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26ED8-33EE-4C68-AB10-ABF461814F64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DAE523-5E08-488A-8DB2-DD231B05F1CC}">
      <dgm:prSet phldrT="[Текст]"/>
      <dgm:spPr/>
      <dgm:t>
        <a:bodyPr/>
        <a:lstStyle/>
        <a:p>
          <a:r>
            <a:rPr lang="ru-RU" dirty="0" smtClean="0"/>
            <a:t>Учащиеся 8»а»класса – представители различных СМИ</a:t>
          </a:r>
          <a:endParaRPr lang="ru-RU" dirty="0"/>
        </a:p>
      </dgm:t>
    </dgm:pt>
    <dgm:pt modelId="{70A8CE07-0663-45E8-8D27-8D1C58B7F55C}" type="parTrans" cxnId="{20911127-8E89-4E47-A23F-2444BEC11971}">
      <dgm:prSet/>
      <dgm:spPr/>
      <dgm:t>
        <a:bodyPr/>
        <a:lstStyle/>
        <a:p>
          <a:endParaRPr lang="ru-RU"/>
        </a:p>
      </dgm:t>
    </dgm:pt>
    <dgm:pt modelId="{25FFEAF9-4A44-4358-B584-C912A2147FA9}" type="sibTrans" cxnId="{20911127-8E89-4E47-A23F-2444BEC11971}">
      <dgm:prSet/>
      <dgm:spPr/>
      <dgm:t>
        <a:bodyPr/>
        <a:lstStyle/>
        <a:p>
          <a:endParaRPr lang="ru-RU"/>
        </a:p>
      </dgm:t>
    </dgm:pt>
    <dgm:pt modelId="{A341EE0A-1B96-434A-928E-9BBE9FC04C56}">
      <dgm:prSet phldrT="[Текст]"/>
      <dgm:spPr/>
      <dgm:t>
        <a:bodyPr/>
        <a:lstStyle/>
        <a:p>
          <a:r>
            <a:rPr lang="ru-RU" dirty="0" smtClean="0"/>
            <a:t>Гости: </a:t>
          </a:r>
          <a:r>
            <a:rPr lang="ru-RU" dirty="0" err="1" smtClean="0"/>
            <a:t>КоломыцеваО.А.-зам</a:t>
          </a:r>
          <a:r>
            <a:rPr lang="ru-RU" dirty="0" smtClean="0"/>
            <a:t> директора по </a:t>
          </a:r>
          <a:r>
            <a:rPr lang="ru-RU" dirty="0" err="1" smtClean="0"/>
            <a:t>восп</a:t>
          </a:r>
          <a:r>
            <a:rPr lang="ru-RU" dirty="0" smtClean="0"/>
            <a:t>. части, </a:t>
          </a:r>
          <a:r>
            <a:rPr lang="ru-RU" dirty="0" err="1" smtClean="0"/>
            <a:t>Гатаева</a:t>
          </a:r>
          <a:r>
            <a:rPr lang="ru-RU" dirty="0" smtClean="0"/>
            <a:t> </a:t>
          </a:r>
          <a:r>
            <a:rPr lang="ru-RU" dirty="0" err="1" smtClean="0"/>
            <a:t>И.А.-куратор</a:t>
          </a:r>
          <a:r>
            <a:rPr lang="ru-RU" dirty="0" smtClean="0"/>
            <a:t> самоуправления </a:t>
          </a:r>
          <a:endParaRPr lang="ru-RU" dirty="0"/>
        </a:p>
      </dgm:t>
    </dgm:pt>
    <dgm:pt modelId="{31CB5DC7-71DA-49C7-97CD-93CC8DE72843}" type="parTrans" cxnId="{B20BCA84-5CC6-4C24-A18D-B1F4A334F41F}">
      <dgm:prSet/>
      <dgm:spPr/>
      <dgm:t>
        <a:bodyPr/>
        <a:lstStyle/>
        <a:p>
          <a:endParaRPr lang="ru-RU"/>
        </a:p>
      </dgm:t>
    </dgm:pt>
    <dgm:pt modelId="{80FED591-14CB-4541-A5F7-A1CF562AC148}" type="sibTrans" cxnId="{B20BCA84-5CC6-4C24-A18D-B1F4A334F41F}">
      <dgm:prSet/>
      <dgm:spPr/>
      <dgm:t>
        <a:bodyPr/>
        <a:lstStyle/>
        <a:p>
          <a:endParaRPr lang="ru-RU"/>
        </a:p>
      </dgm:t>
    </dgm:pt>
    <dgm:pt modelId="{47A54FCB-5796-4D74-9842-E0F6517FFD4B}" type="pres">
      <dgm:prSet presAssocID="{0DD26ED8-33EE-4C68-AB10-ABF461814F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CB6C3-6BF9-4885-AB30-F857BA024F6F}" type="pres">
      <dgm:prSet presAssocID="{C7DAE523-5E08-488A-8DB2-DD231B05F1C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A3B4F-427D-4066-990C-D51BC490EDF2}" type="pres">
      <dgm:prSet presAssocID="{A341EE0A-1B96-434A-928E-9BBE9FC04C5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911127-8E89-4E47-A23F-2444BEC11971}" srcId="{0DD26ED8-33EE-4C68-AB10-ABF461814F64}" destId="{C7DAE523-5E08-488A-8DB2-DD231B05F1CC}" srcOrd="0" destOrd="0" parTransId="{70A8CE07-0663-45E8-8D27-8D1C58B7F55C}" sibTransId="{25FFEAF9-4A44-4358-B584-C912A2147FA9}"/>
    <dgm:cxn modelId="{4DCC8F36-4CD6-4377-A0B6-CA15D332C825}" type="presOf" srcId="{C7DAE523-5E08-488A-8DB2-DD231B05F1CC}" destId="{935CB6C3-6BF9-4885-AB30-F857BA024F6F}" srcOrd="0" destOrd="0" presId="urn:microsoft.com/office/officeart/2005/8/layout/arrow5"/>
    <dgm:cxn modelId="{DAE11FEB-34A7-4E83-818B-246D96A07C2F}" type="presOf" srcId="{0DD26ED8-33EE-4C68-AB10-ABF461814F64}" destId="{47A54FCB-5796-4D74-9842-E0F6517FFD4B}" srcOrd="0" destOrd="0" presId="urn:microsoft.com/office/officeart/2005/8/layout/arrow5"/>
    <dgm:cxn modelId="{B20BCA84-5CC6-4C24-A18D-B1F4A334F41F}" srcId="{0DD26ED8-33EE-4C68-AB10-ABF461814F64}" destId="{A341EE0A-1B96-434A-928E-9BBE9FC04C56}" srcOrd="1" destOrd="0" parTransId="{31CB5DC7-71DA-49C7-97CD-93CC8DE72843}" sibTransId="{80FED591-14CB-4541-A5F7-A1CF562AC148}"/>
    <dgm:cxn modelId="{25951B3C-F9C9-4747-86C9-4DF719E81743}" type="presOf" srcId="{A341EE0A-1B96-434A-928E-9BBE9FC04C56}" destId="{596A3B4F-427D-4066-990C-D51BC490EDF2}" srcOrd="0" destOrd="0" presId="urn:microsoft.com/office/officeart/2005/8/layout/arrow5"/>
    <dgm:cxn modelId="{B404312F-AE12-4635-AF06-F9E3A09E8D40}" type="presParOf" srcId="{47A54FCB-5796-4D74-9842-E0F6517FFD4B}" destId="{935CB6C3-6BF9-4885-AB30-F857BA024F6F}" srcOrd="0" destOrd="0" presId="urn:microsoft.com/office/officeart/2005/8/layout/arrow5"/>
    <dgm:cxn modelId="{4187DBB2-55EA-4155-9657-79865FF07EAD}" type="presParOf" srcId="{47A54FCB-5796-4D74-9842-E0F6517FFD4B}" destId="{596A3B4F-427D-4066-990C-D51BC490EDF2}" srcOrd="1" destOrd="0" presId="urn:microsoft.com/office/officeart/2005/8/layout/arrow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CBC1-5B3E-4D71-A03B-670038E513DB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48E4-1A9F-4B95-A00D-A33346D96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CBC1-5B3E-4D71-A03B-670038E513DB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48E4-1A9F-4B95-A00D-A33346D96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CBC1-5B3E-4D71-A03B-670038E513DB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48E4-1A9F-4B95-A00D-A33346D96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CBC1-5B3E-4D71-A03B-670038E513DB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48E4-1A9F-4B95-A00D-A33346D96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CBC1-5B3E-4D71-A03B-670038E513DB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48E4-1A9F-4B95-A00D-A33346D96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CBC1-5B3E-4D71-A03B-670038E513DB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48E4-1A9F-4B95-A00D-A33346D96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CBC1-5B3E-4D71-A03B-670038E513DB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48E4-1A9F-4B95-A00D-A33346D96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CBC1-5B3E-4D71-A03B-670038E513DB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48E4-1A9F-4B95-A00D-A33346D96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CBC1-5B3E-4D71-A03B-670038E513DB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48E4-1A9F-4B95-A00D-A33346D96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CBC1-5B3E-4D71-A03B-670038E513DB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48E4-1A9F-4B95-A00D-A33346D96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CBC1-5B3E-4D71-A03B-670038E513DB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0448E4-1A9F-4B95-A00D-A33346D96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BDCBC1-5B3E-4D71-A03B-670038E513DB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0448E4-1A9F-4B95-A00D-A33346D968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285860"/>
            <a:ext cx="7851648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FF0000"/>
                </a:solidFill>
              </a:rPr>
              <a:t>Урок по теме: </a:t>
            </a:r>
            <a:br>
              <a:rPr lang="ru-RU" sz="4900" dirty="0" smtClean="0">
                <a:solidFill>
                  <a:srgbClr val="FF0000"/>
                </a:solidFill>
              </a:rPr>
            </a:br>
            <a:r>
              <a:rPr lang="ru-RU" sz="4900" dirty="0" smtClean="0">
                <a:solidFill>
                  <a:srgbClr val="FF0000"/>
                </a:solidFill>
              </a:rPr>
              <a:t>«      «Я – гражданин России»</a:t>
            </a:r>
            <a:br>
              <a:rPr lang="ru-RU" sz="4900" dirty="0" smtClean="0">
                <a:solidFill>
                  <a:srgbClr val="FF0000"/>
                </a:solidFill>
              </a:rPr>
            </a:br>
            <a:r>
              <a:rPr lang="ru-RU" sz="5300" b="0" dirty="0" smtClean="0">
                <a:solidFill>
                  <a:srgbClr val="FF0000"/>
                </a:solidFill>
              </a:rPr>
              <a:t>            </a:t>
            </a:r>
            <a:endParaRPr lang="ru-RU" sz="5300" b="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z="2800" dirty="0" smtClean="0"/>
          </a:p>
          <a:p>
            <a:r>
              <a:rPr lang="ru-RU" sz="2800" dirty="0" smtClean="0"/>
              <a:t>Подготовила и провела учитель высшей категории </a:t>
            </a:r>
            <a:r>
              <a:rPr lang="ru-RU" sz="2800" dirty="0" err="1" smtClean="0"/>
              <a:t>Сафроненко</a:t>
            </a:r>
            <a:r>
              <a:rPr lang="ru-RU" sz="2800" dirty="0" smtClean="0"/>
              <a:t> Е.В.</a:t>
            </a:r>
            <a:endParaRPr lang="ru-RU" dirty="0"/>
          </a:p>
        </p:txBody>
      </p:sp>
      <p:pic>
        <p:nvPicPr>
          <p:cNvPr id="4" name="Picture 8" descr="rusgerb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285720" y="285728"/>
            <a:ext cx="1681163" cy="201612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Закрепить знания основ конституционного строя РФ;</a:t>
            </a:r>
          </a:p>
          <a:p>
            <a:endParaRPr lang="ru-RU" dirty="0" smtClean="0"/>
          </a:p>
          <a:p>
            <a:r>
              <a:rPr lang="ru-RU" dirty="0" smtClean="0"/>
              <a:t>Продолжать обучать умению аргументировать свою точку зрения, формулировать вопросы;</a:t>
            </a:r>
          </a:p>
          <a:p>
            <a:endParaRPr lang="ru-RU" dirty="0" smtClean="0"/>
          </a:p>
          <a:p>
            <a:r>
              <a:rPr lang="ru-RU" dirty="0" smtClean="0"/>
              <a:t>Воспитывать активную гражданскую позицию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2400" u="heavy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Структура урока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1 этап:   беседа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2этап: ролевая игра «Пресс-конференция»</a:t>
            </a:r>
            <a:endParaRPr lang="ru-RU" sz="2000" dirty="0"/>
          </a:p>
        </p:txBody>
      </p:sp>
      <p:pic>
        <p:nvPicPr>
          <p:cNvPr id="4098" name="Picture 2" descr="C:\Documents and Settings\Елена Владимировна\Мои документы\Мои рисунки\открытый урок\DSC0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            Беседа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Что такое выборы?</a:t>
            </a:r>
          </a:p>
          <a:p>
            <a:r>
              <a:rPr lang="ru-RU" sz="3600" dirty="0" smtClean="0"/>
              <a:t>Какая связь между понятиями «выборы» и «демократия»?</a:t>
            </a:r>
          </a:p>
          <a:p>
            <a:r>
              <a:rPr lang="ru-RU" sz="3600" dirty="0" smtClean="0"/>
              <a:t>Что  такое предвыборная агитация?</a:t>
            </a:r>
          </a:p>
          <a:p>
            <a:r>
              <a:rPr lang="ru-RU" sz="3600" dirty="0" smtClean="0"/>
              <a:t>Какие действия, связанные с последней предвыборной компанией, вам запомнились?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Учащиеся 8 «А» отвечают на вопросы учителя</a:t>
            </a:r>
            <a:endParaRPr lang="ru-RU" sz="2800" dirty="0"/>
          </a:p>
        </p:txBody>
      </p:sp>
      <p:pic>
        <p:nvPicPr>
          <p:cNvPr id="2053" name="Picture 5" descr="C:\Documents and Settings\Елена Владимировна\Мои документы\Мои рисунки\открытый урок\DSC000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Пресс-конференция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2212848" cy="6357958"/>
          </a:xfrm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1800" u="sng" dirty="0" smtClean="0"/>
              <a:t>Вопросы приглашенным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1.Соблюдался ли принцип тайного голосования в нашей  школе?</a:t>
            </a:r>
            <a:br>
              <a:rPr lang="ru-RU" sz="1800" dirty="0" smtClean="0"/>
            </a:br>
            <a:r>
              <a:rPr lang="ru-RU" sz="1800" dirty="0" smtClean="0"/>
              <a:t>2.Почему Медведева показывают по телевизору чаще. Чем других кандидатов?</a:t>
            </a:r>
            <a:br>
              <a:rPr lang="ru-RU" sz="1800" dirty="0" smtClean="0"/>
            </a:br>
            <a:r>
              <a:rPr lang="ru-RU" sz="1800" dirty="0" smtClean="0"/>
              <a:t>3.Почему парламент избирается по пропорциональной системе, а президент по мажоритарной?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Елена Владимировна\Мои документы\Мои рисунки\открытый урок\DSC000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2743200" cy="1162050"/>
          </a:xfrm>
        </p:spPr>
        <p:txBody>
          <a:bodyPr/>
          <a:lstStyle/>
          <a:p>
            <a:r>
              <a:rPr lang="ru-RU" sz="4800" dirty="0" smtClean="0"/>
              <a:t>Итоги урока: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    Ребята  уточнили свои знания по гражданскому праву, познакомились с интересным человеком, </a:t>
            </a:r>
            <a:r>
              <a:rPr lang="ru-RU" sz="2400" dirty="0" smtClean="0"/>
              <a:t>аргументировано </a:t>
            </a:r>
            <a:r>
              <a:rPr lang="ru-RU" sz="2400" dirty="0" smtClean="0"/>
              <a:t>доказывали свою точку зрения</a:t>
            </a:r>
            <a:endParaRPr lang="ru-RU" sz="2400" dirty="0"/>
          </a:p>
        </p:txBody>
      </p:sp>
      <p:pic>
        <p:nvPicPr>
          <p:cNvPr id="6146" name="Picture 2" descr="C:\Documents and Settings\Елена Владимировна\Мои документы\Мои рисунки\открытый урок\DSC00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2045493"/>
            <a:ext cx="5111750" cy="3833813"/>
          </a:xfrm>
          <a:prstGeom prst="rect">
            <a:avLst/>
          </a:prstGeom>
          <a:noFill/>
        </p:spPr>
      </p:pic>
      <p:pic>
        <p:nvPicPr>
          <p:cNvPr id="5" name="Picture 7" descr="flag(fkz)_1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7000892" y="357166"/>
            <a:ext cx="1436950" cy="1535161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126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     Урок по теме:  «      «Я – гражданин России»             </vt:lpstr>
      <vt:lpstr>Цели урока:</vt:lpstr>
      <vt:lpstr> Структура урока:  1 этап:   беседа  2этап: ролевая игра «Пресс-конференция»</vt:lpstr>
      <vt:lpstr>            Беседа</vt:lpstr>
      <vt:lpstr>Слайд 5</vt:lpstr>
      <vt:lpstr>           Пресс-конференция</vt:lpstr>
      <vt:lpstr>Вопросы приглашенным: 1.Соблюдался ли принцип тайного голосования в нашей  школе? 2.Почему Медведева показывают по телевизору чаще. Чем других кандидатов? 3.Почему парламент избирается по пропорциональной системе, а президент по мажоритарной?</vt:lpstr>
      <vt:lpstr>Итоги урока: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Урок по теме:  « Я – гражданин России» .            </dc:title>
  <dc:creator>Елена Владимировна</dc:creator>
  <cp:lastModifiedBy>Елена Владимировна</cp:lastModifiedBy>
  <cp:revision>15</cp:revision>
  <dcterms:created xsi:type="dcterms:W3CDTF">2008-03-03T07:02:16Z</dcterms:created>
  <dcterms:modified xsi:type="dcterms:W3CDTF">2012-03-30T15:20:24Z</dcterms:modified>
</cp:coreProperties>
</file>