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9" r:id="rId2"/>
    <p:sldId id="279" r:id="rId3"/>
    <p:sldId id="280" r:id="rId4"/>
    <p:sldId id="281" r:id="rId5"/>
    <p:sldId id="287" r:id="rId6"/>
    <p:sldId id="282" r:id="rId7"/>
    <p:sldId id="283" r:id="rId8"/>
    <p:sldId id="258" r:id="rId9"/>
    <p:sldId id="261" r:id="rId10"/>
    <p:sldId id="276" r:id="rId11"/>
    <p:sldId id="262" r:id="rId12"/>
    <p:sldId id="263" r:id="rId13"/>
    <p:sldId id="264" r:id="rId14"/>
    <p:sldId id="288" r:id="rId15"/>
    <p:sldId id="289" r:id="rId16"/>
    <p:sldId id="272" r:id="rId17"/>
    <p:sldId id="285" r:id="rId18"/>
    <p:sldId id="286" r:id="rId19"/>
    <p:sldId id="274" r:id="rId20"/>
    <p:sldId id="28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317314-318B-4B49-8341-72C9EDBE3DC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6C9628C-6CDB-45FE-B81D-AB888B0F19D2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ru-RU" b="1" dirty="0" smtClean="0"/>
            <a:t>ПРАВА</a:t>
          </a:r>
          <a:r>
            <a:rPr lang="ru-RU" dirty="0" smtClean="0"/>
            <a:t> — </a:t>
          </a:r>
          <a:r>
            <a:rPr lang="ru-RU" b="1" dirty="0" smtClean="0"/>
            <a:t>это система международных и национальных правовых норм, закрепляющих положение личности, правила взаимоотношений между людьми в обществе, отношения личности (гражданина) </a:t>
          </a:r>
          <a:endParaRPr lang="ru-RU" b="1" dirty="0"/>
        </a:p>
      </dgm:t>
    </dgm:pt>
    <dgm:pt modelId="{9B929EE0-4604-42FD-A569-C7D1BBC07C5A}" type="parTrans" cxnId="{0216338D-3B0A-4AC4-B6AF-8192A4226409}">
      <dgm:prSet/>
      <dgm:spPr/>
      <dgm:t>
        <a:bodyPr/>
        <a:lstStyle/>
        <a:p>
          <a:endParaRPr lang="ru-RU"/>
        </a:p>
      </dgm:t>
    </dgm:pt>
    <dgm:pt modelId="{273E984F-94D9-4902-8561-3378F5579874}" type="sibTrans" cxnId="{0216338D-3B0A-4AC4-B6AF-8192A4226409}">
      <dgm:prSet/>
      <dgm:spPr/>
      <dgm:t>
        <a:bodyPr/>
        <a:lstStyle/>
        <a:p>
          <a:endParaRPr lang="ru-RU"/>
        </a:p>
      </dgm:t>
    </dgm:pt>
    <dgm:pt modelId="{2C17681B-9409-4F0D-B3CE-B091DD887469}" type="pres">
      <dgm:prSet presAssocID="{97317314-318B-4B49-8341-72C9EDBE3DC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F8FC18-A122-4ECC-BD81-AC325AFEF325}" type="pres">
      <dgm:prSet presAssocID="{C6C9628C-6CDB-45FE-B81D-AB888B0F19D2}" presName="parentText" presStyleLbl="node1" presStyleIdx="0" presStyleCnt="1" custScaleY="105036" custLinFactNeighborY="-167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E062665-DE9A-46A3-A60D-7AF7466B93C0}" type="presOf" srcId="{C6C9628C-6CDB-45FE-B81D-AB888B0F19D2}" destId="{E4F8FC18-A122-4ECC-BD81-AC325AFEF325}" srcOrd="0" destOrd="0" presId="urn:microsoft.com/office/officeart/2005/8/layout/vList2"/>
    <dgm:cxn modelId="{0216338D-3B0A-4AC4-B6AF-8192A4226409}" srcId="{97317314-318B-4B49-8341-72C9EDBE3DC2}" destId="{C6C9628C-6CDB-45FE-B81D-AB888B0F19D2}" srcOrd="0" destOrd="0" parTransId="{9B929EE0-4604-42FD-A569-C7D1BBC07C5A}" sibTransId="{273E984F-94D9-4902-8561-3378F5579874}"/>
    <dgm:cxn modelId="{EC4C0F4C-386F-4A58-BC48-D15CFEE833DA}" type="presOf" srcId="{97317314-318B-4B49-8341-72C9EDBE3DC2}" destId="{2C17681B-9409-4F0D-B3CE-B091DD887469}" srcOrd="0" destOrd="0" presId="urn:microsoft.com/office/officeart/2005/8/layout/vList2"/>
    <dgm:cxn modelId="{BDAF016E-042E-4573-9057-BF5E4C826306}" type="presParOf" srcId="{2C17681B-9409-4F0D-B3CE-B091DD887469}" destId="{E4F8FC18-A122-4ECC-BD81-AC325AFEF32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570E63-9EE6-458B-8DBF-8E23F0D171B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6A5037E-B60C-454F-B495-6BC3803604B6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ru-RU" sz="2400" b="1" dirty="0" smtClean="0"/>
            <a:t>ПРАВА РЕБЕНКА– это те права и свободы, которыми должен обладать каждый ребенок вне зависимости от каких-либо различий: расы, пола, языка, религии, места рождения, национального или социального происхождения, имущественного, сословного или иного положения</a:t>
          </a:r>
          <a:endParaRPr lang="ru-RU" sz="2400" b="1" dirty="0"/>
        </a:p>
      </dgm:t>
    </dgm:pt>
    <dgm:pt modelId="{CD703EC1-B71F-4468-9275-62545F41E8DE}" type="parTrans" cxnId="{F5E35DC8-797A-44D6-B073-A15DF54173D8}">
      <dgm:prSet/>
      <dgm:spPr/>
      <dgm:t>
        <a:bodyPr/>
        <a:lstStyle/>
        <a:p>
          <a:endParaRPr lang="ru-RU"/>
        </a:p>
      </dgm:t>
    </dgm:pt>
    <dgm:pt modelId="{659F7CE1-EEE5-4ADC-82EA-6BE538415838}" type="sibTrans" cxnId="{F5E35DC8-797A-44D6-B073-A15DF54173D8}">
      <dgm:prSet/>
      <dgm:spPr/>
      <dgm:t>
        <a:bodyPr/>
        <a:lstStyle/>
        <a:p>
          <a:endParaRPr lang="ru-RU"/>
        </a:p>
      </dgm:t>
    </dgm:pt>
    <dgm:pt modelId="{4D9C0CE1-6A59-41C2-8487-AEC0AAE7234E}" type="pres">
      <dgm:prSet presAssocID="{B1570E63-9EE6-458B-8DBF-8E23F0D171B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E4537C4-9919-43B1-8EF7-E77F641E8C94}" type="pres">
      <dgm:prSet presAssocID="{B6A5037E-B60C-454F-B495-6BC3803604B6}" presName="parentText" presStyleLbl="node1" presStyleIdx="0" presStyleCnt="1" custScaleY="119781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E179DF-10EC-4317-8301-42D6E23DDA7E}" type="presOf" srcId="{B6A5037E-B60C-454F-B495-6BC3803604B6}" destId="{5E4537C4-9919-43B1-8EF7-E77F641E8C94}" srcOrd="0" destOrd="0" presId="urn:microsoft.com/office/officeart/2005/8/layout/vList2"/>
    <dgm:cxn modelId="{BA279018-71DF-4AE0-98D5-DFCC7B694C76}" type="presOf" srcId="{B1570E63-9EE6-458B-8DBF-8E23F0D171BE}" destId="{4D9C0CE1-6A59-41C2-8487-AEC0AAE7234E}" srcOrd="0" destOrd="0" presId="urn:microsoft.com/office/officeart/2005/8/layout/vList2"/>
    <dgm:cxn modelId="{F5E35DC8-797A-44D6-B073-A15DF54173D8}" srcId="{B1570E63-9EE6-458B-8DBF-8E23F0D171BE}" destId="{B6A5037E-B60C-454F-B495-6BC3803604B6}" srcOrd="0" destOrd="0" parTransId="{CD703EC1-B71F-4468-9275-62545F41E8DE}" sibTransId="{659F7CE1-EEE5-4ADC-82EA-6BE538415838}"/>
    <dgm:cxn modelId="{1FA20667-1BD1-4092-8FBA-9FC3DEFB037A}" type="presParOf" srcId="{4D9C0CE1-6A59-41C2-8487-AEC0AAE7234E}" destId="{5E4537C4-9919-43B1-8EF7-E77F641E8C9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0D7D6B-2AAB-409D-A964-4E7BD0915C4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658B856-C42D-4CE1-9724-1192E21CF8FC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ru-RU" b="1" dirty="0" smtClean="0">
              <a:solidFill>
                <a:schemeClr val="tx1"/>
              </a:solidFill>
            </a:rPr>
            <a:t>И</a:t>
          </a:r>
          <a:r>
            <a:rPr lang="ru-RU" b="1" baseline="0" dirty="0" smtClean="0">
              <a:solidFill>
                <a:schemeClr val="tx1"/>
              </a:solidFill>
            </a:rPr>
            <a:t>сследование международных и российских стандартов </a:t>
          </a:r>
          <a:r>
            <a:rPr lang="ru-RU" b="1" dirty="0" smtClean="0">
              <a:solidFill>
                <a:schemeClr val="tx1"/>
              </a:solidFill>
            </a:rPr>
            <a:t>в области прав ребенка,</a:t>
          </a:r>
          <a:r>
            <a:rPr lang="ru-RU" b="1" baseline="0" dirty="0" smtClean="0">
              <a:solidFill>
                <a:schemeClr val="tx1"/>
              </a:solidFill>
            </a:rPr>
            <a:t> процесса их создания</a:t>
          </a:r>
          <a:r>
            <a:rPr lang="ru-RU" b="1" dirty="0" smtClean="0">
              <a:solidFill>
                <a:schemeClr val="tx1"/>
              </a:solidFill>
            </a:rPr>
            <a:t> и</a:t>
          </a:r>
          <a:r>
            <a:rPr lang="ru-RU" b="1" baseline="0" dirty="0" smtClean="0">
              <a:solidFill>
                <a:schemeClr val="tx1"/>
              </a:solidFill>
            </a:rPr>
            <a:t> реализации  </a:t>
          </a:r>
          <a:endParaRPr lang="ru-RU" b="1" dirty="0">
            <a:solidFill>
              <a:schemeClr val="tx1"/>
            </a:solidFill>
          </a:endParaRPr>
        </a:p>
      </dgm:t>
    </dgm:pt>
    <dgm:pt modelId="{1815A9AE-B902-4EAA-B316-3C166D47EA30}" type="parTrans" cxnId="{B4605702-48A2-40FC-B602-1F4091EDE185}">
      <dgm:prSet/>
      <dgm:spPr/>
      <dgm:t>
        <a:bodyPr/>
        <a:lstStyle/>
        <a:p>
          <a:endParaRPr lang="ru-RU"/>
        </a:p>
      </dgm:t>
    </dgm:pt>
    <dgm:pt modelId="{154D0471-FEFF-4D10-ACCD-324130C96389}" type="sibTrans" cxnId="{B4605702-48A2-40FC-B602-1F4091EDE185}">
      <dgm:prSet/>
      <dgm:spPr/>
      <dgm:t>
        <a:bodyPr/>
        <a:lstStyle/>
        <a:p>
          <a:endParaRPr lang="ru-RU"/>
        </a:p>
      </dgm:t>
    </dgm:pt>
    <dgm:pt modelId="{FF22F335-1695-4935-B45D-DDD0C71361DE}" type="pres">
      <dgm:prSet presAssocID="{EE0D7D6B-2AAB-409D-A964-4E7BD0915C4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B51AE9E-7885-43A7-A31D-9C0523BF5AA0}" type="pres">
      <dgm:prSet presAssocID="{A658B856-C42D-4CE1-9724-1192E21CF8F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605702-48A2-40FC-B602-1F4091EDE185}" srcId="{EE0D7D6B-2AAB-409D-A964-4E7BD0915C40}" destId="{A658B856-C42D-4CE1-9724-1192E21CF8FC}" srcOrd="0" destOrd="0" parTransId="{1815A9AE-B902-4EAA-B316-3C166D47EA30}" sibTransId="{154D0471-FEFF-4D10-ACCD-324130C96389}"/>
    <dgm:cxn modelId="{C974B4F8-1BAB-4534-A271-0ABB4A84AA88}" type="presOf" srcId="{EE0D7D6B-2AAB-409D-A964-4E7BD0915C40}" destId="{FF22F335-1695-4935-B45D-DDD0C71361DE}" srcOrd="0" destOrd="0" presId="urn:microsoft.com/office/officeart/2005/8/layout/vList2"/>
    <dgm:cxn modelId="{F4CCDCE9-A9E3-4759-B687-08FD69A0403A}" type="presOf" srcId="{A658B856-C42D-4CE1-9724-1192E21CF8FC}" destId="{1B51AE9E-7885-43A7-A31D-9C0523BF5AA0}" srcOrd="0" destOrd="0" presId="urn:microsoft.com/office/officeart/2005/8/layout/vList2"/>
    <dgm:cxn modelId="{56288BA1-8B28-44F4-90A1-F1DC363A5565}" type="presParOf" srcId="{FF22F335-1695-4935-B45D-DDD0C71361DE}" destId="{1B51AE9E-7885-43A7-A31D-9C0523BF5AA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B3262CC-A25D-4079-A854-9E2A460D526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9161EA9-5CE2-4811-AAD4-5A1F6DA44BEF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ru-RU" b="0" dirty="0" smtClean="0">
              <a:solidFill>
                <a:schemeClr val="tx1"/>
              </a:solidFill>
            </a:rPr>
            <a:t>Рассмотрение основных положений международного права, этапы его развития </a:t>
          </a:r>
          <a:r>
            <a:rPr lang="ru-RU" dirty="0" smtClean="0"/>
            <a:t/>
          </a:r>
          <a:br>
            <a:rPr lang="ru-RU" dirty="0" smtClean="0"/>
          </a:br>
          <a:endParaRPr lang="ru-RU" dirty="0"/>
        </a:p>
      </dgm:t>
    </dgm:pt>
    <dgm:pt modelId="{ABDF2DE9-7092-49A0-AC64-AF141D6AA1B2}" type="parTrans" cxnId="{C2532A18-A4D0-4DAB-9297-A8E718690F5B}">
      <dgm:prSet/>
      <dgm:spPr/>
      <dgm:t>
        <a:bodyPr/>
        <a:lstStyle/>
        <a:p>
          <a:endParaRPr lang="ru-RU"/>
        </a:p>
      </dgm:t>
    </dgm:pt>
    <dgm:pt modelId="{3EBD5388-6E88-4946-BF36-65AB37F99D93}" type="sibTrans" cxnId="{C2532A18-A4D0-4DAB-9297-A8E718690F5B}">
      <dgm:prSet/>
      <dgm:spPr/>
      <dgm:t>
        <a:bodyPr/>
        <a:lstStyle/>
        <a:p>
          <a:endParaRPr lang="ru-RU"/>
        </a:p>
      </dgm:t>
    </dgm:pt>
    <dgm:pt modelId="{477330A3-F3D7-452E-8EE3-8F3479770B3E}" type="pres">
      <dgm:prSet presAssocID="{8B3262CC-A25D-4079-A854-9E2A460D526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555843B-4F5D-4355-AC26-AEE1B538ECBA}" type="pres">
      <dgm:prSet presAssocID="{E9161EA9-5CE2-4811-AAD4-5A1F6DA44BEF}" presName="parentText" presStyleLbl="node1" presStyleIdx="0" presStyleCnt="1" custScaleY="124227" custLinFactNeighborX="520" custLinFactNeighborY="-155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277386-0754-4106-96C7-727CF31F0D3E}" type="presOf" srcId="{E9161EA9-5CE2-4811-AAD4-5A1F6DA44BEF}" destId="{2555843B-4F5D-4355-AC26-AEE1B538ECBA}" srcOrd="0" destOrd="0" presId="urn:microsoft.com/office/officeart/2005/8/layout/vList2"/>
    <dgm:cxn modelId="{46A64565-4F64-4449-A27D-797A41307EE0}" type="presOf" srcId="{8B3262CC-A25D-4079-A854-9E2A460D5263}" destId="{477330A3-F3D7-452E-8EE3-8F3479770B3E}" srcOrd="0" destOrd="0" presId="urn:microsoft.com/office/officeart/2005/8/layout/vList2"/>
    <dgm:cxn modelId="{C2532A18-A4D0-4DAB-9297-A8E718690F5B}" srcId="{8B3262CC-A25D-4079-A854-9E2A460D5263}" destId="{E9161EA9-5CE2-4811-AAD4-5A1F6DA44BEF}" srcOrd="0" destOrd="0" parTransId="{ABDF2DE9-7092-49A0-AC64-AF141D6AA1B2}" sibTransId="{3EBD5388-6E88-4946-BF36-65AB37F99D93}"/>
    <dgm:cxn modelId="{7528C55E-40D3-4349-A941-2D560A6C503A}" type="presParOf" srcId="{477330A3-F3D7-452E-8EE3-8F3479770B3E}" destId="{2555843B-4F5D-4355-AC26-AEE1B538ECB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F36C8D-502F-4A66-B303-F32DCD0BB84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BC625C-1952-46F1-BF93-91A6F2725277}">
      <dgm:prSet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ru-RU" sz="3200" dirty="0" smtClean="0">
              <a:solidFill>
                <a:schemeClr val="tx1"/>
              </a:solidFill>
            </a:rPr>
            <a:t>Становления международно-правовых документов о правах человека и ребенка и их влияние на российское законодательство</a:t>
          </a:r>
          <a:endParaRPr lang="ru-RU" sz="3200" dirty="0">
            <a:solidFill>
              <a:schemeClr val="tx1"/>
            </a:solidFill>
          </a:endParaRPr>
        </a:p>
      </dgm:t>
    </dgm:pt>
    <dgm:pt modelId="{958AB364-3EA9-47B1-A65D-CB29DDD0795C}" type="parTrans" cxnId="{CF63B21A-35A8-4BD9-B27B-D89EB8EB8DD8}">
      <dgm:prSet/>
      <dgm:spPr/>
      <dgm:t>
        <a:bodyPr/>
        <a:lstStyle/>
        <a:p>
          <a:pPr algn="just"/>
          <a:endParaRPr lang="ru-RU"/>
        </a:p>
      </dgm:t>
    </dgm:pt>
    <dgm:pt modelId="{621582E2-8D57-4065-950E-09601DB7B539}" type="sibTrans" cxnId="{CF63B21A-35A8-4BD9-B27B-D89EB8EB8DD8}">
      <dgm:prSet/>
      <dgm:spPr/>
      <dgm:t>
        <a:bodyPr/>
        <a:lstStyle/>
        <a:p>
          <a:pPr algn="just"/>
          <a:endParaRPr lang="ru-RU"/>
        </a:p>
      </dgm:t>
    </dgm:pt>
    <dgm:pt modelId="{0C2EF36F-AE56-4351-9E33-FFCA8457AED6}" type="pres">
      <dgm:prSet presAssocID="{5FF36C8D-502F-4A66-B303-F32DCD0BB84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82A94B-8CF7-4C6A-87EF-17AFBB6F6D55}" type="pres">
      <dgm:prSet presAssocID="{34BC625C-1952-46F1-BF93-91A6F2725277}" presName="parentText" presStyleLbl="node1" presStyleIdx="0" presStyleCnt="1" custScaleY="111555" custLinFactNeighborY="-418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63B21A-35A8-4BD9-B27B-D89EB8EB8DD8}" srcId="{5FF36C8D-502F-4A66-B303-F32DCD0BB843}" destId="{34BC625C-1952-46F1-BF93-91A6F2725277}" srcOrd="0" destOrd="0" parTransId="{958AB364-3EA9-47B1-A65D-CB29DDD0795C}" sibTransId="{621582E2-8D57-4065-950E-09601DB7B539}"/>
    <dgm:cxn modelId="{07D09C31-2848-4BF9-8924-0E3B43C028C4}" type="presOf" srcId="{34BC625C-1952-46F1-BF93-91A6F2725277}" destId="{4182A94B-8CF7-4C6A-87EF-17AFBB6F6D55}" srcOrd="0" destOrd="0" presId="urn:microsoft.com/office/officeart/2005/8/layout/vList2"/>
    <dgm:cxn modelId="{8F534BD7-F4E6-4E48-A084-BEF6CAF5CFB0}" type="presOf" srcId="{5FF36C8D-502F-4A66-B303-F32DCD0BB843}" destId="{0C2EF36F-AE56-4351-9E33-FFCA8457AED6}" srcOrd="0" destOrd="0" presId="urn:microsoft.com/office/officeart/2005/8/layout/vList2"/>
    <dgm:cxn modelId="{3DA5B20A-796E-4CF1-9782-9E4D07F09D4E}" type="presParOf" srcId="{0C2EF36F-AE56-4351-9E33-FFCA8457AED6}" destId="{4182A94B-8CF7-4C6A-87EF-17AFBB6F6D5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2809434-7EE8-4B19-BE14-A0FE7525C945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ru-RU"/>
        </a:p>
      </dgm:t>
    </dgm:pt>
    <dgm:pt modelId="{46D15255-0998-415A-BA87-BA336EA5A5DF}">
      <dgm:prSet/>
      <dgm:spPr/>
      <dgm:t>
        <a:bodyPr/>
        <a:lstStyle/>
        <a:p>
          <a:pPr algn="ctr" rtl="0"/>
          <a:r>
            <a:rPr lang="ru-RU" dirty="0" smtClean="0"/>
            <a:t>Гражданский </a:t>
          </a:r>
          <a:endParaRPr lang="ru-RU" dirty="0"/>
        </a:p>
      </dgm:t>
    </dgm:pt>
    <dgm:pt modelId="{E1898CA3-262E-470D-A31C-9656B5C0EECA}" type="parTrans" cxnId="{E9A091F3-E2FE-40B4-A496-5AD0ADFD3E8E}">
      <dgm:prSet/>
      <dgm:spPr/>
      <dgm:t>
        <a:bodyPr/>
        <a:lstStyle/>
        <a:p>
          <a:endParaRPr lang="ru-RU"/>
        </a:p>
      </dgm:t>
    </dgm:pt>
    <dgm:pt modelId="{3FCB28AC-0939-480D-9EF5-9D669925C942}" type="sibTrans" cxnId="{E9A091F3-E2FE-40B4-A496-5AD0ADFD3E8E}">
      <dgm:prSet/>
      <dgm:spPr/>
      <dgm:t>
        <a:bodyPr/>
        <a:lstStyle/>
        <a:p>
          <a:endParaRPr lang="ru-RU"/>
        </a:p>
      </dgm:t>
    </dgm:pt>
    <dgm:pt modelId="{056D6A01-07D0-4E1E-809F-583E29460700}">
      <dgm:prSet/>
      <dgm:spPr/>
      <dgm:t>
        <a:bodyPr/>
        <a:lstStyle/>
        <a:p>
          <a:pPr algn="ctr" rtl="0"/>
          <a:r>
            <a:rPr lang="ru-RU" dirty="0" smtClean="0"/>
            <a:t>Трудовой </a:t>
          </a:r>
          <a:endParaRPr lang="ru-RU" dirty="0"/>
        </a:p>
      </dgm:t>
    </dgm:pt>
    <dgm:pt modelId="{D988FC75-366B-42DC-AC27-751323BFDFC9}" type="parTrans" cxnId="{8AB987F7-688E-48E9-A57B-A94F62381510}">
      <dgm:prSet/>
      <dgm:spPr/>
      <dgm:t>
        <a:bodyPr/>
        <a:lstStyle/>
        <a:p>
          <a:endParaRPr lang="ru-RU"/>
        </a:p>
      </dgm:t>
    </dgm:pt>
    <dgm:pt modelId="{B3837107-2D56-4D1B-9FFF-4D73A07EA2C9}" type="sibTrans" cxnId="{8AB987F7-688E-48E9-A57B-A94F62381510}">
      <dgm:prSet/>
      <dgm:spPr/>
      <dgm:t>
        <a:bodyPr/>
        <a:lstStyle/>
        <a:p>
          <a:endParaRPr lang="ru-RU"/>
        </a:p>
      </dgm:t>
    </dgm:pt>
    <dgm:pt modelId="{DD180112-3017-4877-AD7C-5D21D24C9D73}">
      <dgm:prSet/>
      <dgm:spPr/>
      <dgm:t>
        <a:bodyPr/>
        <a:lstStyle/>
        <a:p>
          <a:pPr algn="ctr" rtl="0"/>
          <a:r>
            <a:rPr lang="ru-RU" dirty="0" smtClean="0"/>
            <a:t>Жилищный </a:t>
          </a:r>
          <a:endParaRPr lang="ru-RU" dirty="0"/>
        </a:p>
      </dgm:t>
    </dgm:pt>
    <dgm:pt modelId="{4FE74C95-6FAE-44E9-8729-EC4B23718CC2}" type="parTrans" cxnId="{A19F5229-8CD3-4390-AC52-2334FFA76130}">
      <dgm:prSet/>
      <dgm:spPr/>
      <dgm:t>
        <a:bodyPr/>
        <a:lstStyle/>
        <a:p>
          <a:endParaRPr lang="ru-RU"/>
        </a:p>
      </dgm:t>
    </dgm:pt>
    <dgm:pt modelId="{07AAB074-A2F6-44B2-9F1F-DB91AA23C842}" type="sibTrans" cxnId="{A19F5229-8CD3-4390-AC52-2334FFA76130}">
      <dgm:prSet/>
      <dgm:spPr/>
      <dgm:t>
        <a:bodyPr/>
        <a:lstStyle/>
        <a:p>
          <a:endParaRPr lang="ru-RU"/>
        </a:p>
      </dgm:t>
    </dgm:pt>
    <dgm:pt modelId="{3D8145C1-E5C2-4872-A971-7B5EFED3069B}">
      <dgm:prSet/>
      <dgm:spPr/>
      <dgm:t>
        <a:bodyPr/>
        <a:lstStyle/>
        <a:p>
          <a:pPr algn="ctr" rtl="0"/>
          <a:r>
            <a:rPr lang="ru-RU" dirty="0" smtClean="0"/>
            <a:t>Уголовный </a:t>
          </a:r>
          <a:endParaRPr lang="ru-RU" dirty="0"/>
        </a:p>
      </dgm:t>
    </dgm:pt>
    <dgm:pt modelId="{4135C272-96D9-4311-A8D9-DEADE4E5025E}" type="parTrans" cxnId="{D42AEB87-2905-4EC3-B7D5-D5312500D2D5}">
      <dgm:prSet/>
      <dgm:spPr/>
      <dgm:t>
        <a:bodyPr/>
        <a:lstStyle/>
        <a:p>
          <a:endParaRPr lang="ru-RU"/>
        </a:p>
      </dgm:t>
    </dgm:pt>
    <dgm:pt modelId="{314F5576-16C2-436B-945C-CB89B71BD868}" type="sibTrans" cxnId="{D42AEB87-2905-4EC3-B7D5-D5312500D2D5}">
      <dgm:prSet/>
      <dgm:spPr/>
      <dgm:t>
        <a:bodyPr/>
        <a:lstStyle/>
        <a:p>
          <a:endParaRPr lang="ru-RU"/>
        </a:p>
      </dgm:t>
    </dgm:pt>
    <dgm:pt modelId="{B8AAF016-E633-4EE6-B5DD-5FB6B0942F86}" type="pres">
      <dgm:prSet presAssocID="{12809434-7EE8-4B19-BE14-A0FE7525C94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7FDF6D9-F7E6-4339-80DE-853B16EC3FD8}" type="pres">
      <dgm:prSet presAssocID="{46D15255-0998-415A-BA87-BA336EA5A5D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D77BE4-EB51-422D-8385-0401A5C49776}" type="pres">
      <dgm:prSet presAssocID="{3FCB28AC-0939-480D-9EF5-9D669925C942}" presName="spacer" presStyleCnt="0"/>
      <dgm:spPr/>
    </dgm:pt>
    <dgm:pt modelId="{88993747-2CCC-43C5-A1B0-D80BC1641064}" type="pres">
      <dgm:prSet presAssocID="{056D6A01-07D0-4E1E-809F-583E29460700}" presName="parentText" presStyleLbl="node1" presStyleIdx="1" presStyleCnt="4" custLinFactNeighborY="-1620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2CD38F-A391-4A54-A654-BA5C36BAB24A}" type="pres">
      <dgm:prSet presAssocID="{B3837107-2D56-4D1B-9FFF-4D73A07EA2C9}" presName="spacer" presStyleCnt="0"/>
      <dgm:spPr/>
    </dgm:pt>
    <dgm:pt modelId="{BDC94586-1CE2-432F-9ABF-997700AE0BC6}" type="pres">
      <dgm:prSet presAssocID="{DD180112-3017-4877-AD7C-5D21D24C9D7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7C7106-A6E9-4EBA-86DF-3E3F7F5EBAF9}" type="pres">
      <dgm:prSet presAssocID="{07AAB074-A2F6-44B2-9F1F-DB91AA23C842}" presName="spacer" presStyleCnt="0"/>
      <dgm:spPr/>
    </dgm:pt>
    <dgm:pt modelId="{44A2A819-103F-47C0-A34B-E39667A4C1DD}" type="pres">
      <dgm:prSet presAssocID="{3D8145C1-E5C2-4872-A971-7B5EFED3069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E15C0E9-FF0F-4C35-A8CE-34FF31A0788E}" type="presOf" srcId="{056D6A01-07D0-4E1E-809F-583E29460700}" destId="{88993747-2CCC-43C5-A1B0-D80BC1641064}" srcOrd="0" destOrd="0" presId="urn:microsoft.com/office/officeart/2005/8/layout/vList2"/>
    <dgm:cxn modelId="{1F126E81-11DB-4AFF-B9F4-E56B493A710E}" type="presOf" srcId="{12809434-7EE8-4B19-BE14-A0FE7525C945}" destId="{B8AAF016-E633-4EE6-B5DD-5FB6B0942F86}" srcOrd="0" destOrd="0" presId="urn:microsoft.com/office/officeart/2005/8/layout/vList2"/>
    <dgm:cxn modelId="{43A87051-2B6F-482C-860A-FC2EADE8956B}" type="presOf" srcId="{DD180112-3017-4877-AD7C-5D21D24C9D73}" destId="{BDC94586-1CE2-432F-9ABF-997700AE0BC6}" srcOrd="0" destOrd="0" presId="urn:microsoft.com/office/officeart/2005/8/layout/vList2"/>
    <dgm:cxn modelId="{E9A091F3-E2FE-40B4-A496-5AD0ADFD3E8E}" srcId="{12809434-7EE8-4B19-BE14-A0FE7525C945}" destId="{46D15255-0998-415A-BA87-BA336EA5A5DF}" srcOrd="0" destOrd="0" parTransId="{E1898CA3-262E-470D-A31C-9656B5C0EECA}" sibTransId="{3FCB28AC-0939-480D-9EF5-9D669925C942}"/>
    <dgm:cxn modelId="{11F97CE8-002D-4053-8E21-8A7A1B3CCC92}" type="presOf" srcId="{46D15255-0998-415A-BA87-BA336EA5A5DF}" destId="{C7FDF6D9-F7E6-4339-80DE-853B16EC3FD8}" srcOrd="0" destOrd="0" presId="urn:microsoft.com/office/officeart/2005/8/layout/vList2"/>
    <dgm:cxn modelId="{A19F5229-8CD3-4390-AC52-2334FFA76130}" srcId="{12809434-7EE8-4B19-BE14-A0FE7525C945}" destId="{DD180112-3017-4877-AD7C-5D21D24C9D73}" srcOrd="2" destOrd="0" parTransId="{4FE74C95-6FAE-44E9-8729-EC4B23718CC2}" sibTransId="{07AAB074-A2F6-44B2-9F1F-DB91AA23C842}"/>
    <dgm:cxn modelId="{8AB987F7-688E-48E9-A57B-A94F62381510}" srcId="{12809434-7EE8-4B19-BE14-A0FE7525C945}" destId="{056D6A01-07D0-4E1E-809F-583E29460700}" srcOrd="1" destOrd="0" parTransId="{D988FC75-366B-42DC-AC27-751323BFDFC9}" sibTransId="{B3837107-2D56-4D1B-9FFF-4D73A07EA2C9}"/>
    <dgm:cxn modelId="{D42AEB87-2905-4EC3-B7D5-D5312500D2D5}" srcId="{12809434-7EE8-4B19-BE14-A0FE7525C945}" destId="{3D8145C1-E5C2-4872-A971-7B5EFED3069B}" srcOrd="3" destOrd="0" parTransId="{4135C272-96D9-4311-A8D9-DEADE4E5025E}" sibTransId="{314F5576-16C2-436B-945C-CB89B71BD868}"/>
    <dgm:cxn modelId="{65F916E8-7706-4B38-A043-46E402CE9A67}" type="presOf" srcId="{3D8145C1-E5C2-4872-A971-7B5EFED3069B}" destId="{44A2A819-103F-47C0-A34B-E39667A4C1DD}" srcOrd="0" destOrd="0" presId="urn:microsoft.com/office/officeart/2005/8/layout/vList2"/>
    <dgm:cxn modelId="{E6A867FE-A08E-4EA4-A131-6537A232F2B8}" type="presParOf" srcId="{B8AAF016-E633-4EE6-B5DD-5FB6B0942F86}" destId="{C7FDF6D9-F7E6-4339-80DE-853B16EC3FD8}" srcOrd="0" destOrd="0" presId="urn:microsoft.com/office/officeart/2005/8/layout/vList2"/>
    <dgm:cxn modelId="{B017B49D-44B8-4DC2-8C0B-D2C143C6F96F}" type="presParOf" srcId="{B8AAF016-E633-4EE6-B5DD-5FB6B0942F86}" destId="{85D77BE4-EB51-422D-8385-0401A5C49776}" srcOrd="1" destOrd="0" presId="urn:microsoft.com/office/officeart/2005/8/layout/vList2"/>
    <dgm:cxn modelId="{37C78478-91CA-48B4-9C8F-C53B959FC165}" type="presParOf" srcId="{B8AAF016-E633-4EE6-B5DD-5FB6B0942F86}" destId="{88993747-2CCC-43C5-A1B0-D80BC1641064}" srcOrd="2" destOrd="0" presId="urn:microsoft.com/office/officeart/2005/8/layout/vList2"/>
    <dgm:cxn modelId="{372AD200-1CFF-4A0C-9535-9CF0B52CB95F}" type="presParOf" srcId="{B8AAF016-E633-4EE6-B5DD-5FB6B0942F86}" destId="{1B2CD38F-A391-4A54-A654-BA5C36BAB24A}" srcOrd="3" destOrd="0" presId="urn:microsoft.com/office/officeart/2005/8/layout/vList2"/>
    <dgm:cxn modelId="{731C13C9-7987-41BC-81EE-E8BE02F3E0D9}" type="presParOf" srcId="{B8AAF016-E633-4EE6-B5DD-5FB6B0942F86}" destId="{BDC94586-1CE2-432F-9ABF-997700AE0BC6}" srcOrd="4" destOrd="0" presId="urn:microsoft.com/office/officeart/2005/8/layout/vList2"/>
    <dgm:cxn modelId="{E9A0E1BF-F3A3-4496-8067-D3BDC4DEB157}" type="presParOf" srcId="{B8AAF016-E633-4EE6-B5DD-5FB6B0942F86}" destId="{DE7C7106-A6E9-4EBA-86DF-3E3F7F5EBAF9}" srcOrd="5" destOrd="0" presId="urn:microsoft.com/office/officeart/2005/8/layout/vList2"/>
    <dgm:cxn modelId="{4144A55C-582D-4D9B-84D4-2A852CBAAAD2}" type="presParOf" srcId="{B8AAF016-E633-4EE6-B5DD-5FB6B0942F86}" destId="{44A2A819-103F-47C0-A34B-E39667A4C1D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174E714-48AE-4066-8B98-1D2B1EA7EF04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E6DCC5BE-60EE-4B5A-B812-112E9A98EBF9}">
      <dgm:prSet/>
      <dgm:spPr/>
      <dgm:t>
        <a:bodyPr/>
        <a:lstStyle/>
        <a:p>
          <a:pPr algn="ctr" rtl="0"/>
          <a:r>
            <a:rPr lang="ru-RU" dirty="0" smtClean="0">
              <a:solidFill>
                <a:schemeClr val="tx1"/>
              </a:solidFill>
            </a:rPr>
            <a:t>право  ребёнка выражать свое мнение при решении в семье любого вопроса, затрагивающего  его интересы; </a:t>
          </a:r>
          <a:endParaRPr lang="ru-RU" dirty="0">
            <a:solidFill>
              <a:schemeClr val="tx1"/>
            </a:solidFill>
          </a:endParaRPr>
        </a:p>
      </dgm:t>
    </dgm:pt>
    <dgm:pt modelId="{25594CFC-E7CD-4BEA-8949-01564137B440}" type="parTrans" cxnId="{7842351B-C1E6-48BB-9934-F5ABBAC27517}">
      <dgm:prSet/>
      <dgm:spPr/>
      <dgm:t>
        <a:bodyPr/>
        <a:lstStyle/>
        <a:p>
          <a:endParaRPr lang="ru-RU"/>
        </a:p>
      </dgm:t>
    </dgm:pt>
    <dgm:pt modelId="{3AC4FEBB-1EE7-44EB-B2DC-FE943AD307A8}" type="sibTrans" cxnId="{7842351B-C1E6-48BB-9934-F5ABBAC27517}">
      <dgm:prSet/>
      <dgm:spPr/>
      <dgm:t>
        <a:bodyPr/>
        <a:lstStyle/>
        <a:p>
          <a:endParaRPr lang="ru-RU"/>
        </a:p>
      </dgm:t>
    </dgm:pt>
    <dgm:pt modelId="{7EC1F1C2-A4BD-49DB-8F5B-09BB504FE2C5}">
      <dgm:prSet/>
      <dgm:spPr/>
      <dgm:t>
        <a:bodyPr/>
        <a:lstStyle/>
        <a:p>
          <a:pPr algn="ctr" rtl="0"/>
          <a:r>
            <a:rPr lang="ru-RU" dirty="0" smtClean="0">
              <a:solidFill>
                <a:schemeClr val="tx1"/>
              </a:solidFill>
            </a:rPr>
            <a:t>право быть заслушанным в ходе любого судебного и административного разбирательства</a:t>
          </a:r>
          <a:endParaRPr lang="ru-RU" dirty="0">
            <a:solidFill>
              <a:schemeClr val="tx1"/>
            </a:solidFill>
          </a:endParaRPr>
        </a:p>
      </dgm:t>
    </dgm:pt>
    <dgm:pt modelId="{4F0361B5-D033-412D-ACFC-F6C4C4177AE8}" type="parTrans" cxnId="{3233E207-D964-40B5-BE07-0691F1211932}">
      <dgm:prSet/>
      <dgm:spPr/>
      <dgm:t>
        <a:bodyPr/>
        <a:lstStyle/>
        <a:p>
          <a:endParaRPr lang="ru-RU"/>
        </a:p>
      </dgm:t>
    </dgm:pt>
    <dgm:pt modelId="{008C7E9A-59B9-4245-8357-7F5C83A557F3}" type="sibTrans" cxnId="{3233E207-D964-40B5-BE07-0691F1211932}">
      <dgm:prSet/>
      <dgm:spPr/>
      <dgm:t>
        <a:bodyPr/>
        <a:lstStyle/>
        <a:p>
          <a:endParaRPr lang="ru-RU"/>
        </a:p>
      </dgm:t>
    </dgm:pt>
    <dgm:pt modelId="{2662C0CF-4D20-4E38-8DA9-7C48EAF9B6FC}" type="pres">
      <dgm:prSet presAssocID="{7174E714-48AE-4066-8B98-1D2B1EA7EF0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AA5F41B-7CFA-42D4-92D0-C2962DEA2B59}" type="pres">
      <dgm:prSet presAssocID="{E6DCC5BE-60EE-4B5A-B812-112E9A98EBF9}" presName="parentText" presStyleLbl="node1" presStyleIdx="0" presStyleCnt="2" custScaleY="12001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04E13C-6AC1-4E2F-BF63-6E7EDF33CC14}" type="pres">
      <dgm:prSet presAssocID="{3AC4FEBB-1EE7-44EB-B2DC-FE943AD307A8}" presName="spacer" presStyleCnt="0"/>
      <dgm:spPr/>
    </dgm:pt>
    <dgm:pt modelId="{8C2A63F0-7FC3-4113-BFA1-35D343137264}" type="pres">
      <dgm:prSet presAssocID="{7EC1F1C2-A4BD-49DB-8F5B-09BB504FE2C5}" presName="parentText" presStyleLbl="node1" presStyleIdx="1" presStyleCnt="2" custScaleY="13164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AB0FA3-6375-4C1B-A1D6-917C2265ED1F}" type="presOf" srcId="{7174E714-48AE-4066-8B98-1D2B1EA7EF04}" destId="{2662C0CF-4D20-4E38-8DA9-7C48EAF9B6FC}" srcOrd="0" destOrd="0" presId="urn:microsoft.com/office/officeart/2005/8/layout/vList2"/>
    <dgm:cxn modelId="{3233E207-D964-40B5-BE07-0691F1211932}" srcId="{7174E714-48AE-4066-8B98-1D2B1EA7EF04}" destId="{7EC1F1C2-A4BD-49DB-8F5B-09BB504FE2C5}" srcOrd="1" destOrd="0" parTransId="{4F0361B5-D033-412D-ACFC-F6C4C4177AE8}" sibTransId="{008C7E9A-59B9-4245-8357-7F5C83A557F3}"/>
    <dgm:cxn modelId="{D72E198A-9EEF-4A67-9591-E564B27A6367}" type="presOf" srcId="{E6DCC5BE-60EE-4B5A-B812-112E9A98EBF9}" destId="{9AA5F41B-7CFA-42D4-92D0-C2962DEA2B59}" srcOrd="0" destOrd="0" presId="urn:microsoft.com/office/officeart/2005/8/layout/vList2"/>
    <dgm:cxn modelId="{65451D64-147C-44E2-9AD8-DC4787182454}" type="presOf" srcId="{7EC1F1C2-A4BD-49DB-8F5B-09BB504FE2C5}" destId="{8C2A63F0-7FC3-4113-BFA1-35D343137264}" srcOrd="0" destOrd="0" presId="urn:microsoft.com/office/officeart/2005/8/layout/vList2"/>
    <dgm:cxn modelId="{7842351B-C1E6-48BB-9934-F5ABBAC27517}" srcId="{7174E714-48AE-4066-8B98-1D2B1EA7EF04}" destId="{E6DCC5BE-60EE-4B5A-B812-112E9A98EBF9}" srcOrd="0" destOrd="0" parTransId="{25594CFC-E7CD-4BEA-8949-01564137B440}" sibTransId="{3AC4FEBB-1EE7-44EB-B2DC-FE943AD307A8}"/>
    <dgm:cxn modelId="{AAD8B5FA-9064-46C0-95A8-CAB8F98C59C3}" type="presParOf" srcId="{2662C0CF-4D20-4E38-8DA9-7C48EAF9B6FC}" destId="{9AA5F41B-7CFA-42D4-92D0-C2962DEA2B59}" srcOrd="0" destOrd="0" presId="urn:microsoft.com/office/officeart/2005/8/layout/vList2"/>
    <dgm:cxn modelId="{DFEEA183-2242-48D0-9F90-E0B291EE5238}" type="presParOf" srcId="{2662C0CF-4D20-4E38-8DA9-7C48EAF9B6FC}" destId="{D004E13C-6AC1-4E2F-BF63-6E7EDF33CC14}" srcOrd="1" destOrd="0" presId="urn:microsoft.com/office/officeart/2005/8/layout/vList2"/>
    <dgm:cxn modelId="{F3C1DAC4-F971-4D61-BFB4-9C786098828A}" type="presParOf" srcId="{2662C0CF-4D20-4E38-8DA9-7C48EAF9B6FC}" destId="{8C2A63F0-7FC3-4113-BFA1-35D34313726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F8FC18-A122-4ECC-BD81-AC325AFEF325}">
      <dsp:nvSpPr>
        <dsp:cNvPr id="0" name=""/>
        <dsp:cNvSpPr/>
      </dsp:nvSpPr>
      <dsp:spPr>
        <a:xfrm>
          <a:off x="0" y="0"/>
          <a:ext cx="3786214" cy="4483104"/>
        </a:xfrm>
        <a:prstGeom prst="round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ПРАВА</a:t>
          </a:r>
          <a:r>
            <a:rPr lang="ru-RU" sz="2400" kern="1200" dirty="0" smtClean="0"/>
            <a:t> — </a:t>
          </a:r>
          <a:r>
            <a:rPr lang="ru-RU" sz="2400" b="1" kern="1200" dirty="0" smtClean="0"/>
            <a:t>это система международных и национальных правовых норм, закрепляющих положение личности, правила взаимоотношений между людьми в обществе, отношения личности (гражданина) </a:t>
          </a:r>
          <a:endParaRPr lang="ru-RU" sz="2400" b="1" kern="1200" dirty="0"/>
        </a:p>
      </dsp:txBody>
      <dsp:txXfrm>
        <a:off x="0" y="0"/>
        <a:ext cx="3786214" cy="448310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4537C4-9919-43B1-8EF7-E77F641E8C94}">
      <dsp:nvSpPr>
        <dsp:cNvPr id="0" name=""/>
        <dsp:cNvSpPr/>
      </dsp:nvSpPr>
      <dsp:spPr>
        <a:xfrm>
          <a:off x="0" y="71438"/>
          <a:ext cx="4429156" cy="4340235"/>
        </a:xfrm>
        <a:prstGeom prst="round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ПРАВА РЕБЕНКА– это те права и свободы, которыми должен обладать каждый ребенок вне зависимости от каких-либо различий: расы, пола, языка, религии, места рождения, национального или социального происхождения, имущественного, сословного или иного положения</a:t>
          </a:r>
          <a:endParaRPr lang="ru-RU" sz="2400" b="1" kern="1200" dirty="0"/>
        </a:p>
      </dsp:txBody>
      <dsp:txXfrm>
        <a:off x="0" y="71438"/>
        <a:ext cx="4429156" cy="434023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51AE9E-7885-43A7-A31D-9C0523BF5AA0}">
      <dsp:nvSpPr>
        <dsp:cNvPr id="0" name=""/>
        <dsp:cNvSpPr/>
      </dsp:nvSpPr>
      <dsp:spPr>
        <a:xfrm>
          <a:off x="0" y="16636"/>
          <a:ext cx="8643997" cy="5045039"/>
        </a:xfrm>
        <a:prstGeom prst="round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900" b="1" kern="1200" dirty="0" smtClean="0">
              <a:solidFill>
                <a:schemeClr val="tx1"/>
              </a:solidFill>
            </a:rPr>
            <a:t>И</a:t>
          </a:r>
          <a:r>
            <a:rPr lang="ru-RU" sz="4900" b="1" kern="1200" baseline="0" dirty="0" smtClean="0">
              <a:solidFill>
                <a:schemeClr val="tx1"/>
              </a:solidFill>
            </a:rPr>
            <a:t>сследование международных и российских стандартов </a:t>
          </a:r>
          <a:r>
            <a:rPr lang="ru-RU" sz="4900" b="1" kern="1200" dirty="0" smtClean="0">
              <a:solidFill>
                <a:schemeClr val="tx1"/>
              </a:solidFill>
            </a:rPr>
            <a:t>в области прав ребенка,</a:t>
          </a:r>
          <a:r>
            <a:rPr lang="ru-RU" sz="4900" b="1" kern="1200" baseline="0" dirty="0" smtClean="0">
              <a:solidFill>
                <a:schemeClr val="tx1"/>
              </a:solidFill>
            </a:rPr>
            <a:t> процесса их создания</a:t>
          </a:r>
          <a:r>
            <a:rPr lang="ru-RU" sz="4900" b="1" kern="1200" dirty="0" smtClean="0">
              <a:solidFill>
                <a:schemeClr val="tx1"/>
              </a:solidFill>
            </a:rPr>
            <a:t> и</a:t>
          </a:r>
          <a:r>
            <a:rPr lang="ru-RU" sz="4900" b="1" kern="1200" baseline="0" dirty="0" smtClean="0">
              <a:solidFill>
                <a:schemeClr val="tx1"/>
              </a:solidFill>
            </a:rPr>
            <a:t> реализации  </a:t>
          </a:r>
          <a:endParaRPr lang="ru-RU" sz="4900" b="1" kern="1200" dirty="0">
            <a:solidFill>
              <a:schemeClr val="tx1"/>
            </a:solidFill>
          </a:endParaRPr>
        </a:p>
      </dsp:txBody>
      <dsp:txXfrm>
        <a:off x="0" y="16636"/>
        <a:ext cx="8643997" cy="504503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555843B-4F5D-4355-AC26-AEE1B538ECBA}">
      <dsp:nvSpPr>
        <dsp:cNvPr id="0" name=""/>
        <dsp:cNvSpPr/>
      </dsp:nvSpPr>
      <dsp:spPr>
        <a:xfrm>
          <a:off x="0" y="7575"/>
          <a:ext cx="8229600" cy="2117685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0" kern="1200" dirty="0" smtClean="0">
              <a:solidFill>
                <a:schemeClr val="tx1"/>
              </a:solidFill>
            </a:rPr>
            <a:t>Рассмотрение основных положений международного права, этапы его развития </a:t>
          </a:r>
          <a:r>
            <a:rPr lang="ru-RU" sz="3100" kern="1200" dirty="0" smtClean="0"/>
            <a:t/>
          </a:r>
          <a:br>
            <a:rPr lang="ru-RU" sz="3100" kern="1200" dirty="0" smtClean="0"/>
          </a:br>
          <a:endParaRPr lang="ru-RU" sz="3100" kern="1200" dirty="0"/>
        </a:p>
      </dsp:txBody>
      <dsp:txXfrm>
        <a:off x="0" y="7575"/>
        <a:ext cx="8229600" cy="211768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82A94B-8CF7-4C6A-87EF-17AFBB6F6D55}">
      <dsp:nvSpPr>
        <dsp:cNvPr id="0" name=""/>
        <dsp:cNvSpPr/>
      </dsp:nvSpPr>
      <dsp:spPr>
        <a:xfrm>
          <a:off x="0" y="142882"/>
          <a:ext cx="8143932" cy="1993683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tx1"/>
              </a:solidFill>
            </a:rPr>
            <a:t>Становления международно-правовых документов о правах человека и ребенка и их влияние на российское законодательство</a:t>
          </a:r>
          <a:endParaRPr lang="ru-RU" sz="3200" kern="1200" dirty="0">
            <a:solidFill>
              <a:schemeClr val="tx1"/>
            </a:solidFill>
          </a:endParaRPr>
        </a:p>
      </dsp:txBody>
      <dsp:txXfrm>
        <a:off x="0" y="142882"/>
        <a:ext cx="8143932" cy="199368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7FDF6D9-F7E6-4339-80DE-853B16EC3FD8}">
      <dsp:nvSpPr>
        <dsp:cNvPr id="0" name=""/>
        <dsp:cNvSpPr/>
      </dsp:nvSpPr>
      <dsp:spPr>
        <a:xfrm>
          <a:off x="0" y="2518"/>
          <a:ext cx="4071966" cy="100737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smtClean="0"/>
            <a:t>Гражданский </a:t>
          </a:r>
          <a:endParaRPr lang="ru-RU" sz="4200" kern="1200" dirty="0"/>
        </a:p>
      </dsp:txBody>
      <dsp:txXfrm>
        <a:off x="0" y="2518"/>
        <a:ext cx="4071966" cy="1007370"/>
      </dsp:txXfrm>
    </dsp:sp>
    <dsp:sp modelId="{88993747-2CCC-43C5-A1B0-D80BC1641064}">
      <dsp:nvSpPr>
        <dsp:cNvPr id="0" name=""/>
        <dsp:cNvSpPr/>
      </dsp:nvSpPr>
      <dsp:spPr>
        <a:xfrm>
          <a:off x="0" y="1111250"/>
          <a:ext cx="4071966" cy="1007370"/>
        </a:xfrm>
        <a:prstGeom prst="round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smtClean="0"/>
            <a:t>Трудовой </a:t>
          </a:r>
          <a:endParaRPr lang="ru-RU" sz="4200" kern="1200" dirty="0"/>
        </a:p>
      </dsp:txBody>
      <dsp:txXfrm>
        <a:off x="0" y="1111250"/>
        <a:ext cx="4071966" cy="1007370"/>
      </dsp:txXfrm>
    </dsp:sp>
    <dsp:sp modelId="{BDC94586-1CE2-432F-9ABF-997700AE0BC6}">
      <dsp:nvSpPr>
        <dsp:cNvPr id="0" name=""/>
        <dsp:cNvSpPr/>
      </dsp:nvSpPr>
      <dsp:spPr>
        <a:xfrm>
          <a:off x="0" y="2259178"/>
          <a:ext cx="4071966" cy="1007370"/>
        </a:xfrm>
        <a:prstGeom prst="round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smtClean="0"/>
            <a:t>Жилищный </a:t>
          </a:r>
          <a:endParaRPr lang="ru-RU" sz="4200" kern="1200" dirty="0"/>
        </a:p>
      </dsp:txBody>
      <dsp:txXfrm>
        <a:off x="0" y="2259178"/>
        <a:ext cx="4071966" cy="1007370"/>
      </dsp:txXfrm>
    </dsp:sp>
    <dsp:sp modelId="{44A2A819-103F-47C0-A34B-E39667A4C1DD}">
      <dsp:nvSpPr>
        <dsp:cNvPr id="0" name=""/>
        <dsp:cNvSpPr/>
      </dsp:nvSpPr>
      <dsp:spPr>
        <a:xfrm>
          <a:off x="0" y="3387508"/>
          <a:ext cx="4071966" cy="1007370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smtClean="0"/>
            <a:t>Уголовный </a:t>
          </a:r>
          <a:endParaRPr lang="ru-RU" sz="4200" kern="1200" dirty="0"/>
        </a:p>
      </dsp:txBody>
      <dsp:txXfrm>
        <a:off x="0" y="3387508"/>
        <a:ext cx="4071966" cy="100737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AA5F41B-7CFA-42D4-92D0-C2962DEA2B59}">
      <dsp:nvSpPr>
        <dsp:cNvPr id="0" name=""/>
        <dsp:cNvSpPr/>
      </dsp:nvSpPr>
      <dsp:spPr>
        <a:xfrm>
          <a:off x="0" y="24683"/>
          <a:ext cx="4500594" cy="205576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право  ребёнка выражать свое мнение при решении в семье любого вопроса, затрагивающего  его интересы; 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0" y="24683"/>
        <a:ext cx="4500594" cy="2055764"/>
      </dsp:txXfrm>
    </dsp:sp>
    <dsp:sp modelId="{8C2A63F0-7FC3-4113-BFA1-35D343137264}">
      <dsp:nvSpPr>
        <dsp:cNvPr id="0" name=""/>
        <dsp:cNvSpPr/>
      </dsp:nvSpPr>
      <dsp:spPr>
        <a:xfrm>
          <a:off x="0" y="2149568"/>
          <a:ext cx="4500594" cy="2254903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право быть заслушанным в ходе любого судебного и административного разбирательства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0" y="2149568"/>
        <a:ext cx="4500594" cy="22549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F3D1D-31B4-45C4-A3F5-944C09D56AD6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A5AE9-C7CC-418A-BBF4-06D3B1236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A5AE9-C7CC-418A-BBF4-06D3B123682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A5AE9-C7CC-418A-BBF4-06D3B123682B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A5AE9-C7CC-418A-BBF4-06D3B123682B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1A509-C7CB-47BA-B042-644F6B2213FD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A6053-C6FD-4104-8D35-78BC4384AF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1A509-C7CB-47BA-B042-644F6B2213FD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A6053-C6FD-4104-8D35-78BC4384AF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1A509-C7CB-47BA-B042-644F6B2213FD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A6053-C6FD-4104-8D35-78BC4384AF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1A509-C7CB-47BA-B042-644F6B2213FD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A6053-C6FD-4104-8D35-78BC4384AF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1A509-C7CB-47BA-B042-644F6B2213FD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A6053-C6FD-4104-8D35-78BC4384AF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1A509-C7CB-47BA-B042-644F6B2213FD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A6053-C6FD-4104-8D35-78BC4384AF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1A509-C7CB-47BA-B042-644F6B2213FD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A6053-C6FD-4104-8D35-78BC4384AF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1A509-C7CB-47BA-B042-644F6B2213FD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A6053-C6FD-4104-8D35-78BC4384AF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1A509-C7CB-47BA-B042-644F6B2213FD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A6053-C6FD-4104-8D35-78BC4384AF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1A509-C7CB-47BA-B042-644F6B2213FD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A6053-C6FD-4104-8D35-78BC4384AF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1A509-C7CB-47BA-B042-644F6B2213FD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A6053-C6FD-4104-8D35-78BC4384AF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1A509-C7CB-47BA-B042-644F6B2213FD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A6053-C6FD-4104-8D35-78BC4384AF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jpeg"/><Relationship Id="rId5" Type="http://schemas.openxmlformats.org/officeDocument/2006/relationships/hyperlink" Target="http://images.google.ru/imgres?imgurl=http://img0.liveinternet.ru/images/attach/b/3/22/769/22769633_vse30.JPG&amp;imgrefurl=http://www.liveinternet.ru/users/2347277/blog&amp;usg=__hvTTVQX7Ikh4MVUjzM8k_SHglBg=&amp;h=525&amp;w=700&amp;sz=94&amp;hl=ru&amp;start=4&amp;tbnid=jyUGMGKxQ12p-M:&amp;tbnh=105&amp;tbnw=140&amp;prev=/images?q=%D0%B4%D0%B5%D1%82%D0%B8-%D1%81%D0%B8%D1%80%D0%BE%D1%82%D1%8B+%D1%84%D0%BE%D1%82%D0%BE&amp;gbv=2&amp;ndsp=20&amp;hl=ru&amp;sa=N&amp;newwindow=1" TargetMode="External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285728"/>
            <a:ext cx="8643998" cy="2123658"/>
          </a:xfrm>
          <a:prstGeom prst="rect">
            <a:avLst/>
          </a:prstGeom>
        </p:spPr>
        <p:style>
          <a:lnRef idx="1">
            <a:schemeClr val="dk1"/>
          </a:lnRef>
          <a:fillRef idx="1003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6600" b="1" kern="10" spc="72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BF00"/>
                    </a:gs>
                    <a:gs pos="5000">
                      <a:srgbClr val="F27300"/>
                    </a:gs>
                    <a:gs pos="12500">
                      <a:srgbClr val="8F0040"/>
                    </a:gs>
                    <a:gs pos="25000">
                      <a:srgbClr val="400040"/>
                    </a:gs>
                    <a:gs pos="39999">
                      <a:srgbClr val="000040"/>
                    </a:gs>
                    <a:gs pos="50000">
                      <a:srgbClr val="000000"/>
                    </a:gs>
                    <a:gs pos="60001">
                      <a:srgbClr val="000040"/>
                    </a:gs>
                    <a:gs pos="75000">
                      <a:srgbClr val="400040"/>
                    </a:gs>
                    <a:gs pos="87500">
                      <a:srgbClr val="8F0040"/>
                    </a:gs>
                    <a:gs pos="95000">
                      <a:srgbClr val="F27300"/>
                    </a:gs>
                    <a:gs pos="100000">
                      <a:srgbClr val="FFBF00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Comic Sans MS"/>
              </a:rPr>
              <a:t>Права человека</a:t>
            </a:r>
          </a:p>
          <a:p>
            <a:pPr algn="ctr"/>
            <a:r>
              <a:rPr lang="ru-RU" sz="6600" b="1" kern="10" spc="72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BF00"/>
                    </a:gs>
                    <a:gs pos="5000">
                      <a:srgbClr val="F27300"/>
                    </a:gs>
                    <a:gs pos="12500">
                      <a:srgbClr val="8F0040"/>
                    </a:gs>
                    <a:gs pos="25000">
                      <a:srgbClr val="400040"/>
                    </a:gs>
                    <a:gs pos="39999">
                      <a:srgbClr val="000040"/>
                    </a:gs>
                    <a:gs pos="50000">
                      <a:srgbClr val="000000"/>
                    </a:gs>
                    <a:gs pos="60001">
                      <a:srgbClr val="000040"/>
                    </a:gs>
                    <a:gs pos="75000">
                      <a:srgbClr val="400040"/>
                    </a:gs>
                    <a:gs pos="87500">
                      <a:srgbClr val="8F0040"/>
                    </a:gs>
                    <a:gs pos="95000">
                      <a:srgbClr val="F27300"/>
                    </a:gs>
                    <a:gs pos="100000">
                      <a:srgbClr val="FFBF00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Comic Sans MS"/>
              </a:rPr>
              <a:t>Права ребёнка</a:t>
            </a:r>
            <a:endParaRPr lang="ru-RU" sz="6600" b="1" kern="10" spc="720" dirty="0">
              <a:ln w="9525">
                <a:solidFill>
                  <a:srgbClr val="FFFF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BF00"/>
                  </a:gs>
                  <a:gs pos="5000">
                    <a:srgbClr val="F27300"/>
                  </a:gs>
                  <a:gs pos="12500">
                    <a:srgbClr val="8F0040"/>
                  </a:gs>
                  <a:gs pos="25000">
                    <a:srgbClr val="400040"/>
                  </a:gs>
                  <a:gs pos="39999">
                    <a:srgbClr val="000040"/>
                  </a:gs>
                  <a:gs pos="50000">
                    <a:srgbClr val="000000"/>
                  </a:gs>
                  <a:gs pos="60001">
                    <a:srgbClr val="000040"/>
                  </a:gs>
                  <a:gs pos="75000">
                    <a:srgbClr val="400040"/>
                  </a:gs>
                  <a:gs pos="87500">
                    <a:srgbClr val="8F0040"/>
                  </a:gs>
                  <a:gs pos="95000">
                    <a:srgbClr val="F27300"/>
                  </a:gs>
                  <a:gs pos="100000">
                    <a:srgbClr val="FFBF00"/>
                  </a:gs>
                </a:gsLst>
                <a:lin ang="5400000" scaled="1"/>
              </a:gradFill>
              <a:effectLst>
                <a:outerShdw dist="45791" dir="3378596" algn="ctr" rotWithShape="0">
                  <a:srgbClr val="4D4D4D">
                    <a:alpha val="79999"/>
                  </a:srgbClr>
                </a:outerShdw>
              </a:effectLst>
              <a:latin typeface="Comic Sans MS"/>
            </a:endParaRPr>
          </a:p>
        </p:txBody>
      </p:sp>
      <p:pic>
        <p:nvPicPr>
          <p:cNvPr id="3" name="Picture 5" descr="ed00316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4429124" y="2558584"/>
            <a:ext cx="4103688" cy="40136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098" name="Picture 2" descr="E:\моя\zoombook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8" y="2500306"/>
            <a:ext cx="3006051" cy="43576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214290"/>
            <a:ext cx="8858312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Декларация прав ребёнка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1500174"/>
            <a:ext cx="8858312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Статья 3.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Ребёнку должно принадлежать с рождения право на имя и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гражданство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42844" y="2857496"/>
            <a:ext cx="8786874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Статья7.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Ребёнок должен иметь право на получение образования,</a:t>
            </a: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которое должно быть бесплатным и обязательным</a:t>
            </a:r>
            <a:endParaRPr kumimoji="0" lang="ru-RU" sz="18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42845" y="4214818"/>
            <a:ext cx="8786874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9. </a:t>
            </a:r>
          </a:p>
          <a:p>
            <a:pPr marL="0" marR="0" lvl="0" indent="2286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Ребёнок должен быть защищён от всех форм небрежного</a:t>
            </a:r>
          </a:p>
          <a:p>
            <a:pPr marL="0" marR="0" lvl="0" indent="2286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отношения, жестокости и эксплуатации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9" name="Group 16"/>
          <p:cNvGrpSpPr>
            <a:grpSpLocks/>
          </p:cNvGrpSpPr>
          <p:nvPr/>
        </p:nvGrpSpPr>
        <p:grpSpPr bwMode="auto">
          <a:xfrm>
            <a:off x="357158" y="4857760"/>
            <a:ext cx="8786842" cy="1857364"/>
            <a:chOff x="589" y="1888"/>
            <a:chExt cx="4902" cy="958"/>
          </a:xfrm>
        </p:grpSpPr>
        <p:pic>
          <p:nvPicPr>
            <p:cNvPr id="10" name="Picture 5" descr="MEETING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60" y="1888"/>
              <a:ext cx="1931" cy="958"/>
            </a:xfrm>
            <a:prstGeom prst="rect">
              <a:avLst/>
            </a:prstGeom>
            <a:noFill/>
            <a:ln>
              <a:noFill/>
            </a:ln>
            <a:effectLst/>
          </p:spPr>
        </p:pic>
        <p:sp>
          <p:nvSpPr>
            <p:cNvPr id="11" name="Text Box 14"/>
            <p:cNvSpPr txBox="1">
              <a:spLocks noChangeArrowheads="1"/>
            </p:cNvSpPr>
            <p:nvPr/>
          </p:nvSpPr>
          <p:spPr bwMode="auto">
            <a:xfrm>
              <a:off x="589" y="2393"/>
              <a:ext cx="2699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400" b="1" dirty="0"/>
            </a:p>
          </p:txBody>
        </p:sp>
      </p:grpSp>
      <p:pic>
        <p:nvPicPr>
          <p:cNvPr id="2050" name="Picture 2" descr="E:\моя\декларация прав ребёнк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28728" cy="157161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2051" name="Picture 3" descr="E:\моя\698221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00892" y="5857892"/>
            <a:ext cx="1071570" cy="10001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337" grpId="0" animBg="1"/>
      <p:bldP spid="1433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42852"/>
            <a:ext cx="8786874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Georgia" pitchFamily="18" charset="0"/>
              </a:rPr>
              <a:t>Конвенция </a:t>
            </a:r>
          </a:p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Georgia" pitchFamily="18" charset="0"/>
              </a:rPr>
              <a:t>о правах ребенка</a:t>
            </a:r>
            <a:endParaRPr lang="ru-RU" sz="40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5000636"/>
            <a:ext cx="8786874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Статья 29.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Образование ребенка должно быть направлено на: воспитание уважения к правам человека и основным свободам, подготовку ребенка к сознательной жизни в свободном обществе 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4071942"/>
            <a:ext cx="8786874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Статья 13.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Ребенок имеет право свободно выражать свое мнение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2571745"/>
            <a:ext cx="8786874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Статья 6.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Ребенок имеет неотъемлемое право на жизнь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1643050"/>
            <a:ext cx="8786874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Статья 1.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Ребёнком является каждое человеческое существо до достижения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18-летнего возраста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3143248"/>
            <a:ext cx="8786874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Статья 7.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Ребёнок с момента рождения имеет право на имя и на приобретение гражданства</a:t>
            </a:r>
            <a:endParaRPr lang="ru-RU" sz="2400" b="1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6" descr="RAD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 flipH="1">
            <a:off x="428596" y="0"/>
            <a:ext cx="1041400" cy="1752600"/>
          </a:xfrm>
          <a:prstGeom prst="rect">
            <a:avLst/>
          </a:prstGeom>
          <a:ln/>
        </p:spPr>
      </p:pic>
      <p:pic>
        <p:nvPicPr>
          <p:cNvPr id="3074" name="Picture 2" descr="E:\моя\803505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58082" y="0"/>
            <a:ext cx="1785918" cy="18751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290"/>
            <a:ext cx="9144000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Georgia" pitchFamily="18" charset="0"/>
              </a:rPr>
              <a:t>   Конституция</a:t>
            </a:r>
          </a:p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Georgia" pitchFamily="18" charset="0"/>
              </a:rPr>
              <a:t>   Российской Федерации</a:t>
            </a:r>
            <a:endParaRPr lang="ru-RU" sz="40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643051"/>
            <a:ext cx="91440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3300"/>
                </a:solidFill>
                <a:latin typeface="Georgia" pitchFamily="18" charset="0"/>
              </a:rPr>
              <a:t>	</a:t>
            </a:r>
            <a:r>
              <a:rPr lang="ru-RU" sz="2400" b="1" dirty="0" smtClean="0">
                <a:solidFill>
                  <a:srgbClr val="C00000"/>
                </a:solidFill>
                <a:latin typeface="Georgia" pitchFamily="18" charset="0"/>
              </a:rPr>
              <a:t>ОСНОВНОЙ ЗАКОН НАШЕЙ СТРАНЫ</a:t>
            </a:r>
            <a:r>
              <a:rPr lang="ru-RU" sz="2400" b="1" dirty="0" smtClean="0">
                <a:solidFill>
                  <a:srgbClr val="003300"/>
                </a:solidFill>
                <a:latin typeface="Georgia" pitchFamily="18" charset="0"/>
              </a:rPr>
              <a:t>  </a:t>
            </a:r>
            <a:endParaRPr lang="ru-RU" sz="2400" b="1" dirty="0">
              <a:solidFill>
                <a:srgbClr val="003300"/>
              </a:solidFill>
              <a:latin typeface="Georgia" pitchFamily="18" charset="0"/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2214554"/>
            <a:ext cx="9144000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2.Человек,его права и свободы являются высшей 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ценностью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3143249"/>
            <a:ext cx="9144000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17.Основные права и свободы человека неотчуждаемы </a:t>
            </a:r>
          </a:p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принадлежат каждому от рождения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6000768"/>
            <a:ext cx="91440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43.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Каждый имеет право на образование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4643446"/>
            <a:ext cx="9144000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Статья 38. Материнство и детство, семья находятся под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защитой государства. Забота о детях, их воспитание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равное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право и обязанность родителей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4071943"/>
            <a:ext cx="91440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20.Каждый имеет право на жизнь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285720" y="-214338"/>
            <a:ext cx="1077913" cy="1555751"/>
            <a:chOff x="665" y="-64"/>
            <a:chExt cx="679" cy="980"/>
          </a:xfrm>
        </p:grpSpPr>
        <p:sp>
          <p:nvSpPr>
            <p:cNvPr id="11" name="Documents"/>
            <p:cNvSpPr>
              <a:spLocks noEditPoints="1" noChangeArrowheads="1"/>
            </p:cNvSpPr>
            <p:nvPr/>
          </p:nvSpPr>
          <p:spPr bwMode="auto">
            <a:xfrm rot="-2480753">
              <a:off x="665" y="153"/>
              <a:ext cx="616" cy="763"/>
            </a:xfrm>
            <a:custGeom>
              <a:avLst/>
              <a:gdLst>
                <a:gd name="T0" fmla="*/ 0 w 21600"/>
                <a:gd name="T1" fmla="*/ 2800 h 21600"/>
                <a:gd name="T2" fmla="*/ 3468 w 21600"/>
                <a:gd name="T3" fmla="*/ 0 h 21600"/>
                <a:gd name="T4" fmla="*/ 21653 w 21600"/>
                <a:gd name="T5" fmla="*/ 18828 h 21600"/>
                <a:gd name="T6" fmla="*/ 19954 w 21600"/>
                <a:gd name="T7" fmla="*/ 20214 h 21600"/>
                <a:gd name="T8" fmla="*/ 18256 w 21600"/>
                <a:gd name="T9" fmla="*/ 21628 h 21600"/>
                <a:gd name="T10" fmla="*/ 19954 w 21600"/>
                <a:gd name="T11" fmla="*/ 1428 h 21600"/>
                <a:gd name="T12" fmla="*/ 18256 w 21600"/>
                <a:gd name="T13" fmla="*/ 2800 h 21600"/>
                <a:gd name="T14" fmla="*/ 1645 w 21600"/>
                <a:gd name="T15" fmla="*/ 1428 h 21600"/>
                <a:gd name="T16" fmla="*/ 21600 w 21600"/>
                <a:gd name="T17" fmla="*/ 0 h 21600"/>
                <a:gd name="T18" fmla="*/ 10800 w 21600"/>
                <a:gd name="T19" fmla="*/ 0 h 21600"/>
                <a:gd name="T20" fmla="*/ 0 w 21600"/>
                <a:gd name="T21" fmla="*/ 10800 h 21600"/>
                <a:gd name="T22" fmla="*/ 21600 w 21600"/>
                <a:gd name="T23" fmla="*/ 10800 h 21600"/>
                <a:gd name="T24" fmla="*/ 1645 w 21600"/>
                <a:gd name="T25" fmla="*/ 4171 h 21600"/>
                <a:gd name="T26" fmla="*/ 16522 w 21600"/>
                <a:gd name="T27" fmla="*/ 1731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T24" t="T25" r="T26" b="T27"/>
              <a:pathLst>
                <a:path w="21600" h="21600" extrusionOk="0">
                  <a:moveTo>
                    <a:pt x="0" y="18014"/>
                  </a:moveTo>
                  <a:lnTo>
                    <a:pt x="0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68" y="1428"/>
                  </a:lnTo>
                  <a:lnTo>
                    <a:pt x="3468" y="0"/>
                  </a:lnTo>
                  <a:lnTo>
                    <a:pt x="21653" y="0"/>
                  </a:lnTo>
                  <a:lnTo>
                    <a:pt x="21653" y="18828"/>
                  </a:lnTo>
                  <a:lnTo>
                    <a:pt x="19954" y="188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16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  <a:path w="21600" h="21600" extrusionOk="0">
                  <a:moveTo>
                    <a:pt x="3486" y="1428"/>
                  </a:moveTo>
                  <a:lnTo>
                    <a:pt x="19954" y="14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86" y="1428"/>
                  </a:lnTo>
                  <a:close/>
                </a:path>
                <a:path w="21600" h="21600" extrusionOk="0">
                  <a:moveTo>
                    <a:pt x="0" y="18014"/>
                  </a:moveTo>
                  <a:lnTo>
                    <a:pt x="4434" y="180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ru-RU"/>
            </a:p>
          </p:txBody>
        </p:sp>
        <p:pic>
          <p:nvPicPr>
            <p:cNvPr id="12" name="Picture 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2662408">
              <a:off x="1157" y="-64"/>
              <a:ext cx="187" cy="907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" grpId="0" animBg="1"/>
      <p:bldP spid="12290" grpId="0" animBg="1"/>
      <p:bldP spid="12291" grpId="0" animBg="1"/>
      <p:bldP spid="12292" grpId="0" animBg="1"/>
      <p:bldP spid="1229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2773363" y="908050"/>
            <a:ext cx="3670300" cy="5111750"/>
            <a:chOff x="1747" y="572"/>
            <a:chExt cx="2312" cy="3220"/>
          </a:xfrm>
        </p:grpSpPr>
        <p:sp>
          <p:nvSpPr>
            <p:cNvPr id="3" name="AutoShape 18"/>
            <p:cNvSpPr>
              <a:spLocks noChangeArrowheads="1"/>
            </p:cNvSpPr>
            <p:nvPr/>
          </p:nvSpPr>
          <p:spPr bwMode="auto">
            <a:xfrm>
              <a:off x="1747" y="572"/>
              <a:ext cx="2312" cy="3220"/>
            </a:xfrm>
            <a:prstGeom prst="flowChartDecision">
              <a:avLst/>
            </a:prstGeom>
            <a:gradFill rotWithShape="1">
              <a:gsLst>
                <a:gs pos="0">
                  <a:srgbClr val="FC9FCB"/>
                </a:gs>
                <a:gs pos="13000">
                  <a:srgbClr val="F8B049"/>
                </a:gs>
                <a:gs pos="21001">
                  <a:srgbClr val="F8B049"/>
                </a:gs>
                <a:gs pos="63000">
                  <a:srgbClr val="FEE7F2"/>
                </a:gs>
                <a:gs pos="67000">
                  <a:srgbClr val="F952A0"/>
                </a:gs>
                <a:gs pos="69000">
                  <a:srgbClr val="C50849"/>
                </a:gs>
                <a:gs pos="82001">
                  <a:srgbClr val="B43E85"/>
                </a:gs>
                <a:gs pos="100000">
                  <a:srgbClr val="F8B04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" name="WordArt 19"/>
            <p:cNvSpPr>
              <a:spLocks noChangeArrowheads="1" noChangeShapeType="1" noTextEdit="1"/>
            </p:cNvSpPr>
            <p:nvPr/>
          </p:nvSpPr>
          <p:spPr bwMode="auto">
            <a:xfrm>
              <a:off x="2109" y="1560"/>
              <a:ext cx="1678" cy="10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993300"/>
                  </a:solidFill>
                  <a:latin typeface="Arial"/>
                  <a:cs typeface="Arial"/>
                </a:rPr>
                <a:t>Право </a:t>
              </a:r>
            </a:p>
            <a:p>
              <a:pPr algn="ctr"/>
              <a:r>
                <a:rPr lang="ru-RU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993300"/>
                  </a:solidFill>
                  <a:latin typeface="Arial"/>
                  <a:cs typeface="Arial"/>
                </a:rPr>
                <a:t>на </a:t>
              </a:r>
            </a:p>
            <a:p>
              <a:pPr algn="ctr"/>
              <a:r>
                <a:rPr lang="ru-RU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993300"/>
                  </a:solidFill>
                  <a:latin typeface="Arial"/>
                  <a:cs typeface="Arial"/>
                </a:rPr>
                <a:t>образование </a:t>
              </a:r>
            </a:p>
          </p:txBody>
        </p:sp>
      </p:grp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2411413" y="188913"/>
            <a:ext cx="2881312" cy="720725"/>
          </a:xfrm>
          <a:prstGeom prst="wedgeRoundRectCallout">
            <a:avLst>
              <a:gd name="adj1" fmla="val -4986"/>
              <a:gd name="adj2" fmla="val 214537"/>
              <a:gd name="adj3" fmla="val 16667"/>
            </a:avLst>
          </a:prstGeom>
          <a:gradFill rotWithShape="1">
            <a:gsLst>
              <a:gs pos="0">
                <a:schemeClr val="bg1"/>
              </a:gs>
              <a:gs pos="100000">
                <a:srgbClr val="FF9933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/>
              <a:t>право на дошкольное образование</a:t>
            </a: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4067175" y="836613"/>
            <a:ext cx="2881313" cy="720725"/>
          </a:xfrm>
          <a:prstGeom prst="wedgeRoundRectCallout">
            <a:avLst>
              <a:gd name="adj1" fmla="val -38486"/>
              <a:gd name="adj2" fmla="val 121144"/>
              <a:gd name="adj3" fmla="val 16667"/>
            </a:avLst>
          </a:prstGeom>
          <a:gradFill rotWithShape="1">
            <a:gsLst>
              <a:gs pos="0">
                <a:schemeClr val="bg1"/>
              </a:gs>
              <a:gs pos="100000">
                <a:srgbClr val="FF9933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/>
              <a:t>право на начальное общее образование</a:t>
            </a: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5724525" y="1484313"/>
            <a:ext cx="2881313" cy="720725"/>
          </a:xfrm>
          <a:prstGeom prst="wedgeRoundRectCallout">
            <a:avLst>
              <a:gd name="adj1" fmla="val -48620"/>
              <a:gd name="adj2" fmla="val 85903"/>
              <a:gd name="adj3" fmla="val 16667"/>
            </a:avLst>
          </a:prstGeom>
          <a:gradFill rotWithShape="1">
            <a:gsLst>
              <a:gs pos="0">
                <a:schemeClr val="bg1"/>
              </a:gs>
              <a:gs pos="100000">
                <a:srgbClr val="FF9933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/>
              <a:t>право на основное общее образование</a:t>
            </a: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6154738" y="2349500"/>
            <a:ext cx="2881312" cy="1008063"/>
          </a:xfrm>
          <a:prstGeom prst="wedgeRoundRectCallout">
            <a:avLst>
              <a:gd name="adj1" fmla="val -75509"/>
              <a:gd name="adj2" fmla="val -2440"/>
              <a:gd name="adj3" fmla="val 16667"/>
            </a:avLst>
          </a:prstGeom>
          <a:gradFill rotWithShape="1">
            <a:gsLst>
              <a:gs pos="0">
                <a:schemeClr val="bg1"/>
              </a:gs>
              <a:gs pos="100000">
                <a:srgbClr val="FF9933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/>
              <a:t>право на среднее (полное) общее образование</a:t>
            </a:r>
          </a:p>
          <a:p>
            <a:pPr algn="ctr"/>
            <a:endParaRPr lang="ru-RU"/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auto">
          <a:xfrm>
            <a:off x="6154738" y="3500438"/>
            <a:ext cx="2881312" cy="1008062"/>
          </a:xfrm>
          <a:prstGeom prst="wedgeRoundRectCallout">
            <a:avLst>
              <a:gd name="adj1" fmla="val -76833"/>
              <a:gd name="adj2" fmla="val 16458"/>
              <a:gd name="adj3" fmla="val 16667"/>
            </a:avLst>
          </a:prstGeom>
          <a:gradFill rotWithShape="1">
            <a:gsLst>
              <a:gs pos="0">
                <a:schemeClr val="bg1"/>
              </a:gs>
              <a:gs pos="100000">
                <a:srgbClr val="FF9933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/>
              <a:t>право на профессиональную подготовку</a:t>
            </a:r>
          </a:p>
        </p:txBody>
      </p:sp>
      <p:sp>
        <p:nvSpPr>
          <p:cNvPr id="10" name="AutoShape 11"/>
          <p:cNvSpPr>
            <a:spLocks noChangeArrowheads="1"/>
          </p:cNvSpPr>
          <p:nvPr/>
        </p:nvSpPr>
        <p:spPr bwMode="auto">
          <a:xfrm>
            <a:off x="5722938" y="4652963"/>
            <a:ext cx="2881312" cy="1008062"/>
          </a:xfrm>
          <a:prstGeom prst="wedgeRoundRectCallout">
            <a:avLst>
              <a:gd name="adj1" fmla="val -63167"/>
              <a:gd name="adj2" fmla="val -22597"/>
              <a:gd name="adj3" fmla="val 16667"/>
            </a:avLst>
          </a:prstGeom>
          <a:gradFill rotWithShape="1">
            <a:gsLst>
              <a:gs pos="0">
                <a:schemeClr val="bg1"/>
              </a:gs>
              <a:gs pos="100000">
                <a:srgbClr val="FF9933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/>
              <a:t>право на начальное профессиональное образование</a:t>
            </a: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3130550" y="5589588"/>
            <a:ext cx="2881313" cy="1008062"/>
          </a:xfrm>
          <a:prstGeom prst="wedgeRoundRectCallout">
            <a:avLst>
              <a:gd name="adj1" fmla="val 6917"/>
              <a:gd name="adj2" fmla="val -104486"/>
              <a:gd name="adj3" fmla="val 16667"/>
            </a:avLst>
          </a:prstGeom>
          <a:gradFill rotWithShape="1">
            <a:gsLst>
              <a:gs pos="0">
                <a:schemeClr val="bg1"/>
              </a:gs>
              <a:gs pos="100000">
                <a:srgbClr val="FF9933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/>
              <a:t>право на среднее профессиональное образование</a:t>
            </a:r>
          </a:p>
        </p:txBody>
      </p:sp>
      <p:sp>
        <p:nvSpPr>
          <p:cNvPr id="12" name="AutoShape 13"/>
          <p:cNvSpPr>
            <a:spLocks noChangeArrowheads="1"/>
          </p:cNvSpPr>
          <p:nvPr/>
        </p:nvSpPr>
        <p:spPr bwMode="auto">
          <a:xfrm>
            <a:off x="538163" y="4652963"/>
            <a:ext cx="2881312" cy="1008062"/>
          </a:xfrm>
          <a:prstGeom prst="wedgeRoundRectCallout">
            <a:avLst>
              <a:gd name="adj1" fmla="val 69065"/>
              <a:gd name="adj2" fmla="val -4958"/>
              <a:gd name="adj3" fmla="val 16667"/>
            </a:avLst>
          </a:prstGeom>
          <a:gradFill rotWithShape="1">
            <a:gsLst>
              <a:gs pos="0">
                <a:schemeClr val="bg1"/>
              </a:gs>
              <a:gs pos="100000">
                <a:srgbClr val="FF9933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/>
              <a:t>право на высшее профессиональное образование</a:t>
            </a:r>
          </a:p>
          <a:p>
            <a:pPr algn="ctr"/>
            <a:endParaRPr lang="ru-RU"/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179388" y="3213100"/>
            <a:ext cx="2881312" cy="1295400"/>
          </a:xfrm>
          <a:prstGeom prst="wedgeRoundRectCallout">
            <a:avLst>
              <a:gd name="adj1" fmla="val 81403"/>
              <a:gd name="adj2" fmla="val 32106"/>
              <a:gd name="adj3" fmla="val 16667"/>
            </a:avLst>
          </a:prstGeom>
          <a:gradFill rotWithShape="1">
            <a:gsLst>
              <a:gs pos="0">
                <a:schemeClr val="bg1"/>
              </a:gs>
              <a:gs pos="100000">
                <a:srgbClr val="FF9933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/>
              <a:t>право на послевузовское профессиональное образование</a:t>
            </a:r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>
            <a:off x="538163" y="2060575"/>
            <a:ext cx="2881312" cy="1008063"/>
          </a:xfrm>
          <a:prstGeom prst="wedgeRoundRectCallout">
            <a:avLst>
              <a:gd name="adj1" fmla="val 65097"/>
              <a:gd name="adj2" fmla="val 22755"/>
              <a:gd name="adj3" fmla="val 16667"/>
            </a:avLst>
          </a:prstGeom>
          <a:gradFill rotWithShape="1">
            <a:gsLst>
              <a:gs pos="0">
                <a:schemeClr val="bg1"/>
              </a:gs>
              <a:gs pos="100000">
                <a:srgbClr val="FF9933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/>
              <a:t>право на дополнительное образование</a:t>
            </a:r>
          </a:p>
        </p:txBody>
      </p:sp>
      <p:pic>
        <p:nvPicPr>
          <p:cNvPr id="15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425" y="0"/>
            <a:ext cx="1809750" cy="198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8" presetClass="entr" presetSubtype="9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000"/>
                            </p:stCondLst>
                            <p:childTnLst>
                              <p:par>
                                <p:cTn id="13" presetID="18" presetClass="entr" presetSubtype="3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18" presetClass="entr" presetSubtype="3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6000"/>
                            </p:stCondLst>
                            <p:childTnLst>
                              <p:par>
                                <p:cTn id="21" presetID="18" presetClass="entr" presetSubtype="3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4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80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000"/>
                            </p:stCondLst>
                            <p:childTnLst>
                              <p:par>
                                <p:cTn id="37" presetID="18" presetClass="entr" presetSubtype="1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6000"/>
                            </p:stCondLst>
                            <p:childTnLst>
                              <p:par>
                                <p:cTn id="41" presetID="18" presetClass="entr" presetSubtype="1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0"/>
                            </p:stCondLst>
                            <p:childTnLst>
                              <p:par>
                                <p:cTn id="45" presetID="18" presetClass="entr" presetSubtype="9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86874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Федеральная программа </a:t>
            </a:r>
            <a:br>
              <a:rPr lang="ru-RU" b="1" dirty="0" smtClean="0"/>
            </a:br>
            <a:r>
              <a:rPr lang="ru-RU" b="1" dirty="0" smtClean="0"/>
              <a:t>«Дети России»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43240" y="1714488"/>
            <a:ext cx="255505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dirty="0" smtClean="0"/>
              <a:t>«Дети-инвалиды»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86116" y="2357430"/>
            <a:ext cx="2238626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dirty="0" smtClean="0"/>
              <a:t>«Дети-сироты» 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714612" y="3000372"/>
            <a:ext cx="336964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dirty="0" smtClean="0"/>
              <a:t>«Планирование семьи»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00364" y="3643314"/>
            <a:ext cx="2757037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dirty="0" smtClean="0"/>
              <a:t>«Дети Чернобыля» 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357554" y="4286256"/>
            <a:ext cx="2199192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dirty="0" smtClean="0"/>
              <a:t>«Дети Севера» 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071802" y="4929198"/>
            <a:ext cx="2695033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dirty="0" smtClean="0"/>
              <a:t>«Одаренные дети»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000232" y="5572140"/>
            <a:ext cx="507209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smtClean="0"/>
              <a:t>«Организация летнего отдыха детей»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42910" y="6215082"/>
            <a:ext cx="7715272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smtClean="0"/>
              <a:t>«Дети семей беженцев и вынужденных переселенцев»</a:t>
            </a:r>
            <a:endParaRPr lang="ru-RU" sz="2400" dirty="0"/>
          </a:p>
        </p:txBody>
      </p:sp>
      <p:pic>
        <p:nvPicPr>
          <p:cNvPr id="7170" name="Picture 2" descr="http://www.kremlin.ru/dyn_images/big206749.jpg"/>
          <p:cNvPicPr>
            <a:picLocks noChangeAspect="1" noChangeArrowheads="1"/>
          </p:cNvPicPr>
          <p:nvPr/>
        </p:nvPicPr>
        <p:blipFill>
          <a:blip r:embed="rId2" cstate="print"/>
          <a:srcRect r="35006"/>
          <a:stretch>
            <a:fillRect/>
          </a:stretch>
        </p:blipFill>
        <p:spPr bwMode="auto">
          <a:xfrm>
            <a:off x="285720" y="3357562"/>
            <a:ext cx="2286016" cy="21431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172" name="Picture 4" descr="http://sib.adme.ru/img/news/7808/a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50" y="3500438"/>
            <a:ext cx="2563268" cy="20299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174" name="Picture 6" descr="http://www.vsebooks.ru/uploads/posts/2008-08/1218725135_1218724165_azx.jpg"/>
          <p:cNvPicPr>
            <a:picLocks noChangeAspect="1" noChangeArrowheads="1"/>
          </p:cNvPicPr>
          <p:nvPr/>
        </p:nvPicPr>
        <p:blipFill>
          <a:blip r:embed="rId4" cstate="print"/>
          <a:srcRect t="2949" b="5635"/>
          <a:stretch>
            <a:fillRect/>
          </a:stretch>
        </p:blipFill>
        <p:spPr bwMode="auto">
          <a:xfrm>
            <a:off x="500034" y="1071546"/>
            <a:ext cx="1857388" cy="221457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7178" name="Picture 10" descr="http://tbn2.google.com/images?q=tbn:jyUGMGKxQ12p-M:http://img0.liveinternet.ru/images/attach/b/3/22/769/22769633_vse30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57884" y="1142984"/>
            <a:ext cx="2857520" cy="219757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Кодексы Российской Федерации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ВИДЫ:</a:t>
            </a:r>
            <a:endParaRPr lang="ru-RU" sz="32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</p:nvPr>
        </p:nvGraphicFramePr>
        <p:xfrm>
          <a:off x="214282" y="2174874"/>
          <a:ext cx="4071966" cy="43973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СЕМЕЙНЫЙ</a:t>
            </a:r>
            <a:endParaRPr lang="ru-RU" sz="36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4"/>
          </p:nvPr>
        </p:nvGraphicFramePr>
        <p:xfrm>
          <a:off x="4357687" y="2214554"/>
          <a:ext cx="4500594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СОЦИОЛОГИЧЕСКИЙ ОПРОС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972072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среди членов семьи и сверстников</a:t>
            </a:r>
          </a:p>
          <a:p>
            <a:pPr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                                    ( </a:t>
            </a:r>
            <a:r>
              <a:rPr lang="ru-RU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«да»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«нет»)</a:t>
            </a:r>
          </a:p>
          <a:p>
            <a:pPr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1.Права человека означают, что каждый  человек может ими пользоваться</a:t>
            </a:r>
          </a:p>
          <a:p>
            <a:pPr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2.Человеку достаточно только иметь права и не иметь обязанностей</a:t>
            </a:r>
          </a:p>
          <a:p>
            <a:pPr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3.Всеобщая Декларация прав человека провозглашает основные права человека, охватывающие все главные области его жизнедеятельности</a:t>
            </a:r>
          </a:p>
          <a:p>
            <a:pPr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4.Право и закон – это одно и то же</a:t>
            </a:r>
          </a:p>
          <a:p>
            <a:pPr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5.В эпоху Просвещения была создана теория естественных прав человека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СОЦИОЛОГИЧЕСКИЙ ОПРОС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smtClean="0"/>
              <a:t>                     </a:t>
            </a:r>
            <a:r>
              <a:rPr lang="ru-RU" sz="4000" dirty="0" smtClean="0"/>
              <a:t> ЦЕЛЬ</a:t>
            </a:r>
            <a:endParaRPr lang="ru-RU" sz="40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Раскрыть содержание понятия «права человека»</a:t>
            </a:r>
          </a:p>
          <a:p>
            <a:pPr>
              <a:buFont typeface="Wingdings" pitchFamily="2" charset="2"/>
              <a:buChar char="Ø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Помочь осознать, что соблюдение прав человека является важнейшей ценностью демократического общества и правового государства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4000" dirty="0" smtClean="0"/>
              <a:t>                       РЕЗУЛЬТАТ</a:t>
            </a:r>
            <a:endParaRPr lang="ru-RU" sz="4000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sz="quarter" idx="4"/>
          </p:nvPr>
        </p:nvGraphicFramePr>
        <p:xfrm>
          <a:off x="4645025" y="2214552"/>
          <a:ext cx="4041774" cy="385765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27041"/>
                <a:gridCol w="2267475"/>
                <a:gridCol w="1347258"/>
              </a:tblGrid>
              <a:tr h="964414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№</a:t>
                      </a:r>
                      <a:endParaRPr lang="ru-RU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           Годы </a:t>
                      </a:r>
                    </a:p>
                    <a:p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         %</a:t>
                      </a:r>
                    </a:p>
                    <a:p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64414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От 16 до 20 лет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78%</a:t>
                      </a:r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  <a:tr h="964414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2.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От 35 до 40 лет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86 %</a:t>
                      </a:r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  <a:tr h="964414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От 55 до 60 лет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95%</a:t>
                      </a:r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0" y="1"/>
            <a:ext cx="9144000" cy="9233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 smtClean="0"/>
              <a:t>Модели общественных институтов защиты прав ребенка в школе</a:t>
            </a:r>
          </a:p>
          <a:p>
            <a:pPr algn="ctr">
              <a:spcBef>
                <a:spcPct val="50000"/>
              </a:spcBef>
            </a:pPr>
            <a:endParaRPr lang="ru-RU" sz="2000" b="1" dirty="0">
              <a:solidFill>
                <a:schemeClr val="bg1"/>
              </a:solidFill>
            </a:endParaRP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0" y="549275"/>
            <a:ext cx="9144000" cy="532647"/>
            <a:chOff x="1416" y="346"/>
            <a:chExt cx="2779" cy="462"/>
          </a:xfrm>
        </p:grpSpPr>
        <p:sp>
          <p:nvSpPr>
            <p:cNvPr id="5" name="AutoShape 22"/>
            <p:cNvSpPr>
              <a:spLocks noChangeArrowheads="1"/>
            </p:cNvSpPr>
            <p:nvPr/>
          </p:nvSpPr>
          <p:spPr bwMode="auto">
            <a:xfrm>
              <a:off x="1537" y="346"/>
              <a:ext cx="2540" cy="45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808080"/>
                </a:gs>
                <a:gs pos="50000">
                  <a:schemeClr val="bg1"/>
                </a:gs>
                <a:gs pos="100000">
                  <a:srgbClr val="80808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>
              <a:off x="1416" y="365"/>
              <a:ext cx="2779" cy="443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dirty="0"/>
                <a:t>Общественные институты защиты прав детей в школе</a:t>
              </a:r>
            </a:p>
          </p:txBody>
        </p:sp>
      </p:grp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428596" y="1214422"/>
            <a:ext cx="3929090" cy="510778"/>
          </a:xfrm>
          <a:prstGeom prst="flowChartAlternateProcess">
            <a:avLst/>
          </a:prstGeom>
          <a:gradFill rotWithShape="1">
            <a:gsLst>
              <a:gs pos="0">
                <a:srgbClr val="808080"/>
              </a:gs>
              <a:gs pos="50000">
                <a:schemeClr val="bg1"/>
              </a:gs>
              <a:gs pos="100000">
                <a:srgbClr val="80808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/>
              <a:t>коллегиальные</a:t>
            </a: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4786314" y="1214422"/>
            <a:ext cx="3929090" cy="510778"/>
          </a:xfrm>
          <a:prstGeom prst="flowChartAlternateProcess">
            <a:avLst/>
          </a:prstGeom>
          <a:gradFill rotWithShape="1">
            <a:gsLst>
              <a:gs pos="0">
                <a:srgbClr val="808080"/>
              </a:gs>
              <a:gs pos="50000">
                <a:schemeClr val="bg1"/>
              </a:gs>
              <a:gs pos="100000">
                <a:srgbClr val="80808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/>
              <a:t>индивидуальные</a:t>
            </a: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285720" y="1857364"/>
            <a:ext cx="4143404" cy="3371136"/>
          </a:xfrm>
          <a:prstGeom prst="flowChartAlternateProcess">
            <a:avLst/>
          </a:prstGeom>
          <a:gradFill rotWithShape="1">
            <a:gsLst>
              <a:gs pos="0">
                <a:srgbClr val="808080"/>
              </a:gs>
              <a:gs pos="50000">
                <a:schemeClr val="bg1"/>
              </a:gs>
              <a:gs pos="100000">
                <a:srgbClr val="80808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ru-RU" sz="2400" dirty="0"/>
              <a:t>Конфликтная комиссия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sz="2400" dirty="0"/>
              <a:t>Суд Чести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sz="2400" dirty="0"/>
              <a:t>Совет Справедливых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sz="2400" dirty="0" smtClean="0"/>
              <a:t>Служба </a:t>
            </a:r>
            <a:r>
              <a:rPr lang="ru-RU" sz="2400" dirty="0"/>
              <a:t>примирения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sz="2400" dirty="0"/>
              <a:t>Детская правозащитная </a:t>
            </a:r>
            <a:r>
              <a:rPr lang="ru-RU" sz="2400" dirty="0" smtClean="0"/>
              <a:t>приёмная</a:t>
            </a:r>
            <a:endParaRPr lang="ru-RU" sz="2400" dirty="0"/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0" y="5429264"/>
            <a:ext cx="4714876" cy="919401"/>
          </a:xfrm>
          <a:prstGeom prst="flowChartAlternateProcess">
            <a:avLst/>
          </a:prstGeom>
          <a:gradFill rotWithShape="1">
            <a:gsLst>
              <a:gs pos="0">
                <a:srgbClr val="808080"/>
              </a:gs>
              <a:gs pos="50000">
                <a:schemeClr val="bg1"/>
              </a:gs>
              <a:gs pos="100000">
                <a:srgbClr val="80808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/>
              <a:t>избираются всеми участниками </a:t>
            </a:r>
            <a:r>
              <a:rPr lang="ru-RU" sz="2400" dirty="0" smtClean="0"/>
              <a:t>общеобразовательного процесса</a:t>
            </a:r>
            <a:endParaRPr lang="ru-RU" sz="2400" dirty="0"/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4786314" y="4929198"/>
            <a:ext cx="4143404" cy="1736646"/>
          </a:xfrm>
          <a:prstGeom prst="flowChartAlternateProcess">
            <a:avLst/>
          </a:prstGeom>
          <a:gradFill rotWithShape="1">
            <a:gsLst>
              <a:gs pos="0">
                <a:srgbClr val="808080"/>
              </a:gs>
              <a:gs pos="50000">
                <a:schemeClr val="bg1"/>
              </a:gs>
              <a:gs pos="100000">
                <a:srgbClr val="80808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/>
              <a:t>назначаются </a:t>
            </a:r>
            <a:r>
              <a:rPr lang="ru-RU" sz="2400" dirty="0" smtClean="0"/>
              <a:t> представители  из </a:t>
            </a:r>
            <a:r>
              <a:rPr lang="ru-RU" sz="2400" dirty="0"/>
              <a:t>участников </a:t>
            </a:r>
            <a:r>
              <a:rPr lang="ru-RU" sz="2400" dirty="0" smtClean="0"/>
              <a:t> общеобразовательного процесса</a:t>
            </a:r>
            <a:endParaRPr lang="ru-RU" sz="2400" dirty="0"/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4643438" y="1928802"/>
            <a:ext cx="4286280" cy="2758202"/>
          </a:xfrm>
          <a:prstGeom prst="flowChartAlternateProcess">
            <a:avLst/>
          </a:prstGeom>
          <a:gradFill rotWithShape="1">
            <a:gsLst>
              <a:gs pos="0">
                <a:srgbClr val="808080"/>
              </a:gs>
              <a:gs pos="50000">
                <a:schemeClr val="bg1"/>
              </a:gs>
              <a:gs pos="100000">
                <a:srgbClr val="80808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ru-RU" sz="2400" dirty="0" smtClean="0"/>
              <a:t> Уполномоченный </a:t>
            </a:r>
            <a:r>
              <a:rPr lang="ru-RU" sz="2400" dirty="0"/>
              <a:t>по правам участников </a:t>
            </a:r>
            <a:r>
              <a:rPr lang="ru-RU" sz="2400" dirty="0" smtClean="0"/>
              <a:t>общеобразовательного процесса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ru-RU" sz="2400" dirty="0" smtClean="0"/>
              <a:t> Уполномоченный </a:t>
            </a:r>
            <a:r>
              <a:rPr lang="ru-RU" sz="2400" dirty="0"/>
              <a:t>по правам </a:t>
            </a:r>
            <a:r>
              <a:rPr lang="ru-RU" sz="2400" dirty="0" smtClean="0"/>
              <a:t>ребенка</a:t>
            </a:r>
            <a:endParaRPr lang="ru-RU" sz="2400" dirty="0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4000496" y="4857760"/>
            <a:ext cx="1143008" cy="4286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" name="Line 24"/>
          <p:cNvSpPr>
            <a:spLocks noChangeShapeType="1"/>
          </p:cNvSpPr>
          <p:nvPr/>
        </p:nvSpPr>
        <p:spPr bwMode="auto">
          <a:xfrm flipH="1">
            <a:off x="2571735" y="4857760"/>
            <a:ext cx="71438" cy="66038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0"/>
                            </p:stCondLst>
                            <p:childTnLst>
                              <p:par>
                                <p:cTn id="3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70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8" grpId="0" animBg="1"/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249299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 dirty="0" smtClean="0">
                <a:solidFill>
                  <a:srgbClr val="C00000"/>
                </a:solidFill>
              </a:rPr>
              <a:t>Принципы функционирования институтов защиты прав ребёнка в школе </a:t>
            </a:r>
          </a:p>
          <a:p>
            <a:pPr algn="ctr">
              <a:spcBef>
                <a:spcPct val="50000"/>
              </a:spcBef>
            </a:pPr>
            <a:r>
              <a:rPr lang="ru-RU" sz="2800" b="1" dirty="0" smtClean="0">
                <a:solidFill>
                  <a:schemeClr val="bg1"/>
                </a:solidFill>
              </a:rPr>
              <a:t>защиты прав ребенка в школе</a:t>
            </a:r>
          </a:p>
          <a:p>
            <a:pPr algn="ctr">
              <a:spcBef>
                <a:spcPct val="50000"/>
              </a:spcBef>
            </a:pPr>
            <a:r>
              <a:rPr lang="ru-RU" sz="2800" b="1" dirty="0" err="1" smtClean="0">
                <a:solidFill>
                  <a:schemeClr val="bg1"/>
                </a:solidFill>
              </a:rPr>
              <a:t>иты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>
                <a:solidFill>
                  <a:schemeClr val="bg1"/>
                </a:solidFill>
              </a:rPr>
              <a:t>прав ребенка в школе</a:t>
            </a:r>
          </a:p>
        </p:txBody>
      </p:sp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500034" y="1428736"/>
            <a:ext cx="8208963" cy="500066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822325" y="1960563"/>
            <a:ext cx="3476625" cy="882650"/>
          </a:xfrm>
          <a:prstGeom prst="flowChartAlternateProcess">
            <a:avLst/>
          </a:prstGeom>
          <a:solidFill>
            <a:srgbClr val="CCECFF">
              <a:alpha val="38000"/>
            </a:srgbClr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ECFF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ru-RU" sz="2400" dirty="0">
                <a:latin typeface="Comic Sans MS" pitchFamily="66" charset="0"/>
              </a:rPr>
              <a:t>Выборность, отчетность</a:t>
            </a: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2497138" y="4814888"/>
            <a:ext cx="3730625" cy="485775"/>
          </a:xfrm>
          <a:prstGeom prst="flowChartAlternateProcess">
            <a:avLst/>
          </a:prstGeom>
          <a:solidFill>
            <a:srgbClr val="CCECFF">
              <a:alpha val="38000"/>
            </a:srgbClr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ECFF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ru-RU" sz="2400">
                <a:latin typeface="Comic Sans MS" pitchFamily="66" charset="0"/>
              </a:rPr>
              <a:t>Конфиденциальность</a:t>
            </a: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4932363" y="3806825"/>
            <a:ext cx="3448050" cy="485775"/>
          </a:xfrm>
          <a:prstGeom prst="flowChartAlternateProcess">
            <a:avLst/>
          </a:prstGeom>
          <a:solidFill>
            <a:srgbClr val="CCECFF">
              <a:alpha val="38000"/>
            </a:srgbClr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ECFF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ru-RU" sz="2400">
                <a:latin typeface="Comic Sans MS" pitchFamily="66" charset="0"/>
              </a:rPr>
              <a:t>Корректность</a:t>
            </a:r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auto">
          <a:xfrm>
            <a:off x="755650" y="3806825"/>
            <a:ext cx="3448050" cy="488950"/>
          </a:xfrm>
          <a:prstGeom prst="flowChartAlternateProcess">
            <a:avLst/>
          </a:prstGeom>
          <a:solidFill>
            <a:srgbClr val="CCECFF">
              <a:alpha val="38000"/>
            </a:srgbClr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ECFF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ru-RU" sz="2400" dirty="0">
                <a:latin typeface="Comic Sans MS" pitchFamily="66" charset="0"/>
              </a:rPr>
              <a:t>Доверие</a:t>
            </a:r>
          </a:p>
        </p:txBody>
      </p:sp>
      <p:sp>
        <p:nvSpPr>
          <p:cNvPr id="10" name="AutoShape 11"/>
          <p:cNvSpPr>
            <a:spLocks noChangeArrowheads="1"/>
          </p:cNvSpPr>
          <p:nvPr/>
        </p:nvSpPr>
        <p:spPr bwMode="auto">
          <a:xfrm>
            <a:off x="2700338" y="3065463"/>
            <a:ext cx="3448050" cy="488950"/>
          </a:xfrm>
          <a:prstGeom prst="flowChartAlternateProcess">
            <a:avLst/>
          </a:prstGeom>
          <a:solidFill>
            <a:srgbClr val="CCECFF">
              <a:alpha val="38000"/>
            </a:srgbClr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ECFF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ru-RU" sz="2400">
                <a:latin typeface="Comic Sans MS" pitchFamily="66" charset="0"/>
              </a:rPr>
              <a:t>Доступность</a:t>
            </a: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4932363" y="1989138"/>
            <a:ext cx="3448050" cy="485775"/>
          </a:xfrm>
          <a:prstGeom prst="flowChartAlternateProcess">
            <a:avLst/>
          </a:prstGeom>
          <a:solidFill>
            <a:srgbClr val="CCECFF">
              <a:alpha val="38000"/>
            </a:srgbClr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ECFF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ru-RU" sz="2400" dirty="0">
                <a:latin typeface="Comic Sans MS" pitchFamily="66" charset="0"/>
              </a:rPr>
              <a:t>Независимость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86874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ЧТО ТАКОЕ ПРАВА?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2000240"/>
            <a:ext cx="8715436" cy="15716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sz="47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     ВСЕГДА ЛИ ЛЮДИ ИМЕЛИ ПРАВО НА ЖИЗНЬ И СВОБОДУ?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14282" y="4000503"/>
            <a:ext cx="8715436" cy="178595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     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      </a:t>
            </a:r>
            <a:r>
              <a:rPr lang="ru-RU" sz="47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ВСЕГДА ЛИ ЛЮДИ БЫЛИ</a:t>
            </a:r>
          </a:p>
          <a:p>
            <a:pPr algn="ctr">
              <a:buNone/>
            </a:pPr>
            <a:r>
              <a:rPr lang="ru-RU" sz="47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      РАВНОПРАВНЫ?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500042"/>
            <a:ext cx="8715436" cy="5632311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algn="ctr"/>
            <a:r>
              <a:rPr lang="ru-RU" sz="7200" b="1" kern="10" spc="72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6000">
                      <a:srgbClr val="E81766"/>
                    </a:gs>
                    <a:gs pos="13499">
                      <a:srgbClr val="EE3F17"/>
                    </a:gs>
                    <a:gs pos="24001">
                      <a:srgbClr val="FFFF00"/>
                    </a:gs>
                    <a:gs pos="32500">
                      <a:srgbClr val="1A8D48"/>
                    </a:gs>
                    <a:gs pos="39500">
                      <a:srgbClr val="0819FB"/>
                    </a:gs>
                    <a:gs pos="50000">
                      <a:srgbClr val="A603AB"/>
                    </a:gs>
                    <a:gs pos="60501">
                      <a:srgbClr val="0819FB"/>
                    </a:gs>
                    <a:gs pos="67500">
                      <a:srgbClr val="1A8D48"/>
                    </a:gs>
                    <a:gs pos="75999">
                      <a:srgbClr val="FFFF00"/>
                    </a:gs>
                    <a:gs pos="86501">
                      <a:srgbClr val="EE3F17"/>
                    </a:gs>
                    <a:gs pos="94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Comic Sans MS"/>
              </a:rPr>
              <a:t>Благодарю </a:t>
            </a:r>
          </a:p>
          <a:p>
            <a:pPr algn="ctr"/>
            <a:r>
              <a:rPr lang="ru-RU" sz="7200" b="1" kern="10" spc="72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6000">
                      <a:srgbClr val="E81766"/>
                    </a:gs>
                    <a:gs pos="13499">
                      <a:srgbClr val="EE3F17"/>
                    </a:gs>
                    <a:gs pos="24001">
                      <a:srgbClr val="FFFF00"/>
                    </a:gs>
                    <a:gs pos="32500">
                      <a:srgbClr val="1A8D48"/>
                    </a:gs>
                    <a:gs pos="39500">
                      <a:srgbClr val="0819FB"/>
                    </a:gs>
                    <a:gs pos="50000">
                      <a:srgbClr val="A603AB"/>
                    </a:gs>
                    <a:gs pos="60501">
                      <a:srgbClr val="0819FB"/>
                    </a:gs>
                    <a:gs pos="67500">
                      <a:srgbClr val="1A8D48"/>
                    </a:gs>
                    <a:gs pos="75999">
                      <a:srgbClr val="FFFF00"/>
                    </a:gs>
                    <a:gs pos="86501">
                      <a:srgbClr val="EE3F17"/>
                    </a:gs>
                    <a:gs pos="94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Comic Sans MS"/>
              </a:rPr>
              <a:t>за внимание.</a:t>
            </a:r>
          </a:p>
          <a:p>
            <a:pPr algn="ctr"/>
            <a:r>
              <a:rPr lang="ru-RU" sz="7200" b="1" kern="10" spc="72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6000">
                      <a:srgbClr val="E81766"/>
                    </a:gs>
                    <a:gs pos="13499">
                      <a:srgbClr val="EE3F17"/>
                    </a:gs>
                    <a:gs pos="24001">
                      <a:srgbClr val="FFFF00"/>
                    </a:gs>
                    <a:gs pos="32500">
                      <a:srgbClr val="1A8D48"/>
                    </a:gs>
                    <a:gs pos="39500">
                      <a:srgbClr val="0819FB"/>
                    </a:gs>
                    <a:gs pos="50000">
                      <a:srgbClr val="A603AB"/>
                    </a:gs>
                    <a:gs pos="60501">
                      <a:srgbClr val="0819FB"/>
                    </a:gs>
                    <a:gs pos="67500">
                      <a:srgbClr val="1A8D48"/>
                    </a:gs>
                    <a:gs pos="75999">
                      <a:srgbClr val="FFFF00"/>
                    </a:gs>
                    <a:gs pos="86501">
                      <a:srgbClr val="EE3F17"/>
                    </a:gs>
                    <a:gs pos="94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Comic Sans MS"/>
              </a:rPr>
              <a:t>Успехов </a:t>
            </a:r>
          </a:p>
          <a:p>
            <a:pPr algn="ctr"/>
            <a:r>
              <a:rPr lang="ru-RU" sz="7200" b="1" kern="10" spc="72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6000">
                      <a:srgbClr val="E81766"/>
                    </a:gs>
                    <a:gs pos="13499">
                      <a:srgbClr val="EE3F17"/>
                    </a:gs>
                    <a:gs pos="24001">
                      <a:srgbClr val="FFFF00"/>
                    </a:gs>
                    <a:gs pos="32500">
                      <a:srgbClr val="1A8D48"/>
                    </a:gs>
                    <a:gs pos="39500">
                      <a:srgbClr val="0819FB"/>
                    </a:gs>
                    <a:gs pos="50000">
                      <a:srgbClr val="A603AB"/>
                    </a:gs>
                    <a:gs pos="60501">
                      <a:srgbClr val="0819FB"/>
                    </a:gs>
                    <a:gs pos="67500">
                      <a:srgbClr val="1A8D48"/>
                    </a:gs>
                    <a:gs pos="75999">
                      <a:srgbClr val="FFFF00"/>
                    </a:gs>
                    <a:gs pos="86501">
                      <a:srgbClr val="EE3F17"/>
                    </a:gs>
                    <a:gs pos="94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Comic Sans MS"/>
              </a:rPr>
              <a:t>в защите</a:t>
            </a:r>
          </a:p>
          <a:p>
            <a:pPr algn="ctr"/>
            <a:r>
              <a:rPr lang="ru-RU" sz="7200" b="1" kern="10" spc="72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6000">
                      <a:srgbClr val="E81766"/>
                    </a:gs>
                    <a:gs pos="13499">
                      <a:srgbClr val="EE3F17"/>
                    </a:gs>
                    <a:gs pos="24001">
                      <a:srgbClr val="FFFF00"/>
                    </a:gs>
                    <a:gs pos="32500">
                      <a:srgbClr val="1A8D48"/>
                    </a:gs>
                    <a:gs pos="39500">
                      <a:srgbClr val="0819FB"/>
                    </a:gs>
                    <a:gs pos="50000">
                      <a:srgbClr val="A603AB"/>
                    </a:gs>
                    <a:gs pos="60501">
                      <a:srgbClr val="0819FB"/>
                    </a:gs>
                    <a:gs pos="67500">
                      <a:srgbClr val="1A8D48"/>
                    </a:gs>
                    <a:gs pos="75999">
                      <a:srgbClr val="FFFF00"/>
                    </a:gs>
                    <a:gs pos="86501">
                      <a:srgbClr val="EE3F17"/>
                    </a:gs>
                    <a:gs pos="94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Comic Sans MS"/>
              </a:rPr>
              <a:t>прав детей!</a:t>
            </a:r>
            <a:endParaRPr lang="ru-RU" sz="7200" b="1" kern="10" spc="720" dirty="0">
              <a:ln w="9525">
                <a:solidFill>
                  <a:srgbClr val="FFFF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6000">
                    <a:srgbClr val="E81766"/>
                  </a:gs>
                  <a:gs pos="13499">
                    <a:srgbClr val="EE3F17"/>
                  </a:gs>
                  <a:gs pos="24001">
                    <a:srgbClr val="FFFF00"/>
                  </a:gs>
                  <a:gs pos="32500">
                    <a:srgbClr val="1A8D48"/>
                  </a:gs>
                  <a:gs pos="39500">
                    <a:srgbClr val="0819FB"/>
                  </a:gs>
                  <a:gs pos="50000">
                    <a:srgbClr val="A603AB"/>
                  </a:gs>
                  <a:gs pos="60501">
                    <a:srgbClr val="0819FB"/>
                  </a:gs>
                  <a:gs pos="67500">
                    <a:srgbClr val="1A8D48"/>
                  </a:gs>
                  <a:gs pos="75999">
                    <a:srgbClr val="FFFF00"/>
                  </a:gs>
                  <a:gs pos="86501">
                    <a:srgbClr val="EE3F17"/>
                  </a:gs>
                  <a:gs pos="94000">
                    <a:srgbClr val="E81766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45791" dir="3378596" algn="ctr" rotWithShape="0">
                  <a:srgbClr val="4D4D4D">
                    <a:alpha val="79999"/>
                  </a:srgbClr>
                </a:outerShdw>
              </a:effectLst>
              <a:latin typeface="Comic Sans M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  ЧТО ТАКОЕ ПРАВА?</a:t>
            </a:r>
            <a:endParaRPr lang="ru-RU" sz="40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28596" y="1643050"/>
          <a:ext cx="3786214" cy="448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572000" y="1643050"/>
          <a:ext cx="4429156" cy="448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   ПРАВА</a:t>
            </a:r>
            <a:endParaRPr lang="ru-RU" sz="4000" dirty="0"/>
          </a:p>
        </p:txBody>
      </p:sp>
      <p:sp>
        <p:nvSpPr>
          <p:cNvPr id="10" name="Текст 9"/>
          <p:cNvSpPr>
            <a:spLocks noGrp="1"/>
          </p:cNvSpPr>
          <p:nvPr>
            <p:ph type="body" idx="1"/>
          </p:nvPr>
        </p:nvSpPr>
        <p:spPr>
          <a:xfrm>
            <a:off x="500034" y="1500174"/>
            <a:ext cx="4040188" cy="63976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АБСОЛЮТНЫЕ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  </a:t>
            </a:r>
            <a:r>
              <a:rPr lang="ru-RU" b="1" dirty="0" smtClean="0"/>
              <a:t>ГРАЖДАНСКИЕ (личные):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/>
              <a:t>Право на жизнь;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/>
              <a:t>Неприкосновенность частной собственности;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/>
              <a:t>Защита своей чести и доброго имени  и др.</a:t>
            </a:r>
            <a:endParaRPr lang="ru-RU" b="1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3"/>
          </p:nvPr>
        </p:nvSpPr>
        <p:spPr>
          <a:xfrm>
            <a:off x="4645025" y="1500174"/>
            <a:ext cx="4041775" cy="674701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ОТНОСИТЕЛЬНЫЕ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b="1" dirty="0" smtClean="0"/>
              <a:t>ЭКОНОМИЧЕСКИЕ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СОЦИАЛЬНЫЕ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ПОЛИТИЧЕСКИЕ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КУЛЬТУРНЫЕ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ЭКОЛОГИЧЕСКИЕ</a:t>
            </a:r>
            <a:endParaRPr lang="ru-RU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282" y="214290"/>
            <a:ext cx="8715436" cy="120334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ИЗ ИСТОРИИ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43174" y="3071810"/>
            <a:ext cx="4000528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800" dirty="0" smtClean="0"/>
              <a:t>«политическая свобода» 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57488" y="3929066"/>
            <a:ext cx="3500462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800" dirty="0" smtClean="0"/>
              <a:t>  «равенство людей» 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786050" y="2143116"/>
            <a:ext cx="3571900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800" dirty="0" smtClean="0"/>
              <a:t>«гражданские права»</a:t>
            </a:r>
            <a:endParaRPr lang="ru-RU" sz="2800" dirty="0"/>
          </a:p>
        </p:txBody>
      </p:sp>
      <p:pic>
        <p:nvPicPr>
          <p:cNvPr id="1026" name="Picture 2" descr="E:\моя\аристотель.jpg"/>
          <p:cNvPicPr>
            <a:picLocks noChangeAspect="1" noChangeArrowheads="1"/>
          </p:cNvPicPr>
          <p:nvPr/>
        </p:nvPicPr>
        <p:blipFill>
          <a:blip r:embed="rId2" cstate="print"/>
          <a:srcRect l="4999" r="2500"/>
          <a:stretch>
            <a:fillRect/>
          </a:stretch>
        </p:blipFill>
        <p:spPr bwMode="auto">
          <a:xfrm>
            <a:off x="6500794" y="1785926"/>
            <a:ext cx="2643206" cy="38576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1027" name="Picture 3" descr="E:\моя\солон.jpg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/>
          <a:stretch>
            <a:fillRect/>
          </a:stretch>
        </p:blipFill>
        <p:spPr bwMode="auto">
          <a:xfrm>
            <a:off x="214282" y="1928802"/>
            <a:ext cx="2571768" cy="371477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42844" y="214313"/>
            <a:ext cx="8858312" cy="928671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ЦЕЛЬ РАБОТЫ</a:t>
            </a:r>
            <a:endParaRPr lang="ru-RU" sz="40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85720" y="1357298"/>
          <a:ext cx="8643997" cy="5078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latin typeface="Georgia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Georgia" pitchFamily="18" charset="0"/>
              </a:rPr>
              <a:t>ЗАДАЧИ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21859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500034" y="3857628"/>
          <a:ext cx="8143932" cy="2428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143504" y="1428736"/>
            <a:ext cx="3143272" cy="1667852"/>
          </a:xfrm>
          <a:prstGeom prst="rect">
            <a:avLst/>
          </a:prstGeom>
          <a:noFill/>
        </p:spPr>
      </p:pic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285720" y="2786058"/>
            <a:ext cx="3857626" cy="1285884"/>
            <a:chOff x="135" y="648"/>
            <a:chExt cx="2430" cy="581"/>
          </a:xfrm>
        </p:grpSpPr>
        <p:sp>
          <p:nvSpPr>
            <p:cNvPr id="6" name="AutoShape 14"/>
            <p:cNvSpPr>
              <a:spLocks noChangeArrowheads="1"/>
            </p:cNvSpPr>
            <p:nvPr/>
          </p:nvSpPr>
          <p:spPr bwMode="auto">
            <a:xfrm>
              <a:off x="135" y="648"/>
              <a:ext cx="2430" cy="581"/>
            </a:xfrm>
            <a:prstGeom prst="foldedCorner">
              <a:avLst>
                <a:gd name="adj" fmla="val 12500"/>
              </a:avLst>
            </a:prstGeom>
            <a:gradFill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80" y="680"/>
              <a:ext cx="2340" cy="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dirty="0"/>
                <a:t>Всеобщая </a:t>
              </a:r>
              <a:r>
                <a:rPr lang="ru-RU" sz="2400" dirty="0" smtClean="0"/>
                <a:t>Декларация прав человека</a:t>
              </a:r>
              <a:r>
                <a:rPr lang="ru-RU" sz="2400" dirty="0"/>
                <a:t/>
              </a:r>
              <a:br>
                <a:rPr lang="ru-RU" sz="2400" dirty="0"/>
              </a:br>
              <a:r>
                <a:rPr lang="ru-RU" sz="2400" dirty="0"/>
                <a:t> (10 декабря 1948 года) 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285720" y="1642844"/>
            <a:ext cx="4214843" cy="1166880"/>
            <a:chOff x="0" y="803"/>
            <a:chExt cx="2699" cy="864"/>
          </a:xfrm>
        </p:grpSpPr>
        <p:sp>
          <p:nvSpPr>
            <p:cNvPr id="9" name="AutoShape 13"/>
            <p:cNvSpPr>
              <a:spLocks noChangeArrowheads="1"/>
            </p:cNvSpPr>
            <p:nvPr/>
          </p:nvSpPr>
          <p:spPr bwMode="auto">
            <a:xfrm>
              <a:off x="0" y="803"/>
              <a:ext cx="2450" cy="741"/>
            </a:xfrm>
            <a:prstGeom prst="foldedCorner">
              <a:avLst>
                <a:gd name="adj" fmla="val 12500"/>
              </a:avLst>
            </a:prstGeom>
            <a:gradFill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dirty="0" smtClean="0"/>
            </a:p>
            <a:p>
              <a:endParaRPr lang="ru-RU" dirty="0"/>
            </a:p>
            <a:p>
              <a:r>
                <a:rPr lang="ru-RU" sz="2400" dirty="0" smtClean="0"/>
                <a:t>    Женевская Декларация </a:t>
              </a:r>
            </a:p>
            <a:p>
              <a:r>
                <a:rPr lang="ru-RU" sz="2400" dirty="0" smtClean="0"/>
                <a:t>    прав ребёнка (1924 год)</a:t>
              </a:r>
            </a:p>
            <a:p>
              <a:r>
                <a:rPr lang="ru-RU" dirty="0" smtClean="0"/>
                <a:t> </a:t>
              </a:r>
              <a:endParaRPr lang="ru-RU" dirty="0"/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0" y="1434"/>
              <a:ext cx="269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dirty="0"/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285720" y="4214818"/>
            <a:ext cx="3960812" cy="1143008"/>
            <a:chOff x="88" y="2251"/>
            <a:chExt cx="2495" cy="907"/>
          </a:xfrm>
        </p:grpSpPr>
        <p:sp>
          <p:nvSpPr>
            <p:cNvPr id="12" name="AutoShape 11"/>
            <p:cNvSpPr>
              <a:spLocks noChangeArrowheads="1"/>
            </p:cNvSpPr>
            <p:nvPr/>
          </p:nvSpPr>
          <p:spPr bwMode="auto">
            <a:xfrm>
              <a:off x="113" y="2251"/>
              <a:ext cx="2450" cy="907"/>
            </a:xfrm>
            <a:prstGeom prst="foldedCorner">
              <a:avLst>
                <a:gd name="adj" fmla="val 12500"/>
              </a:avLst>
            </a:prstGeom>
            <a:gradFill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88" y="2421"/>
              <a:ext cx="2495" cy="6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dirty="0" smtClean="0"/>
                <a:t>Декларация прав ребёнка(1959 год)</a:t>
              </a:r>
              <a:endParaRPr lang="ru-RU" sz="2400" dirty="0"/>
            </a:p>
          </p:txBody>
        </p:sp>
      </p:grpSp>
      <p:grpSp>
        <p:nvGrpSpPr>
          <p:cNvPr id="8" name="Group 15"/>
          <p:cNvGrpSpPr>
            <a:grpSpLocks/>
          </p:cNvGrpSpPr>
          <p:nvPr/>
        </p:nvGrpSpPr>
        <p:grpSpPr bwMode="auto">
          <a:xfrm>
            <a:off x="357076" y="2143116"/>
            <a:ext cx="8423195" cy="4428543"/>
            <a:chOff x="-2553" y="2899"/>
            <a:chExt cx="5070" cy="5163"/>
          </a:xfrm>
        </p:grpSpPr>
        <p:sp>
          <p:nvSpPr>
            <p:cNvPr id="15" name="AutoShape 12"/>
            <p:cNvSpPr>
              <a:spLocks noChangeArrowheads="1"/>
            </p:cNvSpPr>
            <p:nvPr/>
          </p:nvSpPr>
          <p:spPr bwMode="auto">
            <a:xfrm>
              <a:off x="-2553" y="6813"/>
              <a:ext cx="2322" cy="1249"/>
            </a:xfrm>
            <a:prstGeom prst="foldedCorner">
              <a:avLst>
                <a:gd name="adj" fmla="val 12500"/>
              </a:avLst>
            </a:prstGeom>
            <a:gradFill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2400" dirty="0" smtClean="0"/>
            </a:p>
            <a:p>
              <a:r>
                <a:rPr lang="ru-RU" sz="2400" dirty="0" smtClean="0"/>
                <a:t>Конвенция о правах ребенка </a:t>
              </a:r>
              <a:br>
                <a:rPr lang="ru-RU" sz="2400" dirty="0" smtClean="0"/>
              </a:br>
              <a:r>
                <a:rPr lang="ru-RU" sz="2400" dirty="0" smtClean="0"/>
                <a:t>      (20 ноября 1989 года) </a:t>
              </a:r>
            </a:p>
            <a:p>
              <a:endParaRPr lang="ru-RU" dirty="0"/>
            </a:p>
          </p:txBody>
        </p:sp>
        <p:sp>
          <p:nvSpPr>
            <p:cNvPr id="16" name="Text Box 10"/>
            <p:cNvSpPr txBox="1">
              <a:spLocks noChangeArrowheads="1"/>
            </p:cNvSpPr>
            <p:nvPr/>
          </p:nvSpPr>
          <p:spPr bwMode="auto">
            <a:xfrm>
              <a:off x="113" y="2899"/>
              <a:ext cx="2404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2400" dirty="0"/>
            </a:p>
          </p:txBody>
        </p:sp>
      </p:grpSp>
      <p:sp>
        <p:nvSpPr>
          <p:cNvPr id="17" name="WordArt 19"/>
          <p:cNvSpPr>
            <a:spLocks noChangeArrowheads="1" noChangeShapeType="1" noTextEdit="1"/>
          </p:cNvSpPr>
          <p:nvPr/>
        </p:nvSpPr>
        <p:spPr bwMode="auto">
          <a:xfrm>
            <a:off x="142844" y="142853"/>
            <a:ext cx="8858312" cy="12858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49504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</a:t>
            </a:r>
            <a:r>
              <a:rPr lang="ru-RU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Georgia"/>
              </a:rPr>
              <a:t> нормативно-</a:t>
            </a:r>
          </a:p>
          <a:p>
            <a:pPr algn="ctr"/>
            <a:r>
              <a:rPr lang="ru-RU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Georgia"/>
              </a:rPr>
              <a:t>п</a:t>
            </a:r>
            <a:r>
              <a:rPr lang="ru-RU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Georgia"/>
              </a:rPr>
              <a:t>равовые  документы</a:t>
            </a:r>
            <a:endParaRPr lang="ru-RU" sz="3600" b="1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Georgia"/>
            </a:endParaRPr>
          </a:p>
        </p:txBody>
      </p:sp>
      <p:grpSp>
        <p:nvGrpSpPr>
          <p:cNvPr id="19" name="Group 17"/>
          <p:cNvGrpSpPr>
            <a:grpSpLocks/>
          </p:cNvGrpSpPr>
          <p:nvPr/>
        </p:nvGrpSpPr>
        <p:grpSpPr bwMode="auto">
          <a:xfrm>
            <a:off x="4643438" y="3143248"/>
            <a:ext cx="4500562" cy="999830"/>
            <a:chOff x="135" y="3386"/>
            <a:chExt cx="2564" cy="1243"/>
          </a:xfrm>
        </p:grpSpPr>
        <p:sp>
          <p:nvSpPr>
            <p:cNvPr id="20" name="AutoShape 13"/>
            <p:cNvSpPr>
              <a:spLocks noChangeArrowheads="1"/>
            </p:cNvSpPr>
            <p:nvPr/>
          </p:nvSpPr>
          <p:spPr bwMode="auto">
            <a:xfrm>
              <a:off x="216" y="3459"/>
              <a:ext cx="2320" cy="1170"/>
            </a:xfrm>
            <a:prstGeom prst="foldedCorner">
              <a:avLst>
                <a:gd name="adj" fmla="val 12500"/>
              </a:avLst>
            </a:prstGeom>
            <a:gradFill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" name="Text Box 8"/>
            <p:cNvSpPr txBox="1">
              <a:spLocks noChangeArrowheads="1"/>
            </p:cNvSpPr>
            <p:nvPr/>
          </p:nvSpPr>
          <p:spPr bwMode="auto">
            <a:xfrm>
              <a:off x="135" y="3386"/>
              <a:ext cx="2564" cy="10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dirty="0" smtClean="0"/>
                <a:t>Конституция Российской Федерации(1993 года)</a:t>
              </a:r>
              <a:endParaRPr lang="ru-RU" sz="2400" dirty="0"/>
            </a:p>
          </p:txBody>
        </p:sp>
      </p:grpSp>
      <p:grpSp>
        <p:nvGrpSpPr>
          <p:cNvPr id="23" name="Group 17"/>
          <p:cNvGrpSpPr>
            <a:grpSpLocks/>
          </p:cNvGrpSpPr>
          <p:nvPr/>
        </p:nvGrpSpPr>
        <p:grpSpPr bwMode="auto">
          <a:xfrm>
            <a:off x="4643438" y="4286256"/>
            <a:ext cx="4500562" cy="1896951"/>
            <a:chOff x="135" y="3193"/>
            <a:chExt cx="2564" cy="3645"/>
          </a:xfrm>
        </p:grpSpPr>
        <p:sp>
          <p:nvSpPr>
            <p:cNvPr id="24" name="AutoShape 13"/>
            <p:cNvSpPr>
              <a:spLocks noChangeArrowheads="1"/>
            </p:cNvSpPr>
            <p:nvPr/>
          </p:nvSpPr>
          <p:spPr bwMode="auto">
            <a:xfrm>
              <a:off x="216" y="3193"/>
              <a:ext cx="2320" cy="2334"/>
            </a:xfrm>
            <a:prstGeom prst="foldedCorner">
              <a:avLst>
                <a:gd name="adj" fmla="val 12500"/>
              </a:avLst>
            </a:prstGeom>
            <a:gradFill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" name="Text Box 8"/>
            <p:cNvSpPr txBox="1">
              <a:spLocks noChangeArrowheads="1"/>
            </p:cNvSpPr>
            <p:nvPr/>
          </p:nvSpPr>
          <p:spPr bwMode="auto">
            <a:xfrm>
              <a:off x="135" y="3344"/>
              <a:ext cx="2564" cy="3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dirty="0" smtClean="0"/>
                <a:t>Федеральная целевая программа «Дети России» (1июня 1992 года)</a:t>
              </a:r>
            </a:p>
            <a:p>
              <a:pPr algn="ctr">
                <a:spcBef>
                  <a:spcPct val="50000"/>
                </a:spcBef>
              </a:pPr>
              <a:endParaRPr lang="ru-RU" sz="2400" dirty="0" smtClean="0"/>
            </a:p>
          </p:txBody>
        </p:sp>
      </p:grpSp>
      <p:grpSp>
        <p:nvGrpSpPr>
          <p:cNvPr id="26" name="Group 17"/>
          <p:cNvGrpSpPr>
            <a:grpSpLocks/>
          </p:cNvGrpSpPr>
          <p:nvPr/>
        </p:nvGrpSpPr>
        <p:grpSpPr bwMode="auto">
          <a:xfrm>
            <a:off x="4786314" y="5643578"/>
            <a:ext cx="4357686" cy="857603"/>
            <a:chOff x="-46" y="1333"/>
            <a:chExt cx="2745" cy="635"/>
          </a:xfrm>
        </p:grpSpPr>
        <p:sp>
          <p:nvSpPr>
            <p:cNvPr id="27" name="AutoShape 13"/>
            <p:cNvSpPr>
              <a:spLocks noChangeArrowheads="1"/>
            </p:cNvSpPr>
            <p:nvPr/>
          </p:nvSpPr>
          <p:spPr bwMode="auto">
            <a:xfrm>
              <a:off x="-46" y="1333"/>
              <a:ext cx="2562" cy="635"/>
            </a:xfrm>
            <a:prstGeom prst="foldedCorner">
              <a:avLst>
                <a:gd name="adj" fmla="val 12500"/>
              </a:avLst>
            </a:prstGeom>
            <a:gradFill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dirty="0" smtClean="0"/>
            </a:p>
            <a:p>
              <a:endParaRPr lang="ru-RU" dirty="0"/>
            </a:p>
            <a:p>
              <a:r>
                <a:rPr lang="ru-RU" sz="2400" dirty="0" smtClean="0"/>
                <a:t>        </a:t>
              </a:r>
              <a:r>
                <a:rPr lang="ru-RU" dirty="0" smtClean="0"/>
                <a:t> </a:t>
              </a:r>
              <a:r>
                <a:rPr lang="ru-RU" sz="2400" dirty="0" smtClean="0"/>
                <a:t>Семейный кодекс РФ </a:t>
              </a:r>
            </a:p>
            <a:p>
              <a:r>
                <a:rPr lang="ru-RU" sz="2400" dirty="0" smtClean="0"/>
                <a:t>      (29 декабря 1995 года)</a:t>
              </a:r>
            </a:p>
            <a:p>
              <a:endParaRPr lang="ru-RU" dirty="0"/>
            </a:p>
          </p:txBody>
        </p:sp>
        <p:sp>
          <p:nvSpPr>
            <p:cNvPr id="28" name="Text Box 8"/>
            <p:cNvSpPr txBox="1">
              <a:spLocks noChangeArrowheads="1"/>
            </p:cNvSpPr>
            <p:nvPr/>
          </p:nvSpPr>
          <p:spPr bwMode="auto">
            <a:xfrm>
              <a:off x="0" y="1434"/>
              <a:ext cx="269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6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40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214291"/>
            <a:ext cx="8858312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Georgia" pitchFamily="18" charset="0"/>
              </a:rPr>
              <a:t>Всеобщая  декларация</a:t>
            </a:r>
          </a:p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Georgia" pitchFamily="18" charset="0"/>
              </a:rPr>
              <a:t>прав  человека</a:t>
            </a:r>
            <a:endParaRPr lang="ru-RU" sz="40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1714488"/>
            <a:ext cx="8858312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Документ,  закрепивший перечень прав и свобод человека, как гражданских и политических, так  экономических, социальных и культурных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42844" y="3000373"/>
            <a:ext cx="8786874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1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 люди рождаются свободными и равными </a:t>
            </a: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своём достоинстве и правах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42845" y="3929066"/>
            <a:ext cx="8786874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3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Каждый человек имеет право на жизнь, на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</a:p>
          <a:p>
            <a:pPr marL="0" marR="0" lvl="0" indent="2286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свободу и на личную неприкосновенность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42844" y="4857760"/>
            <a:ext cx="8786874" cy="104644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2286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25.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Материнство и младенчество дают право на</a:t>
            </a:r>
          </a:p>
          <a:p>
            <a:pPr indent="2286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особое попечение и помощь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142844" y="6000769"/>
            <a:ext cx="8786874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Статья 26.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Каждый человек имеет право на образование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9" name="Picture 8" descr="RAD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7786710" y="0"/>
            <a:ext cx="1011237" cy="1700212"/>
          </a:xfrm>
          <a:prstGeom prst="rect">
            <a:avLst/>
          </a:prstGeom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 animBg="1"/>
      <p:bldP spid="14338" grpId="0" animBg="1"/>
      <p:bldP spid="14339" grpId="0" animBg="1"/>
      <p:bldP spid="1434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564</TotalTime>
  <Words>873</Words>
  <Application>Microsoft Office PowerPoint</Application>
  <PresentationFormat>Экран (4:3)</PresentationFormat>
  <Paragraphs>174</Paragraphs>
  <Slides>20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ЧТО ТАКОЕ ПРАВА?</vt:lpstr>
      <vt:lpstr>   ЧТО ТАКОЕ ПРАВА?</vt:lpstr>
      <vt:lpstr>    ПРАВА</vt:lpstr>
      <vt:lpstr>ИЗ ИСТОРИИ</vt:lpstr>
      <vt:lpstr>ЦЕЛЬ РАБОТЫ</vt:lpstr>
      <vt:lpstr> ЗАДАЧИ</vt:lpstr>
      <vt:lpstr>Слайд 8</vt:lpstr>
      <vt:lpstr>Слайд 9</vt:lpstr>
      <vt:lpstr>Слайд 10</vt:lpstr>
      <vt:lpstr>Слайд 11</vt:lpstr>
      <vt:lpstr>Слайд 12</vt:lpstr>
      <vt:lpstr>Слайд 13</vt:lpstr>
      <vt:lpstr>Федеральная программа  «Дети России»</vt:lpstr>
      <vt:lpstr>Кодексы Российской Федерации</vt:lpstr>
      <vt:lpstr> СОЦИОЛОГИЧЕСКИЙ ОПРОС</vt:lpstr>
      <vt:lpstr> СОЦИОЛОГИЧЕСКИЙ ОПРОС</vt:lpstr>
      <vt:lpstr>Слайд 18</vt:lpstr>
      <vt:lpstr>Слайд 19</vt:lpstr>
      <vt:lpstr>Слайд 20</vt:lpstr>
    </vt:vector>
  </TitlesOfParts>
  <Company>МОУ "Гимназия №1 г.Волоколамска"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ТРУХАНОВА</dc:creator>
  <cp:lastModifiedBy>truhanovaen</cp:lastModifiedBy>
  <cp:revision>61</cp:revision>
  <dcterms:created xsi:type="dcterms:W3CDTF">2003-01-01T01:41:18Z</dcterms:created>
  <dcterms:modified xsi:type="dcterms:W3CDTF">2011-11-21T10:44:24Z</dcterms:modified>
</cp:coreProperties>
</file>