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8" r:id="rId2"/>
    <p:sldId id="259" r:id="rId3"/>
    <p:sldId id="261" r:id="rId4"/>
    <p:sldId id="260" r:id="rId5"/>
    <p:sldId id="269" r:id="rId6"/>
    <p:sldId id="281" r:id="rId7"/>
    <p:sldId id="283" r:id="rId8"/>
    <p:sldId id="270" r:id="rId9"/>
    <p:sldId id="271" r:id="rId10"/>
    <p:sldId id="272" r:id="rId11"/>
    <p:sldId id="273" r:id="rId12"/>
    <p:sldId id="263" r:id="rId13"/>
    <p:sldId id="274" r:id="rId14"/>
    <p:sldId id="267" r:id="rId15"/>
    <p:sldId id="268" r:id="rId16"/>
    <p:sldId id="275" r:id="rId17"/>
    <p:sldId id="282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17" autoAdjust="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3C4F83A-9971-41D5-812F-BA06889EF7FA}" type="datetimeFigureOut">
              <a:rPr lang="ru-RU" smtClean="0"/>
              <a:pPr/>
              <a:t>27.02.2013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009A6AF-76D1-4BA8-B5A0-6DE9254D0C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800" y="2005275"/>
            <a:ext cx="490551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 БОРОТЬСЯ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 СТРЕССОМ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ПЕРИОД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ЭКЗАМЕНОВ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8239" y="2419771"/>
            <a:ext cx="3169842" cy="237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7682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3. Внимание! Если сильный «</a:t>
            </a:r>
            <a:r>
              <a:rPr lang="ru-RU" sz="3200" b="1" dirty="0" err="1" smtClean="0"/>
              <a:t>мандраж</a:t>
            </a:r>
            <a:r>
              <a:rPr lang="ru-RU" sz="3200" b="1" dirty="0" smtClean="0"/>
              <a:t>» возникает за несколько дней или даже недель до экзамена, имеет смысл подготовить свою нервную систему к предстоящему испытанию с помощью легких успокоительных препаратов растительного происхождения. </a:t>
            </a:r>
          </a:p>
          <a:p>
            <a:r>
              <a:rPr lang="ru-RU" sz="3200" b="1" dirty="0" smtClean="0">
                <a:solidFill>
                  <a:srgbClr val="FFFF00"/>
                </a:solidFill>
              </a:rPr>
              <a:t>Но ни в коем случае нельзя принимать седативные лекарственные средства в день экзамена.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3" name="Picture 9" descr="C:\Documents and Settings\Пользователь\Мои документы\Библиотека\Картинки\АНИМЕ\Экология 1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909774"/>
            <a:ext cx="1924055" cy="16624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4. Смешные и на первый взгляд нелепые «приметы» также способны помочь справиться с волнением.</a:t>
            </a:r>
          </a:p>
          <a:p>
            <a:r>
              <a:rPr lang="ru-RU" sz="2800" b="1" dirty="0" smtClean="0"/>
              <a:t>Ведь привычка одеваться во все старое, вкладывать в обувь монетки и сидеть вечером накануне экзамена на учебнике — не что иное, как способ настроиться на экзамен и убедить себя в том, что все будет хорошо. </a:t>
            </a:r>
            <a:endParaRPr lang="ru-RU" sz="2800" b="1" dirty="0"/>
          </a:p>
        </p:txBody>
      </p:sp>
      <p:pic>
        <p:nvPicPr>
          <p:cNvPr id="3" name="Picture 5" descr="C:\Documents and Settings\Пользователь\Мои документы\Библиотека\Картинки\АНИМЕ\ри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50564"/>
            <a:ext cx="3452807" cy="287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 anchorCtr="0"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ЕСТЕСТВЕННЫЕ СПОСОБЫ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РЕГУЛЯЦИИ </a:t>
            </a:r>
            <a:r>
              <a:rPr lang="ru-RU" sz="4000" b="1" dirty="0" smtClean="0">
                <a:solidFill>
                  <a:srgbClr val="FFFF00"/>
                </a:solidFill>
                <a:effectLst/>
              </a:rPr>
              <a:t>ОРГАНИЗМА</a:t>
            </a:r>
            <a:r>
              <a:rPr lang="ru-RU" sz="4000" b="1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1600200"/>
            <a:ext cx="3681442" cy="4525963"/>
          </a:xfrm>
          <a:noFill/>
        </p:spPr>
        <p:txBody>
          <a:bodyPr>
            <a:normAutofit lnSpcReduction="10000"/>
          </a:bodyPr>
          <a:lstStyle/>
          <a:p>
            <a:pPr eaLnBrk="1" hangingPunct="1"/>
            <a:r>
              <a:rPr lang="ru-RU" b="1" dirty="0" smtClean="0">
                <a:effectLst/>
              </a:rPr>
              <a:t>длительный сон</a:t>
            </a:r>
          </a:p>
          <a:p>
            <a:pPr eaLnBrk="1" hangingPunct="1"/>
            <a:r>
              <a:rPr lang="ru-RU" b="1" dirty="0" smtClean="0">
                <a:effectLst/>
              </a:rPr>
              <a:t>вкусная еда</a:t>
            </a:r>
          </a:p>
          <a:p>
            <a:pPr eaLnBrk="1" hangingPunct="1"/>
            <a:r>
              <a:rPr lang="ru-RU" b="1" dirty="0" smtClean="0">
                <a:effectLst/>
              </a:rPr>
              <a:t>общение с природой и животными</a:t>
            </a:r>
          </a:p>
          <a:p>
            <a:pPr eaLnBrk="1" hangingPunct="1"/>
            <a:r>
              <a:rPr lang="ru-RU" b="1" dirty="0" smtClean="0">
                <a:effectLst/>
              </a:rPr>
              <a:t>баня, массаж, движение, танцы</a:t>
            </a:r>
          </a:p>
          <a:p>
            <a:pPr eaLnBrk="1" hangingPunct="1"/>
            <a:r>
              <a:rPr lang="ru-RU" b="1" dirty="0" smtClean="0">
                <a:effectLst/>
              </a:rPr>
              <a:t>музыка </a:t>
            </a:r>
          </a:p>
        </p:txBody>
      </p:sp>
      <p:pic>
        <p:nvPicPr>
          <p:cNvPr id="18436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05400" y="1600200"/>
            <a:ext cx="3610004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САМОРЕГУЛЯЦИЯ</a:t>
            </a:r>
            <a:endParaRPr lang="ru-RU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sz="7400" b="1" dirty="0" smtClean="0"/>
          </a:p>
          <a:p>
            <a:r>
              <a:rPr lang="ru-RU" sz="6700" b="1" dirty="0" smtClean="0"/>
              <a:t>Во-первых,</a:t>
            </a:r>
            <a:r>
              <a:rPr lang="ru-RU" sz="6700" dirty="0" smtClean="0"/>
              <a:t> это дыхательные упражнения, которые позволят достаточно быстро снять излишнее нервно-мышечное напряжение и оптимизировать свое функциональное состояние.</a:t>
            </a:r>
            <a:endParaRPr lang="ru-RU" sz="6700" dirty="0" smtClean="0"/>
          </a:p>
          <a:p>
            <a:endParaRPr lang="ru-RU" sz="67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5672138" y="2143125"/>
            <a:ext cx="3471862" cy="3983038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sz="4200" b="1" dirty="0" smtClean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29454" y="285728"/>
            <a:ext cx="1928794" cy="240172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714356"/>
            <a:ext cx="5357842" cy="578645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3600" b="1" dirty="0" smtClean="0"/>
              <a:t>Во-вторых, </a:t>
            </a:r>
            <a:r>
              <a:rPr lang="ru-RU" sz="3600" dirty="0" smtClean="0"/>
              <a:t>можно использовать еще один механизм, повышающий эффективность подготовки к экзамену - так называемые формулы самовнушения и </a:t>
            </a:r>
            <a:r>
              <a:rPr lang="ru-RU" sz="3600" dirty="0" err="1" smtClean="0"/>
              <a:t>самоприказы</a:t>
            </a:r>
            <a:endParaRPr lang="ru-RU" sz="3600" b="1" dirty="0" smtClean="0">
              <a:effectLst/>
            </a:endParaRPr>
          </a:p>
        </p:txBody>
      </p:sp>
      <p:pic>
        <p:nvPicPr>
          <p:cNvPr id="4" name="Picture 4" descr="C:\Documents and Settings\Пользователь\Мои документы\Библиотека\Картинки\АНИМЕ\Экология 1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785794"/>
            <a:ext cx="428628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71472" y="428604"/>
            <a:ext cx="5286411" cy="607222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ru-RU" sz="5800" dirty="0" smtClean="0">
                <a:solidFill>
                  <a:srgbClr val="FF0000"/>
                </a:solidFill>
              </a:rPr>
              <a:t> </a:t>
            </a:r>
            <a:r>
              <a:rPr lang="ru-RU" sz="5800" b="1" dirty="0" smtClean="0"/>
              <a:t>В </a:t>
            </a:r>
            <a:r>
              <a:rPr lang="ru-RU" sz="5800" b="1" dirty="0" smtClean="0"/>
              <a:t>– третьих, сп</a:t>
            </a:r>
            <a:r>
              <a:rPr lang="ru-RU" sz="5800" b="1" dirty="0" smtClean="0">
                <a:effectLst/>
              </a:rPr>
              <a:t>ециально </a:t>
            </a:r>
            <a:r>
              <a:rPr lang="ru-RU" sz="5800" b="1" dirty="0" smtClean="0">
                <a:effectLst/>
              </a:rPr>
              <a:t> запоминайте </a:t>
            </a:r>
            <a:r>
              <a:rPr lang="ru-RU" sz="5800" b="1" dirty="0" smtClean="0">
                <a:effectLst/>
              </a:rPr>
              <a:t>ситуации, события, в которых вы чувствовали себя комфортно, расслабленно, спокойно, — это </a:t>
            </a:r>
            <a:r>
              <a:rPr lang="ru-RU" sz="5800" b="1" dirty="0" smtClean="0">
                <a:effectLst/>
              </a:rPr>
              <a:t>ваши ресурсные </a:t>
            </a:r>
            <a:r>
              <a:rPr lang="ru-RU" sz="5800" b="1" dirty="0" smtClean="0">
                <a:effectLst/>
              </a:rPr>
              <a:t>ситуации.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4000" b="1" dirty="0" smtClean="0">
                <a:effectLst/>
              </a:rPr>
              <a:t/>
            </a:r>
            <a:br>
              <a:rPr lang="ru-RU" sz="4000" b="1" dirty="0" smtClean="0">
                <a:effectLst/>
              </a:rPr>
            </a:br>
            <a:endParaRPr lang="ru-RU" sz="4000" dirty="0" smtClean="0">
              <a:effectLst/>
            </a:endParaRPr>
          </a:p>
        </p:txBody>
      </p:sp>
      <p:pic>
        <p:nvPicPr>
          <p:cNvPr id="23555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143636" y="428604"/>
            <a:ext cx="2571750" cy="31432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1444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/>
              </a:rPr>
              <a:t>Несколько общих советов, как справиться с экзаменационным стрессом</a:t>
            </a:r>
            <a:endParaRPr lang="ru-RU" sz="3200" b="1" dirty="0">
              <a:solidFill>
                <a:srgbClr val="FFFF00"/>
              </a:solidFill>
              <a:effectLst/>
            </a:endParaRPr>
          </a:p>
        </p:txBody>
      </p:sp>
      <p:pic>
        <p:nvPicPr>
          <p:cNvPr id="12" name="Picture 7" descr="C:\Documents and Settings\Администратор\Мои документы\Библиотека\Картинки\АНИМЕ\21m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Пользователь\Мои документы\Библиотека\Картинки\АНИМЕ\Экология 13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4357694"/>
            <a:ext cx="214314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 l="21774" r="20161"/>
          <a:stretch>
            <a:fillRect/>
          </a:stretch>
        </p:blipFill>
        <p:spPr bwMode="auto">
          <a:xfrm>
            <a:off x="5214942" y="2571744"/>
            <a:ext cx="3534092" cy="28635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50112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1. Правильно организуйте свои занятия. Не приковывайте себя к письменному столу на 24 часа в сутки. Через 2--З часа вы с гарантией перестанете понимать, что читаете. Поэтому обязательно чередуйте работу с отдыхом. </a:t>
            </a:r>
          </a:p>
          <a:p>
            <a:endParaRPr lang="ru-RU" sz="2400" dirty="0" smtClean="0"/>
          </a:p>
          <a:p>
            <a:r>
              <a:rPr lang="ru-RU" sz="2400" dirty="0" smtClean="0"/>
              <a:t>2. Как следует питайтесь. Подкармливайте свои мозги здоровой пищей! Не стоит есть слишком калорийные или острые блюда. Отложите все вечеринки на «после экзаменов». Имеет смысл и несколько недель попить витамины.</a:t>
            </a:r>
          </a:p>
          <a:p>
            <a:endParaRPr lang="ru-RU" sz="2400" dirty="0" smtClean="0"/>
          </a:p>
          <a:p>
            <a:r>
              <a:rPr lang="ru-RU" sz="2400" dirty="0" smtClean="0"/>
              <a:t>З. Жизненно необходим полноценный сон. Иногда во время экзаменов начинается бессонница. Положите себе за правило ложиться и вставать в определенное время. Расслабиться перед сном вам помогут спокойная, негромкая музыка, легкий «перекус» или стакан молока, теплая ванна.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9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4. Не слоняйтесь без дела. Займите себя чем-нибудь, когда готовитесь к экзамену. Это не оставит вам времени на пустые страхи. Можно заняться спортом, танцами рисованием или, скажем, кулинарией. Все это — отличный способ расслабиться и почувствовать уверенность в себе. Активно пользуйтесь им.</a:t>
            </a:r>
          </a:p>
          <a:p>
            <a:endParaRPr lang="ru-RU" sz="2400" dirty="0" smtClean="0"/>
          </a:p>
          <a:p>
            <a:r>
              <a:rPr lang="ru-RU" sz="2400" dirty="0" smtClean="0"/>
              <a:t>5. Хольте и лелейте себя. Это необходимо, чтобы подкрепить уверенность в свою силах. Может, это звучит неубедительно, но вы должны все время говорить себе, что вы молодец, что все можете, что справитесь лучше всех. Именно так психологически настраиваются перед соревнованиями спортсмены.</a:t>
            </a:r>
          </a:p>
          <a:p>
            <a:endParaRPr lang="ru-RU" sz="2400" dirty="0" smtClean="0"/>
          </a:p>
          <a:p>
            <a:r>
              <a:rPr lang="ru-RU" sz="2400" dirty="0" smtClean="0"/>
              <a:t>6. Избегайте паники. Нервничать перед экзаменом – это естественно, но впадать в панику непродуктивно, так как вы не сможете мыслить ясно.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7. Самый быстрый и наиболее эффективный способ преодоления ощущения стресса и паники – это закрыть глаза и сделать несколько медленных, глубоких вздохов. Такое дыхание успокоит всю вашу нервную систему. Одновременно можно проговорить про себя «Я спокоен и расслаблен» или «Я знаю, что смогу это сделать, и сделаю это хорошо!»</a:t>
            </a:r>
          </a:p>
          <a:p>
            <a:endParaRPr lang="ru-RU" sz="2800" dirty="0" smtClean="0"/>
          </a:p>
          <a:p>
            <a:r>
              <a:rPr lang="ru-RU" sz="2800" dirty="0" smtClean="0"/>
              <a:t>8. Не держите все в себе. Ища поддержки у друзей и родственников и делясь с ними своими проблемами, вы тем самым значительно снижаете свою тревогу перед предстоящим экзаменом.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  <a:t>УПРАЖНЕНИЕ «СВЕТОФОР»</a:t>
            </a:r>
            <a:br>
              <a:rPr lang="ru-RU" sz="36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Comic Sans MS" pitchFamily="66" charset="0"/>
              </a:rPr>
              <a:t>Знаете ли вы, как бороться со стрессом </a:t>
            </a:r>
            <a:br>
              <a:rPr lang="ru-RU" sz="27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ru-RU" sz="2700" b="1" dirty="0" smtClean="0">
                <a:solidFill>
                  <a:schemeClr val="tx2"/>
                </a:solidFill>
                <a:latin typeface="Comic Sans MS" pitchFamily="66" charset="0"/>
              </a:rPr>
              <a:t>в период экзаменов?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66950"/>
            <a:ext cx="8229600" cy="4389438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125956" name="Oval 4"/>
          <p:cNvSpPr>
            <a:spLocks noChangeArrowheads="1"/>
          </p:cNvSpPr>
          <p:nvPr/>
        </p:nvSpPr>
        <p:spPr bwMode="auto">
          <a:xfrm>
            <a:off x="2362200" y="2665413"/>
            <a:ext cx="1295400" cy="1219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8" name="Oval 6"/>
          <p:cNvSpPr>
            <a:spLocks noChangeArrowheads="1"/>
          </p:cNvSpPr>
          <p:nvPr/>
        </p:nvSpPr>
        <p:spPr bwMode="auto">
          <a:xfrm>
            <a:off x="2370138" y="3884613"/>
            <a:ext cx="1295400" cy="1219200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5959" name="Oval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370138" y="5105400"/>
            <a:ext cx="1295400" cy="1219200"/>
          </a:xfrm>
          <a:prstGeom prst="ellipse">
            <a:avLst/>
          </a:prstGeom>
          <a:solidFill>
            <a:srgbClr val="00B050"/>
          </a:solidFill>
          <a:ln w="9525">
            <a:solidFill>
              <a:srgbClr val="92D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accent5"/>
              </a:solidFill>
              <a:latin typeface="+mn-lt"/>
              <a:cs typeface="+mn-cs"/>
            </a:endParaRPr>
          </a:p>
        </p:txBody>
      </p:sp>
      <p:sp>
        <p:nvSpPr>
          <p:cNvPr id="125960" name="Rectangle 8"/>
          <p:cNvSpPr>
            <a:spLocks noChangeArrowheads="1"/>
          </p:cNvSpPr>
          <p:nvPr/>
        </p:nvSpPr>
        <p:spPr bwMode="auto">
          <a:xfrm>
            <a:off x="4038600" y="2817813"/>
            <a:ext cx="4343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  <a:latin typeface="+mn-lt"/>
                <a:cs typeface="+mn-cs"/>
              </a:rPr>
              <a:t>НЕТ, НЕ </a:t>
            </a:r>
            <a:r>
              <a:rPr lang="ru-RU" sz="3600" b="1" dirty="0" smtClean="0">
                <a:solidFill>
                  <a:srgbClr val="FF0000"/>
                </a:solidFill>
                <a:latin typeface="+mn-lt"/>
                <a:cs typeface="+mn-cs"/>
              </a:rPr>
              <a:t>ЗНАЮ</a:t>
            </a:r>
            <a:endParaRPr lang="ru-RU" sz="36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4038600" y="4037013"/>
            <a:ext cx="4343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+mn-lt"/>
                <a:cs typeface="+mn-cs"/>
              </a:rPr>
              <a:t>ЗАТРУДНЯЮСЬ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  <a:latin typeface="+mn-lt"/>
                <a:cs typeface="+mn-cs"/>
              </a:rPr>
              <a:t>ОТВЕТИТЬ</a:t>
            </a:r>
            <a:endParaRPr lang="ru-RU" sz="3600" b="1" dirty="0">
              <a:solidFill>
                <a:srgbClr val="FFFF00"/>
              </a:solidFill>
              <a:latin typeface="+mn-lt"/>
              <a:cs typeface="+mn-cs"/>
            </a:endParaRPr>
          </a:p>
        </p:txBody>
      </p:sp>
      <p:sp>
        <p:nvSpPr>
          <p:cNvPr id="125962" name="Rectangle 10"/>
          <p:cNvSpPr>
            <a:spLocks noChangeArrowheads="1"/>
          </p:cNvSpPr>
          <p:nvPr/>
        </p:nvSpPr>
        <p:spPr bwMode="auto">
          <a:xfrm>
            <a:off x="4049599" y="5255659"/>
            <a:ext cx="4343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B050"/>
                </a:solidFill>
                <a:latin typeface="+mn-lt"/>
                <a:cs typeface="+mn-cs"/>
              </a:rPr>
              <a:t>ДА, </a:t>
            </a:r>
            <a:r>
              <a:rPr lang="ru-RU" sz="3600" b="1" dirty="0" smtClean="0">
                <a:solidFill>
                  <a:srgbClr val="00B050"/>
                </a:solidFill>
                <a:latin typeface="+mn-lt"/>
                <a:cs typeface="+mn-cs"/>
              </a:rPr>
              <a:t>ЗНАЮ</a:t>
            </a:r>
            <a:endParaRPr lang="ru-RU" sz="3600" b="1" dirty="0">
              <a:solidFill>
                <a:srgbClr val="00B05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834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59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59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259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259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259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2596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259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25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8" grpId="0" animBg="1"/>
      <p:bldP spid="125959" grpId="0" animBg="1"/>
      <p:bldP spid="125960" grpId="0" animBg="1"/>
      <p:bldP spid="125961" grpId="0" animBg="1"/>
      <p:bldP spid="1259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74344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9. Поверьте в себя! Вы бы не смогли обучаться в этом классе и успешно закончить школу, если бы у вас не было на то способностей. А это значит, что если вы проведете достаточно времени за учебниками и подготовитесь к экзамену соответствующим образом, то вы обязательно его сдадите без лишнего волнения и беспокойства. </a:t>
            </a:r>
          </a:p>
          <a:p>
            <a:endParaRPr lang="ru-RU" sz="2400" dirty="0" smtClean="0"/>
          </a:p>
          <a:p>
            <a:r>
              <a:rPr lang="ru-RU" sz="2400" dirty="0" smtClean="0"/>
              <a:t>10. Смотрите на все в перспективе. Экзамены могут казаться вам самым значительным событием на данный момент, но в аспекте всей вашей дальнейшей жизни – это всего лишь небольшая ее часть.</a:t>
            </a:r>
            <a:endParaRPr lang="ru-RU" sz="2400" dirty="0"/>
          </a:p>
        </p:txBody>
      </p:sp>
      <p:pic>
        <p:nvPicPr>
          <p:cNvPr id="4" name="Picture 5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4905">
            <a:off x="4887484" y="4018628"/>
            <a:ext cx="3246495" cy="245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803144" cy="210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636912"/>
            <a:ext cx="2088232" cy="277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21290"/>
            <a:ext cx="2664296" cy="199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2084264" cy="294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5554"/>
            <a:ext cx="2659128" cy="199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0111" y="4299331"/>
            <a:ext cx="3320407" cy="22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753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778" y="1124744"/>
            <a:ext cx="302433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205137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0128" y="5085184"/>
            <a:ext cx="115212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048512" y="5410325"/>
            <a:ext cx="1152128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28516" y="4293096"/>
            <a:ext cx="3167854" cy="20744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Напряжению</a:t>
            </a:r>
          </a:p>
          <a:p>
            <a:pPr algn="ctr">
              <a:lnSpc>
                <a:spcPct val="80000"/>
              </a:lnSpc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осмонавтов</a:t>
            </a:r>
          </a:p>
          <a:p>
            <a:pPr algn="ctr">
              <a:lnSpc>
                <a:spcPct val="80000"/>
              </a:lnSpc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еред </a:t>
            </a:r>
          </a:p>
          <a:p>
            <a:pPr algn="ctr">
              <a:lnSpc>
                <a:spcPct val="800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полётом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299" y="4288631"/>
            <a:ext cx="3509294" cy="20744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Напряжение</a:t>
            </a:r>
          </a:p>
          <a:p>
            <a:pPr algn="ctr">
              <a:lnSpc>
                <a:spcPct val="80000"/>
              </a:lnSpc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кзаменуемых</a:t>
            </a:r>
          </a:p>
          <a:p>
            <a:pPr algn="ctr">
              <a:lnSpc>
                <a:spcPct val="80000"/>
              </a:lnSpc>
            </a:pP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время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экзамена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3222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71480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Экзаменационный стресс - один из самых распространенных видов стресса. Исследования показывают, что за экзаменационный период в школах и вузах 48% юношей и 60% девушек заметно теряют в весе, а кровяное давление у них повышается до 140-155 мм ртутного столба.</a:t>
            </a:r>
            <a:endParaRPr lang="ru-RU" sz="3600" dirty="0"/>
          </a:p>
        </p:txBody>
      </p:sp>
      <p:pic>
        <p:nvPicPr>
          <p:cNvPr id="3" name="Picture 4" descr="C:\Documents and Settings\Пользователь\Мои документы\Библиотека\Картинки\АНИМЕ\Экология 15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071942"/>
            <a:ext cx="1919287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619" y="1045929"/>
            <a:ext cx="313947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66220" y="4869160"/>
            <a:ext cx="63802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с ним бороться?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024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85828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подготовка к экзаменам заключается в создании оптимального функционального состояния, позволяющего школьнику наилучшим образом продемонстрировать свои знания преподавателю.</a:t>
            </a:r>
            <a:endParaRPr lang="ru-RU" sz="4400" dirty="0">
              <a:solidFill>
                <a:srgbClr val="FFFF00"/>
              </a:solidFill>
            </a:endParaRPr>
          </a:p>
        </p:txBody>
      </p:sp>
      <p:pic>
        <p:nvPicPr>
          <p:cNvPr id="3" name="Picture 26" descr="C:\Documents and Settings\Администратор\Мои документы\Библиотека\Картинки\АНИМЕ\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0" y="5786438"/>
            <a:ext cx="1600200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35846"/>
            <a:ext cx="864399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ru-RU" sz="2800" b="1" dirty="0" smtClean="0"/>
          </a:p>
          <a:p>
            <a:pPr marL="457200" indent="-457200">
              <a:buAutoNum type="arabicPeriod"/>
            </a:pPr>
            <a:r>
              <a:rPr lang="ru-RU" sz="2800" b="1" dirty="0" smtClean="0"/>
              <a:t>Прежде всего, нужно обратить внимание на физиологические проявления волнения. </a:t>
            </a:r>
          </a:p>
          <a:p>
            <a:pPr marL="457200" indent="-457200"/>
            <a:r>
              <a:rPr lang="ru-RU" sz="2800" b="1" dirty="0" smtClean="0"/>
              <a:t>      Как правило , это учащенное дыхание, легкий озноб и так называемая «болезнь», заставляющая несчастного учащегося метаться между аудиторией и туалетом. Нормализовать ритм дыхания поможет простое упражнение: в течение нескольких минут следует дышать медленно и глубоко. </a:t>
            </a:r>
          </a:p>
          <a:p>
            <a:r>
              <a:rPr lang="ru-RU" sz="2800" b="1" dirty="0" smtClean="0"/>
              <a:t>      Чтобы дыхание было ровным,</a:t>
            </a:r>
          </a:p>
          <a:p>
            <a:r>
              <a:rPr lang="ru-RU" sz="2800" b="1" dirty="0" smtClean="0"/>
              <a:t>      нужно считать «про     себя»:</a:t>
            </a:r>
          </a:p>
          <a:p>
            <a:r>
              <a:rPr lang="ru-RU" sz="2800" b="1" dirty="0" smtClean="0"/>
              <a:t>      на   три счета — вдох,</a:t>
            </a:r>
          </a:p>
          <a:p>
            <a:r>
              <a:rPr lang="ru-RU" sz="2800" b="1" dirty="0" smtClean="0"/>
              <a:t>     на три — выдох.   </a:t>
            </a:r>
          </a:p>
        </p:txBody>
      </p:sp>
      <p:pic>
        <p:nvPicPr>
          <p:cNvPr id="3" name="Picture 4" descr="C:\Documents and Settings\Пользователь\Мои документы\Библиотека\Картинки\АНИМЕ\Экология 15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0400" y="4643446"/>
            <a:ext cx="34036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35846"/>
            <a:ext cx="821537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2. Некоторые учащиеся перед экзаменом проявляют свое чувство страха несколько утрированно: «Ой, как я боюсь, как мне плохо! Я точно провалюсь, потому что ничего не знаю!» </a:t>
            </a:r>
          </a:p>
          <a:p>
            <a:r>
              <a:rPr lang="ru-RU" sz="2800" b="1" dirty="0" smtClean="0"/>
              <a:t>Тем самым они провоцируют возникновение тех же эмоций у окружающих, ведь «бояться» вместе гораздо легче. </a:t>
            </a:r>
          </a:p>
          <a:p>
            <a:r>
              <a:rPr lang="ru-RU" sz="2400" b="1" dirty="0" smtClean="0"/>
              <a:t>На некоторых людей</a:t>
            </a:r>
          </a:p>
          <a:p>
            <a:r>
              <a:rPr lang="ru-RU" sz="2400" b="1" dirty="0" smtClean="0"/>
              <a:t> «коллективный» страх </a:t>
            </a:r>
          </a:p>
          <a:p>
            <a:r>
              <a:rPr lang="ru-RU" sz="2400" b="1" dirty="0" smtClean="0"/>
              <a:t>оказывает парализующее </a:t>
            </a:r>
          </a:p>
          <a:p>
            <a:r>
              <a:rPr lang="ru-RU" sz="2400" b="1" dirty="0" smtClean="0"/>
              <a:t>воздействие, поэтому им лучше</a:t>
            </a:r>
          </a:p>
          <a:p>
            <a:r>
              <a:rPr lang="ru-RU" sz="2400" b="1" dirty="0" smtClean="0"/>
              <a:t> переживать в одиночку:</a:t>
            </a:r>
          </a:p>
          <a:p>
            <a:r>
              <a:rPr lang="ru-RU" sz="2400" b="1" dirty="0" smtClean="0"/>
              <a:t> отойти в сторонку, </a:t>
            </a:r>
          </a:p>
          <a:p>
            <a:r>
              <a:rPr lang="ru-RU" sz="2400" b="1" dirty="0" smtClean="0"/>
              <a:t>побродить по коридору, посмотреть в окно. 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43636" y="3500438"/>
            <a:ext cx="2643206" cy="25717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139</TotalTime>
  <Words>905</Words>
  <Application>Microsoft Office PowerPoint</Application>
  <PresentationFormat>Экран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Слайд 1</vt:lpstr>
      <vt:lpstr>УПРАЖНЕНИЕ «СВЕТОФОР» Знаете ли вы, как бороться со стрессом  в период экзаменов?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ЕСТЕСТВЕННЫЕ СПОСОБЫ РЕГУЛЯЦИИ ОРГАНИЗМА </vt:lpstr>
      <vt:lpstr> САМОРЕГУЛЯЦИЯ</vt:lpstr>
      <vt:lpstr>Слайд 14</vt:lpstr>
      <vt:lpstr>Слайд 15</vt:lpstr>
      <vt:lpstr>Несколько общих советов, как справиться с экзаменационным стрессом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ТехноЛюкс</dc:creator>
  <cp:lastModifiedBy>ТехноЛюкс</cp:lastModifiedBy>
  <cp:revision>18</cp:revision>
  <dcterms:created xsi:type="dcterms:W3CDTF">2013-02-25T09:44:52Z</dcterms:created>
  <dcterms:modified xsi:type="dcterms:W3CDTF">2013-02-27T08:00:14Z</dcterms:modified>
</cp:coreProperties>
</file>