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63" r:id="rId4"/>
    <p:sldId id="264" r:id="rId5"/>
    <p:sldId id="258" r:id="rId6"/>
    <p:sldId id="262" r:id="rId7"/>
    <p:sldId id="259" r:id="rId8"/>
    <p:sldId id="278" r:id="rId9"/>
    <p:sldId id="260" r:id="rId10"/>
    <p:sldId id="265" r:id="rId11"/>
    <p:sldId id="302" r:id="rId12"/>
    <p:sldId id="285" r:id="rId13"/>
    <p:sldId id="279" r:id="rId14"/>
    <p:sldId id="280" r:id="rId15"/>
    <p:sldId id="269" r:id="rId16"/>
    <p:sldId id="309" r:id="rId17"/>
    <p:sldId id="303" r:id="rId18"/>
    <p:sldId id="270" r:id="rId19"/>
    <p:sldId id="287" r:id="rId20"/>
    <p:sldId id="304" r:id="rId21"/>
    <p:sldId id="271" r:id="rId22"/>
    <p:sldId id="288" r:id="rId23"/>
    <p:sldId id="305" r:id="rId24"/>
    <p:sldId id="272" r:id="rId25"/>
    <p:sldId id="290" r:id="rId26"/>
    <p:sldId id="306" r:id="rId27"/>
    <p:sldId id="291" r:id="rId28"/>
    <p:sldId id="292" r:id="rId29"/>
    <p:sldId id="310" r:id="rId30"/>
    <p:sldId id="293" r:id="rId31"/>
    <p:sldId id="294" r:id="rId32"/>
    <p:sldId id="311" r:id="rId33"/>
    <p:sldId id="308" r:id="rId34"/>
    <p:sldId id="297" r:id="rId35"/>
    <p:sldId id="295" r:id="rId36"/>
    <p:sldId id="296" r:id="rId37"/>
    <p:sldId id="298" r:id="rId38"/>
    <p:sldId id="299" r:id="rId39"/>
    <p:sldId id="300" r:id="rId40"/>
    <p:sldId id="301" r:id="rId41"/>
    <p:sldId id="266" r:id="rId42"/>
    <p:sldId id="268" r:id="rId43"/>
    <p:sldId id="315" r:id="rId44"/>
    <p:sldId id="314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0" autoAdjust="0"/>
    <p:restoredTop sz="93255" autoAdjust="0"/>
  </p:normalViewPr>
  <p:slideViewPr>
    <p:cSldViewPr>
      <p:cViewPr varScale="1">
        <p:scale>
          <a:sx n="72" d="100"/>
          <a:sy n="72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7D421B-F5E7-43D8-BECE-F3057933F960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DE9D940-D025-48D1-8030-710103D6C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B08AC4-53E9-4D00-8797-2FD7761765EC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7F3E-5718-472D-91D0-671F7F79CE77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14253-224D-4A8E-A27D-40B9C4375498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EE948-216F-49F1-A14A-425AF7E66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3774C-84D4-4619-8CE0-2A8B6CEA9551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CA720-DD37-4F31-9CF8-43DADF483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6F498-873D-405F-BC51-22353A39494E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432A9-D6E6-4346-837E-76CACF12E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05C8D-8BC3-4A1F-AF8F-07B9708FE3DF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E5B74-6DBB-4548-827D-C2E082037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ED4B9-EC75-4FC4-9F34-FC030B8F0819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DB9E5-F3F1-47AD-B096-A74B8D67D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6D2BF-FFDD-432D-BBAB-E0389CC78AAA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64CCD-CAEE-4E41-A136-86931294B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9C7D6-82B3-4B99-BF37-2709599E16B0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B4147-AC7C-4BF4-A65B-10B863210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9DD58-28FA-4821-B937-8F376D0D15D1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82BB6-9B54-44C7-838B-85FDDED0C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8DCCF-E3FA-4FC9-95E0-502A7B4CB793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F107B-5455-4869-98D7-C5E01BB60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14D02-2A9C-414A-8063-9D1B5B6233FB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13C67-9A45-4B72-BF3C-E82FA5D6E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74DC2-17FF-4E04-8E22-2661425F1B6D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159C8-21A5-44E3-BCC5-EBF1373E0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2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399039-4B44-452B-B0C0-FCFD27D6E925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19F492-7E57-457D-BDBE-FE0EB0D1C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3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4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5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Microsoft_Office_Excel_97-20036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Microsoft_Office_Excel_97-20037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gif"/><Relationship Id="rId4" Type="http://schemas.openxmlformats.org/officeDocument/2006/relationships/oleObject" Target="../embeddings/_____Microsoft_Office_Excel_97-20038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9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_____Microsoft_Office_Excel_97-200310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_____Microsoft_Office_Excel_97-200311.xls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_____Microsoft_Office_Excel_97-200312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_____Microsoft_Office_Excel_97-200313.xls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_____Microsoft_Office_Excel_97-200314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_____Microsoft_Office_Excel_97-200315.xls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_____Microsoft_Office_Excel_97-200316.xls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_____Microsoft_Office_Excel_97-200317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_____Microsoft_Office_Excel_97-200318.xls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&#1080;&#1090;&#1086;&#1075;&#1080;%20&#1090;&#1077;&#1089;&#1090;&#1086;&#1074;%20%205%20&#1082;&#1083;&#1072;&#1089;&#1089;.xlsx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80;&#1090;&#1086;&#1075;&#1080;%20&#1076;&#1083;&#1103;%20&#1087;&#1077;&#1076;&#1072;&#1075;&#1086;&#1075;&#1086;&#1074;.doc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1116013" y="2565400"/>
            <a:ext cx="7772400" cy="1470025"/>
          </a:xfrm>
        </p:spPr>
        <p:txBody>
          <a:bodyPr/>
          <a:lstStyle/>
          <a:p>
            <a:pPr eaLnBrk="1" hangingPunct="1"/>
            <a:r>
              <a:rPr lang="ru-RU" sz="3600" b="1" smtClean="0"/>
              <a:t>ОЦЕНКА СОСТОЯНИЯ ЗДОРОВЬЯ ШКОЛЬНИКОВ ПОСРЕДСТВОМ ЭКСПРЕСС – ДИАГНОСТИЧЕСКИХ МЕТОДОВ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088" y="4868863"/>
            <a:ext cx="7705725" cy="1752600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80000"/>
              </a:lnSpc>
            </a:pPr>
            <a:endParaRPr lang="ru-RU" sz="1300" smtClean="0">
              <a:solidFill>
                <a:srgbClr val="FFC000"/>
              </a:solidFill>
            </a:endParaRPr>
          </a:p>
          <a:p>
            <a:pPr algn="r" eaLnBrk="1" hangingPunct="1">
              <a:lnSpc>
                <a:spcPct val="80000"/>
              </a:lnSpc>
            </a:pPr>
            <a:r>
              <a:rPr lang="ru-RU" sz="1300" smtClean="0">
                <a:solidFill>
                  <a:schemeClr val="tx1"/>
                </a:solidFill>
              </a:rPr>
              <a:t>Авторы: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1300" smtClean="0">
                <a:solidFill>
                  <a:schemeClr val="tx1"/>
                </a:solidFill>
              </a:rPr>
              <a:t> учащиеся 7-9 классов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1300" smtClean="0">
                <a:solidFill>
                  <a:schemeClr val="tx1"/>
                </a:solidFill>
              </a:rPr>
              <a:t>МКОУ «ООШ № 30»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1300" smtClean="0">
                <a:solidFill>
                  <a:schemeClr val="tx1"/>
                </a:solidFill>
              </a:rPr>
              <a:t>п.Большой Исток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1300" smtClean="0">
                <a:solidFill>
                  <a:schemeClr val="tx1"/>
                </a:solidFill>
              </a:rPr>
              <a:t>Руководитель: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1300" smtClean="0">
                <a:solidFill>
                  <a:schemeClr val="tx1"/>
                </a:solidFill>
              </a:rPr>
              <a:t>учитель биологии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1300" smtClean="0">
                <a:solidFill>
                  <a:schemeClr val="tx1"/>
                </a:solidFill>
              </a:rPr>
              <a:t>Данилова А.Л.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764704"/>
            <a:ext cx="669674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7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Исследовательская</a:t>
            </a:r>
            <a:r>
              <a:rPr lang="ru-RU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  <a:r>
              <a:rPr lang="ru-RU" sz="307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работа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611188" y="69215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Исследование проводилось в три этапа: </a:t>
            </a:r>
            <a: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70659" name="Rectangle 1"/>
          <p:cNvSpPr>
            <a:spLocks noChangeArrowheads="1"/>
          </p:cNvSpPr>
          <p:nvPr/>
        </p:nvSpPr>
        <p:spPr bwMode="auto">
          <a:xfrm>
            <a:off x="611188" y="1360488"/>
            <a:ext cx="8281987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1-й этап </a:t>
            </a:r>
          </a:p>
          <a:p>
            <a:pPr indent="450850" eaLnBrk="0" hangingPunct="0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изучение проблемы,</a:t>
            </a:r>
          </a:p>
          <a:p>
            <a:pPr indent="450850" eaLnBrk="0" hangingPunct="0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определение целей и задач теоретической и экспериментальной работы,</a:t>
            </a:r>
          </a:p>
          <a:p>
            <a:pPr indent="450850" eaLnBrk="0" hangingPunct="0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подбор наиболее эффективных экспресс - диагностических методов </a:t>
            </a:r>
          </a:p>
          <a:p>
            <a:pPr indent="450850" eaLnBrk="0" hangingPunct="0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оценки здоровья, проведение эксперимента.  </a:t>
            </a:r>
          </a:p>
          <a:p>
            <a:pPr indent="450850" algn="ctr" eaLnBrk="0" hangingPunct="0"/>
            <a:r>
              <a:rPr lang="ru-RU" sz="2800" b="1">
                <a:latin typeface="Times New Roman" pitchFamily="18" charset="0"/>
                <a:cs typeface="Times New Roman" pitchFamily="18" charset="0"/>
              </a:rPr>
              <a:t>2-й этап </a:t>
            </a:r>
          </a:p>
          <a:p>
            <a:pPr indent="450850" eaLnBrk="0" hangingPunct="0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проведение анкетирования и эксперимента,</a:t>
            </a:r>
          </a:p>
          <a:p>
            <a:pPr indent="450850" eaLnBrk="0" hangingPunct="0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обработка данных экспериментальной работы, </a:t>
            </a:r>
          </a:p>
          <a:p>
            <a:pPr indent="450850" eaLnBrk="0" hangingPunct="0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обобщение результатов исследования. </a:t>
            </a:r>
          </a:p>
          <a:p>
            <a:pPr indent="450850" algn="ctr" eaLnBrk="0" hangingPunct="0"/>
            <a:r>
              <a:rPr lang="ru-RU" sz="2800" b="1">
                <a:latin typeface="Times New Roman" pitchFamily="18" charset="0"/>
                <a:cs typeface="Times New Roman" pitchFamily="18" charset="0"/>
              </a:rPr>
              <a:t>3-й этап</a:t>
            </a:r>
          </a:p>
          <a:p>
            <a:pPr indent="450850"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оформление результатов исследования.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ЭКСПРЕСС – ДИАГНОСТИЧЕСКИЕ МЕТОДЫ:</a:t>
            </a:r>
            <a:endParaRPr lang="ru-RU" sz="2800" smtClean="0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700213"/>
            <a:ext cx="3270250" cy="3673475"/>
          </a:xfrm>
        </p:spPr>
      </p:pic>
      <p:sp>
        <p:nvSpPr>
          <p:cNvPr id="25604" name="Содержимое 12"/>
          <p:cNvSpPr>
            <a:spLocks noGrp="1"/>
          </p:cNvSpPr>
          <p:nvPr>
            <p:ph sz="quarter" idx="4"/>
          </p:nvPr>
        </p:nvSpPr>
        <p:spPr>
          <a:xfrm>
            <a:off x="4140200" y="1628775"/>
            <a:ext cx="5003800" cy="3951288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Комплексная программа экспресс - оценки уровня физического здоровья школьников, разработанная Федерацией спортивной медицины и НИИ педиатрии РАМИ.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программа включает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435975" cy="1079500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a_AntiqueTrady"/>
              </a:rPr>
              <a:t/>
            </a:r>
            <a:br>
              <a:rPr lang="ru-RU" sz="3200" smtClean="0">
                <a:latin typeface="a_AntiqueTrady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Программа включает в себя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5 морфофункциональных индексов: </a:t>
            </a:r>
            <a:r>
              <a:rPr lang="ru-RU" sz="3200" b="1" smtClean="0">
                <a:latin typeface="a_AntiqueTrady"/>
              </a:rPr>
              <a:t/>
            </a:r>
            <a:br>
              <a:rPr lang="ru-RU" sz="3200" b="1" smtClean="0">
                <a:latin typeface="a_AntiqueTrady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107" name="Прямоугольник 2"/>
          <p:cNvSpPr>
            <a:spLocks noChangeArrowheads="1"/>
          </p:cNvSpPr>
          <p:nvPr/>
        </p:nvSpPr>
        <p:spPr bwMode="auto">
          <a:xfrm>
            <a:off x="468313" y="2551113"/>
            <a:ext cx="8424862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1. Массо -ростовой индекс Кетле 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2. Двойное произведение - индекс      Робинсона 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3. Индекс Скибинского 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4. Индекс мощности Шаповаловой 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5. Индекс Руфье 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750" y="1700213"/>
          <a:ext cx="8280400" cy="3962400"/>
        </p:xfrm>
        <a:graphic>
          <a:graphicData uri="http://schemas.openxmlformats.org/drawingml/2006/table">
            <a:tbl>
              <a:tblPr/>
              <a:tblGrid>
                <a:gridCol w="1441450"/>
                <a:gridCol w="935038"/>
                <a:gridCol w="719137"/>
                <a:gridCol w="720725"/>
                <a:gridCol w="720725"/>
                <a:gridCol w="620713"/>
                <a:gridCol w="736600"/>
                <a:gridCol w="658812"/>
                <a:gridCol w="935038"/>
                <a:gridCol w="792162"/>
              </a:tblGrid>
              <a:tr h="6604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Медицинская группа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0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1-я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2-я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3-я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4-я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0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Мальчики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Девочки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14" name="Прямоугольник 4"/>
          <p:cNvSpPr>
            <a:spLocks noChangeArrowheads="1"/>
          </p:cNvSpPr>
          <p:nvPr/>
        </p:nvSpPr>
        <p:spPr bwMode="auto">
          <a:xfrm>
            <a:off x="250825" y="404813"/>
            <a:ext cx="87137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Мониторинг состояния здоровья учащихся ООШ № 30» </a:t>
            </a:r>
          </a:p>
          <a:p>
            <a:pPr indent="342900" algn="ctr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 (по группам здоровья)  2013/14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2565400"/>
          <a:ext cx="7705725" cy="2265045"/>
        </p:xfrm>
        <a:graphic>
          <a:graphicData uri="http://schemas.openxmlformats.org/drawingml/2006/table">
            <a:tbl>
              <a:tblPr/>
              <a:tblGrid>
                <a:gridCol w="1123950"/>
                <a:gridCol w="1216025"/>
                <a:gridCol w="800100"/>
                <a:gridCol w="754062"/>
                <a:gridCol w="666750"/>
                <a:gridCol w="661988"/>
                <a:gridCol w="879475"/>
                <a:gridCol w="474662"/>
                <a:gridCol w="650875"/>
                <a:gridCol w="477838"/>
              </a:tblGrid>
              <a:tr h="3810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Всего учащихся.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ФК по группам здоровья.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II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III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IV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5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2013\14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20" name="Прямоугольник 4"/>
          <p:cNvSpPr>
            <a:spLocks noChangeArrowheads="1"/>
          </p:cNvSpPr>
          <p:nvPr/>
        </p:nvSpPr>
        <p:spPr bwMode="auto">
          <a:xfrm>
            <a:off x="395288" y="333375"/>
            <a:ext cx="82089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Мониторинг состояния здоровья учащихся  ООШ № 30</a:t>
            </a:r>
          </a:p>
          <a:p>
            <a:pPr indent="342900" algn="ctr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( по состоящим на диспансерном учете </a:t>
            </a:r>
          </a:p>
          <a:p>
            <a:pPr indent="342900" algn="ctr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и  нуждающимся в  лечебной физической культуре)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Результаты анкетирования испытуемых (50 учащихся)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8313" y="1412875"/>
          <a:ext cx="8351837" cy="4895852"/>
        </p:xfrm>
        <a:graphic>
          <a:graphicData uri="http://schemas.openxmlformats.org/drawingml/2006/table">
            <a:tbl>
              <a:tblPr/>
              <a:tblGrid>
                <a:gridCol w="503237"/>
                <a:gridCol w="3822700"/>
                <a:gridCol w="1047750"/>
                <a:gridCol w="995363"/>
                <a:gridCol w="993775"/>
                <a:gridCol w="989012"/>
              </a:tblGrid>
              <a:tr h="349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5340" marR="653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</a:p>
                  </a:txBody>
                  <a:tcPr marL="65340" marR="653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</a:t>
                      </a:r>
                    </a:p>
                  </a:txBody>
                  <a:tcPr marL="65340" marR="653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 отношении</a:t>
                      </a:r>
                    </a:p>
                  </a:txBody>
                  <a:tcPr marL="65340" marR="653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5340" marR="653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5340" marR="653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5340" marR="653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5340" marR="653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Курите ли вы?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8,5%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91,5%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Употребляете ли вы спиртные напитки, в том числе и пиво?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17,2%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82,8 %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 ли вы питаетесь по вашему мнению?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61, %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38,4%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Достаточно ли вы спите?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60 %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40 %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Соблюдаете ли вы режим дня?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4%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96 %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Занимаетесь ли вы регулярно физкультурой и спортом?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52 %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48%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Достаточно времени вы проводите на свежем воздухе?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83%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17%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Занимаетесь ли вы закаливанием?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23 %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77 %</a:t>
                      </a:r>
                    </a:p>
                  </a:txBody>
                  <a:tcPr marL="65340" marR="65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Результаты анкетирования по правилам ЗОЖ</a:t>
            </a:r>
            <a:endParaRPr lang="ru-RU" sz="2800" smtClean="0"/>
          </a:p>
        </p:txBody>
      </p:sp>
      <p:graphicFrame>
        <p:nvGraphicFramePr>
          <p:cNvPr id="1026" name="Содержимое 4"/>
          <p:cNvGraphicFramePr>
            <a:graphicFrameLocks noGrp="1"/>
          </p:cNvGraphicFramePr>
          <p:nvPr>
            <p:ph idx="1"/>
          </p:nvPr>
        </p:nvGraphicFramePr>
        <p:xfrm>
          <a:off x="488950" y="1433513"/>
          <a:ext cx="8393113" cy="5248275"/>
        </p:xfrm>
        <a:graphic>
          <a:graphicData uri="http://schemas.openxmlformats.org/presentationml/2006/ole">
            <p:oleObj spid="_x0000_s1026" r:id="rId4" imgW="8394920" imgH="524911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Массо -ростовой индекс Кетле</a:t>
            </a:r>
            <a:endParaRPr lang="ru-RU" smtClean="0"/>
          </a:p>
        </p:txBody>
      </p:sp>
      <p:sp>
        <p:nvSpPr>
          <p:cNvPr id="57347" name="Содержимое 6"/>
          <p:cNvSpPr>
            <a:spLocks noGrp="1"/>
          </p:cNvSpPr>
          <p:nvPr>
            <p:ph sz="quarter" idx="4"/>
          </p:nvPr>
        </p:nvSpPr>
        <p:spPr>
          <a:xfrm>
            <a:off x="5219700" y="3357563"/>
            <a:ext cx="3455988" cy="20875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 </a:t>
            </a:r>
          </a:p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         вес тела (г)</a:t>
            </a:r>
          </a:p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 =    --------------</a:t>
            </a:r>
          </a:p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          рост (см)</a:t>
            </a:r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5734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16238" y="2924175"/>
            <a:ext cx="2663825" cy="3552825"/>
          </a:xfrm>
        </p:spPr>
      </p:pic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341438"/>
            <a:ext cx="2519363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Текст 5"/>
          <p:cNvSpPr>
            <a:spLocks noGrp="1"/>
          </p:cNvSpPr>
          <p:nvPr>
            <p:ph type="body" sz="quarter" idx="3"/>
          </p:nvPr>
        </p:nvSpPr>
        <p:spPr>
          <a:xfrm>
            <a:off x="3203575" y="1125538"/>
            <a:ext cx="5761038" cy="1439862"/>
          </a:xfrm>
        </p:spPr>
        <p:txBody>
          <a:bodyPr/>
          <a:lstStyle/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0" smtClean="0">
                <a:latin typeface="Times New Roman" pitchFamily="18" charset="0"/>
                <a:cs typeface="Times New Roman" pitchFamily="18" charset="0"/>
              </a:rPr>
              <a:t>характеризует степень гармоничности</a:t>
            </a:r>
          </a:p>
          <a:p>
            <a:r>
              <a:rPr lang="ru-RU" b="0" smtClean="0">
                <a:latin typeface="Times New Roman" pitchFamily="18" charset="0"/>
                <a:cs typeface="Times New Roman" pitchFamily="18" charset="0"/>
              </a:rPr>
              <a:t>физического  развития и телосложения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РЕЗУЛЬТАТЫ ИССЛЕДОВАНИЯ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Индекс  Кетле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0490" name="Rectangle 1"/>
          <p:cNvSpPr>
            <a:spLocks noChangeArrowheads="1"/>
          </p:cNvSpPr>
          <p:nvPr/>
        </p:nvSpPr>
        <p:spPr bwMode="auto">
          <a:xfrm>
            <a:off x="1470025" y="-14288"/>
            <a:ext cx="5268913" cy="18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1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2" name="Rectangle 27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487" name="Диаграмма 2"/>
          <p:cNvGraphicFramePr>
            <a:graphicFrameLocks/>
          </p:cNvGraphicFramePr>
          <p:nvPr/>
        </p:nvGraphicFramePr>
        <p:xfrm>
          <a:off x="1033463" y="1530350"/>
          <a:ext cx="6883400" cy="4254500"/>
        </p:xfrm>
        <a:graphic>
          <a:graphicData uri="http://schemas.openxmlformats.org/presentationml/2006/ole">
            <p:oleObj spid="_x0000_s20487" r:id="rId4" imgW="6882981" imgH="4255377" progId="Excel.Sheet.8">
              <p:embed/>
            </p:oleObj>
          </a:graphicData>
        </a:graphic>
      </p:graphicFrame>
      <p:sp>
        <p:nvSpPr>
          <p:cNvPr id="20494" name="Rectangle 30"/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Заголовок 1"/>
          <p:cNvSpPr>
            <a:spLocks noGrp="1"/>
          </p:cNvSpPr>
          <p:nvPr>
            <p:ph type="title"/>
          </p:nvPr>
        </p:nvSpPr>
        <p:spPr>
          <a:xfrm>
            <a:off x="179388" y="765175"/>
            <a:ext cx="8964612" cy="574675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Уровни показателя у учащихся в основной школе ( %)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15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508" name="Диаграмма 8"/>
          <p:cNvGraphicFramePr>
            <a:graphicFrameLocks/>
          </p:cNvGraphicFramePr>
          <p:nvPr/>
        </p:nvGraphicFramePr>
        <p:xfrm>
          <a:off x="560388" y="1793875"/>
          <a:ext cx="8208962" cy="4854575"/>
        </p:xfrm>
        <a:graphic>
          <a:graphicData uri="http://schemas.openxmlformats.org/presentationml/2006/ole">
            <p:oleObj spid="_x0000_s21508" r:id="rId4" imgW="8212024" imgH="4858933" progId="Excel.Sheet.8">
              <p:embed/>
            </p:oleObj>
          </a:graphicData>
        </a:graphic>
      </p:graphicFrame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755650" y="1739900"/>
            <a:ext cx="7920038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3200">
                <a:latin typeface="Times New Roman" pitchFamily="18" charset="0"/>
                <a:cs typeface="Times New Roman" pitchFamily="18" charset="0"/>
              </a:rPr>
              <a:t>Изучение наиболее доступных способов (экспресс – диагностических методов) оценки состояния здоровья для объективного оценивания своего индивидуального здоровья с целью его сохранения и укрепления.</a:t>
            </a:r>
          </a:p>
          <a:p>
            <a:pPr indent="449263">
              <a:buFont typeface="Wingdings" pitchFamily="2" charset="2"/>
              <a:buChar char="v"/>
            </a:pPr>
            <a:endParaRPr lang="ru-RU" sz="3200" b="1" i="1">
              <a:solidFill>
                <a:srgbClr val="FFC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7"/>
          <p:cNvSpPr>
            <a:spLocks noGrp="1"/>
          </p:cNvSpPr>
          <p:nvPr>
            <p:ph type="title"/>
          </p:nvPr>
        </p:nvSpPr>
        <p:spPr>
          <a:xfrm>
            <a:off x="1476375" y="188913"/>
            <a:ext cx="6346825" cy="1143000"/>
          </a:xfrm>
        </p:spPr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Индекс Робинсона</a:t>
            </a:r>
          </a:p>
        </p:txBody>
      </p:sp>
      <p:sp>
        <p:nvSpPr>
          <p:cNvPr id="64515" name="Содержимое 9"/>
          <p:cNvSpPr>
            <a:spLocks noGrp="1"/>
          </p:cNvSpPr>
          <p:nvPr>
            <p:ph sz="half" idx="2"/>
          </p:nvPr>
        </p:nvSpPr>
        <p:spPr>
          <a:xfrm>
            <a:off x="4140200" y="3573463"/>
            <a:ext cx="4618038" cy="18002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 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   ЧСС (уд. в мин) х АД (сист.)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=        -----------------------------------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                                 100</a:t>
            </a:r>
          </a:p>
          <a:p>
            <a:endParaRPr lang="ru-RU" smtClean="0"/>
          </a:p>
        </p:txBody>
      </p:sp>
      <p:pic>
        <p:nvPicPr>
          <p:cNvPr id="64516" name="Содержимое 12" descr="Фото035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412875"/>
            <a:ext cx="3617912" cy="4824413"/>
          </a:xfrm>
        </p:spPr>
      </p:pic>
      <p:sp>
        <p:nvSpPr>
          <p:cNvPr id="64517" name="Прямоугольник 13"/>
          <p:cNvSpPr>
            <a:spLocks noChangeArrowheads="1"/>
          </p:cNvSpPr>
          <p:nvPr/>
        </p:nvSpPr>
        <p:spPr bwMode="auto">
          <a:xfrm>
            <a:off x="4318000" y="1268413"/>
            <a:ext cx="4826000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Характеризует систолическую работу сердца. Чем больше этот показатель на высоте физической нагрузки, тем больше функциональная способность мышц сердца. По этому показателю косвенно можно судить о потреблении кислорода миокардом. 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64518" name="Picture 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1850" y="4076700"/>
            <a:ext cx="196215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РЕЗУЛЬТАТЫ ИССЛЕДОВАНИЯ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Индекс  Робинсона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3559" name="Rectangle 1"/>
          <p:cNvSpPr>
            <a:spLocks noChangeArrowheads="1"/>
          </p:cNvSpPr>
          <p:nvPr/>
        </p:nvSpPr>
        <p:spPr bwMode="auto">
          <a:xfrm>
            <a:off x="4479925" y="-895350"/>
            <a:ext cx="1841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6" name="Object 30"/>
          <p:cNvGraphicFramePr>
            <a:graphicFrameLocks noChangeAspect="1"/>
          </p:cNvGraphicFramePr>
          <p:nvPr/>
        </p:nvGraphicFramePr>
        <p:xfrm>
          <a:off x="827088" y="1628775"/>
          <a:ext cx="7718425" cy="4321175"/>
        </p:xfrm>
        <a:graphic>
          <a:graphicData uri="http://schemas.openxmlformats.org/presentationml/2006/ole">
            <p:oleObj spid="_x0000_s23556" r:id="rId4" imgW="7718205" imgH="432243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4579" name="Диаграмма 9"/>
          <p:cNvGraphicFramePr>
            <a:graphicFrameLocks/>
          </p:cNvGraphicFramePr>
          <p:nvPr/>
        </p:nvGraphicFramePr>
        <p:xfrm>
          <a:off x="684213" y="1412875"/>
          <a:ext cx="7913687" cy="4733925"/>
        </p:xfrm>
        <a:graphic>
          <a:graphicData uri="http://schemas.openxmlformats.org/presentationml/2006/ole">
            <p:oleObj spid="_x0000_s24579" r:id="rId4" imgW="7919390" imgH="4730906" progId="Excel.Sheet.8">
              <p:embed/>
            </p:oleObj>
          </a:graphicData>
        </a:graphic>
      </p:graphicFrame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0" y="2038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3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Уровни показателя у учащихся в основной школе ( %)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Индекс Скибинского</a:t>
            </a:r>
          </a:p>
        </p:txBody>
      </p:sp>
      <p:pic>
        <p:nvPicPr>
          <p:cNvPr id="43011" name="Содержимое 5" descr="Фото037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6213" y="1341438"/>
            <a:ext cx="3671887" cy="4895850"/>
          </a:xfrm>
        </p:spPr>
      </p:pic>
      <p:sp>
        <p:nvSpPr>
          <p:cNvPr id="43012" name="Содержимое 4"/>
          <p:cNvSpPr>
            <a:spLocks noGrp="1"/>
          </p:cNvSpPr>
          <p:nvPr>
            <p:ph sz="half" idx="2"/>
          </p:nvPr>
        </p:nvSpPr>
        <p:spPr>
          <a:xfrm>
            <a:off x="179388" y="4797425"/>
            <a:ext cx="4897437" cy="10080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((ЖЕЛ(мл)/100)*длительность задержки дыхания, с) /частота пульса, уд/мин.</a:t>
            </a:r>
          </a:p>
          <a:p>
            <a:endParaRPr lang="ru-RU" smtClean="0"/>
          </a:p>
        </p:txBody>
      </p:sp>
      <p:sp>
        <p:nvSpPr>
          <p:cNvPr id="43013" name="Прямоугольник 6"/>
          <p:cNvSpPr>
            <a:spLocks noChangeArrowheads="1"/>
          </p:cNvSpPr>
          <p:nvPr/>
        </p:nvSpPr>
        <p:spPr bwMode="auto">
          <a:xfrm>
            <a:off x="179388" y="1773238"/>
            <a:ext cx="51847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Позволяет в определенной мере оценить функцию не только системы дыхания, но и сердечно-сосудистой системы. 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РЕЗУЛЬТАТЫ ИССЛЕДОВАНИЯ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Индекс    Скибинской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05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Диаграмма 4"/>
          <p:cNvGraphicFramePr>
            <a:graphicFrameLocks/>
          </p:cNvGraphicFramePr>
          <p:nvPr/>
        </p:nvGraphicFramePr>
        <p:xfrm>
          <a:off x="812800" y="1677988"/>
          <a:ext cx="7335838" cy="4319587"/>
        </p:xfrm>
        <a:graphic>
          <a:graphicData uri="http://schemas.openxmlformats.org/presentationml/2006/ole">
            <p:oleObj spid="_x0000_s2050" r:id="rId4" imgW="7340220" imgH="4322439" progId="Excel.Sheet.8">
              <p:embed/>
            </p:oleObj>
          </a:graphicData>
        </a:graphic>
      </p:graphicFrame>
      <p:sp>
        <p:nvSpPr>
          <p:cNvPr id="2054" name="Rectangle 32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РЕЗУЛЬТАТЫ ИССЛЕДОВАНИЯ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Индекс    Скибинской</a:t>
            </a:r>
            <a:endParaRPr lang="ru-RU" sz="3200" smtClean="0"/>
          </a:p>
        </p:txBody>
      </p:sp>
      <p:sp>
        <p:nvSpPr>
          <p:cNvPr id="266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6628" name="Диаграмма 10"/>
          <p:cNvGraphicFramePr>
            <a:graphicFrameLocks/>
          </p:cNvGraphicFramePr>
          <p:nvPr/>
        </p:nvGraphicFramePr>
        <p:xfrm>
          <a:off x="1497013" y="1722438"/>
          <a:ext cx="6726237" cy="4565650"/>
        </p:xfrm>
        <a:graphic>
          <a:graphicData uri="http://schemas.openxmlformats.org/presentationml/2006/ole">
            <p:oleObj spid="_x0000_s26628" r:id="rId4" imgW="6724471" imgH="4572396" progId="Excel.Sheet.8">
              <p:embed/>
            </p:oleObj>
          </a:graphicData>
        </a:graphic>
      </p:graphicFrame>
      <p:sp>
        <p:nvSpPr>
          <p:cNvPr id="26632" name="Rectangle 3"/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Индекс Руфье</a:t>
            </a:r>
          </a:p>
        </p:txBody>
      </p:sp>
      <p:pic>
        <p:nvPicPr>
          <p:cNvPr id="48131" name="Содержимое 4" descr="Фото037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916113"/>
            <a:ext cx="4992688" cy="3744912"/>
          </a:xfrm>
        </p:spPr>
      </p:pic>
      <p:sp>
        <p:nvSpPr>
          <p:cNvPr id="48132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341438"/>
            <a:ext cx="4038600" cy="28368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позволяет установить состояние работы сердца (выраженность реакции сердечно- сосудистой системы на стандартную физическую нагрузку</a:t>
            </a:r>
          </a:p>
          <a:p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= (4х(р1+р2+р3)-200)/10</a:t>
            </a:r>
          </a:p>
          <a:p>
            <a:endParaRPr lang="ru-RU" smtClean="0"/>
          </a:p>
        </p:txBody>
      </p:sp>
      <p:pic>
        <p:nvPicPr>
          <p:cNvPr id="48133" name="Picture 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1850" y="4076700"/>
            <a:ext cx="196215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Заголовок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1143000"/>
          </a:xfrm>
        </p:spPr>
        <p:txBody>
          <a:bodyPr/>
          <a:lstStyle/>
          <a:p>
            <a:r>
              <a:rPr lang="ru-RU" sz="3200" b="1" smtClean="0"/>
              <a:t>РЕЗУЛЬТАТЫ ИССЛЕДОВАНИЯ 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b="1" smtClean="0"/>
              <a:t>Индекс   Руфье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86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8676" name="Диаграмма 5"/>
          <p:cNvGraphicFramePr>
            <a:graphicFrameLocks/>
          </p:cNvGraphicFramePr>
          <p:nvPr/>
        </p:nvGraphicFramePr>
        <p:xfrm>
          <a:off x="1895475" y="2133600"/>
          <a:ext cx="7248525" cy="3927475"/>
        </p:xfrm>
        <a:graphic>
          <a:graphicData uri="http://schemas.openxmlformats.org/presentationml/2006/ole">
            <p:oleObj spid="_x0000_s28676" r:id="rId4" imgW="7248772" imgH="3926164" progId="Excel.Sheet.8">
              <p:embed/>
            </p:oleObj>
          </a:graphicData>
        </a:graphic>
      </p:graphicFrame>
      <p:sp>
        <p:nvSpPr>
          <p:cNvPr id="28680" name="Rectangle 3"/>
          <p:cNvSpPr>
            <a:spLocks noChangeArrowheads="1"/>
          </p:cNvSpPr>
          <p:nvPr/>
        </p:nvSpPr>
        <p:spPr bwMode="auto">
          <a:xfrm>
            <a:off x="0" y="2333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8681" name="Picture 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975" y="1341438"/>
            <a:ext cx="2209800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РЕЗУЛЬТАТЫ ИССЛЕДОВАНИЯ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Индекс   Руфье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9700" name="Диаграмма 11"/>
          <p:cNvGraphicFramePr>
            <a:graphicFrameLocks/>
          </p:cNvGraphicFramePr>
          <p:nvPr/>
        </p:nvGraphicFramePr>
        <p:xfrm>
          <a:off x="633413" y="2100263"/>
          <a:ext cx="8059737" cy="4808537"/>
        </p:xfrm>
        <a:graphic>
          <a:graphicData uri="http://schemas.openxmlformats.org/presentationml/2006/ole">
            <p:oleObj spid="_x0000_s29700" r:id="rId4" imgW="8059610" imgH="4804064" progId="Excel.Sheet.8">
              <p:embed/>
            </p:oleObj>
          </a:graphicData>
        </a:graphic>
      </p:graphicFrame>
      <p:sp>
        <p:nvSpPr>
          <p:cNvPr id="29704" name="Rectangle 3"/>
          <p:cNvSpPr>
            <a:spLocks noChangeArrowheads="1"/>
          </p:cNvSpPr>
          <p:nvPr/>
        </p:nvSpPr>
        <p:spPr bwMode="auto">
          <a:xfrm>
            <a:off x="0" y="2409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Индекс Шаповаловой</a:t>
            </a:r>
          </a:p>
        </p:txBody>
      </p:sp>
      <p:sp>
        <p:nvSpPr>
          <p:cNvPr id="53251" name="Содержимое 4"/>
          <p:cNvSpPr>
            <a:spLocks noGrp="1"/>
          </p:cNvSpPr>
          <p:nvPr>
            <p:ph sz="half" idx="2"/>
          </p:nvPr>
        </p:nvSpPr>
        <p:spPr>
          <a:xfrm>
            <a:off x="2771775" y="1600200"/>
            <a:ext cx="6121400" cy="16129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Проба  заключается в расчете развития силы, быстроты и скоростной выносливости мышц спины и брюшного пресса. 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                                      количество наклонов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      вес тела (г)                     за 1 минуту               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=    -----------------      x   -----------------------------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                 рост (см)                              60</a:t>
            </a:r>
          </a:p>
          <a:p>
            <a:endParaRPr lang="ru-RU" smtClean="0"/>
          </a:p>
        </p:txBody>
      </p:sp>
      <p:pic>
        <p:nvPicPr>
          <p:cNvPr id="53252" name="Picture 5" descr="C:\Users\samsung\Desktop\1621786_thum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797425"/>
            <a:ext cx="331311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196975"/>
            <a:ext cx="19621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11188" y="620713"/>
            <a:ext cx="8229600" cy="711200"/>
          </a:xfrm>
        </p:spPr>
        <p:txBody>
          <a:bodyPr/>
          <a:lstStyle/>
          <a:p>
            <a:pPr eaLnBrk="1" hangingPunct="1"/>
            <a:r>
              <a:rPr lang="ru-RU" sz="8000" b="1" smtClean="0">
                <a:solidFill>
                  <a:srgbClr val="FFFF00"/>
                </a:solidFill>
              </a:rPr>
              <a:t/>
            </a:r>
            <a:br>
              <a:rPr lang="ru-RU" sz="8000" b="1" smtClean="0">
                <a:solidFill>
                  <a:srgbClr val="FFFF00"/>
                </a:solidFill>
              </a:rPr>
            </a:br>
            <a:r>
              <a:rPr lang="ru-RU" sz="8000" b="1" smtClean="0">
                <a:solidFill>
                  <a:srgbClr val="FFFF00"/>
                </a:solidFill>
              </a:rPr>
              <a:t/>
            </a:r>
            <a:br>
              <a:rPr lang="ru-RU" sz="8000" b="1" smtClean="0">
                <a:solidFill>
                  <a:srgbClr val="FFFF00"/>
                </a:solidFill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ПРОБЛЕМА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smtClean="0">
                <a:solidFill>
                  <a:srgbClr val="FFFF00"/>
                </a:solidFill>
              </a:rPr>
              <a:t/>
            </a:r>
            <a:br>
              <a:rPr lang="ru-RU" sz="8000" b="1" smtClean="0">
                <a:solidFill>
                  <a:srgbClr val="FFFF00"/>
                </a:solidFill>
              </a:rPr>
            </a:br>
            <a:endParaRPr lang="ru-RU" sz="8000" b="1" smtClean="0">
              <a:solidFill>
                <a:srgbClr val="FFFF00"/>
              </a:solidFill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265113" y="1527175"/>
            <a:ext cx="86137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заключается в определении наиболее простых и доступных методов определения состояния здоровья,  не требующих много времени и серьезной медицинской   подготовки. 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931863" y="4167188"/>
            <a:ext cx="72802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endParaRPr lang="ru-RU" sz="3600" b="1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состояние здоровья школьника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1143000"/>
          </a:xfrm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РЕЗУЛЬТАТЫ ИССЛЕДОВАНИЯ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Индекс     Шаповаловой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175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1748" name="Диаграмма 6"/>
          <p:cNvGraphicFramePr>
            <a:graphicFrameLocks/>
          </p:cNvGraphicFramePr>
          <p:nvPr/>
        </p:nvGraphicFramePr>
        <p:xfrm>
          <a:off x="560388" y="1722438"/>
          <a:ext cx="7807325" cy="4721225"/>
        </p:xfrm>
        <a:graphic>
          <a:graphicData uri="http://schemas.openxmlformats.org/presentationml/2006/ole">
            <p:oleObj spid="_x0000_s31748" r:id="rId4" imgW="7809653" imgH="4724809" progId="Excel.Sheet.8">
              <p:embed/>
            </p:oleObj>
          </a:graphicData>
        </a:graphic>
      </p:graphicFrame>
      <p:sp>
        <p:nvSpPr>
          <p:cNvPr id="31752" name="Rectangle 3"/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РЕЗУЛЬТАТЫ ИССЛЕДОВАНИЯ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Индекс   Руфье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2772" name="Диаграмма 13"/>
          <p:cNvGraphicFramePr>
            <a:graphicFrameLocks/>
          </p:cNvGraphicFramePr>
          <p:nvPr/>
        </p:nvGraphicFramePr>
        <p:xfrm>
          <a:off x="971550" y="1989138"/>
          <a:ext cx="7848600" cy="4597400"/>
        </p:xfrm>
        <a:graphic>
          <a:graphicData uri="http://schemas.openxmlformats.org/presentationml/2006/ole">
            <p:oleObj spid="_x0000_s32772" r:id="rId4" imgW="7852329" imgH="4596782" progId="Excel.Sheet.8">
              <p:embed/>
            </p:oleObj>
          </a:graphicData>
        </a:graphic>
      </p:graphicFrame>
      <p:sp>
        <p:nvSpPr>
          <p:cNvPr id="32776" name="Rectangle 3"/>
          <p:cNvSpPr>
            <a:spLocks noChangeArrowheads="1"/>
          </p:cNvSpPr>
          <p:nvPr/>
        </p:nvSpPr>
        <p:spPr bwMode="auto">
          <a:xfrm>
            <a:off x="0" y="2981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Преобразование результатов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94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1512168"/>
                <a:gridCol w="1368152"/>
                <a:gridCol w="1080120"/>
                <a:gridCol w="1403445"/>
                <a:gridCol w="1175657"/>
                <a:gridCol w="1175657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endParaRPr lang="ru-RU" sz="2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2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Выше среднего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Ниже среднего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Кетле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18,5-24,99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16,5-18,49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25-29,99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  <a:p>
                      <a:pPr algn="ctr"/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Робинсона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&lt;70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71-80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81-90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91-100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&gt;101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Скибинского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&gt;60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31-60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11-30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5-10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&lt;5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Шаповаловой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&gt;180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156-180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130-155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105-129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&lt;105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Руфье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0,1-5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5,1-10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10,1-15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&gt;15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Обработка результатов</a:t>
            </a:r>
          </a:p>
        </p:txBody>
      </p:sp>
      <p:pic>
        <p:nvPicPr>
          <p:cNvPr id="593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1412875"/>
            <a:ext cx="3887788" cy="5184775"/>
          </a:xfrm>
        </p:spPr>
      </p:pic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420938"/>
            <a:ext cx="4679950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РЕЗУЛЬТАТЫ ИССЛЕДОВАНИЯ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Уровень физического здоровья учащихся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smtClean="0"/>
          </a:p>
        </p:txBody>
      </p:sp>
      <p:sp>
        <p:nvSpPr>
          <p:cNvPr id="3584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4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5845" name="Object 3"/>
          <p:cNvGraphicFramePr>
            <a:graphicFrameLocks/>
          </p:cNvGraphicFramePr>
          <p:nvPr/>
        </p:nvGraphicFramePr>
        <p:xfrm>
          <a:off x="1136650" y="1812925"/>
          <a:ext cx="7126288" cy="4656138"/>
        </p:xfrm>
        <a:graphic>
          <a:graphicData uri="http://schemas.openxmlformats.org/presentationml/2006/ole">
            <p:oleObj spid="_x0000_s35845" r:id="rId4" imgW="7126842" imgH="465774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Заголовок 1"/>
          <p:cNvSpPr>
            <a:spLocks noGrp="1"/>
          </p:cNvSpPr>
          <p:nvPr>
            <p:ph type="title"/>
          </p:nvPr>
        </p:nvSpPr>
        <p:spPr>
          <a:xfrm>
            <a:off x="539750" y="836613"/>
            <a:ext cx="8229600" cy="114300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РЕЗУЛЬТАТЫ ИССЛЕДОВАНИЯ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Уровень физического здоровья учащихся              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5 класс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868" name="Диаграмма 12"/>
          <p:cNvGraphicFramePr>
            <a:graphicFrameLocks/>
          </p:cNvGraphicFramePr>
          <p:nvPr/>
        </p:nvGraphicFramePr>
        <p:xfrm>
          <a:off x="920750" y="2298700"/>
          <a:ext cx="7245350" cy="4610100"/>
        </p:xfrm>
        <a:graphic>
          <a:graphicData uri="http://schemas.openxmlformats.org/presentationml/2006/ole">
            <p:oleObj spid="_x0000_s36868" r:id="rId4" imgW="7248772" imgH="4608975" progId="Excel.Sheet.8">
              <p:embed/>
            </p:oleObj>
          </a:graphicData>
        </a:graphic>
      </p:graphicFrame>
      <p:sp>
        <p:nvSpPr>
          <p:cNvPr id="36872" name="Rectangle 3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Заголовок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8229600" cy="114300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РЕЗУЛЬТАТЫ ИССЛЕДОВАНИЯ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Уровень физического здоровья учащихся              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6 класс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/>
          </a:p>
        </p:txBody>
      </p:sp>
      <p:sp>
        <p:nvSpPr>
          <p:cNvPr id="3789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7892" name="Диаграмма 15"/>
          <p:cNvGraphicFramePr>
            <a:graphicFrameLocks/>
          </p:cNvGraphicFramePr>
          <p:nvPr/>
        </p:nvGraphicFramePr>
        <p:xfrm>
          <a:off x="849313" y="1987550"/>
          <a:ext cx="7626350" cy="4921250"/>
        </p:xfrm>
        <a:graphic>
          <a:graphicData uri="http://schemas.openxmlformats.org/presentationml/2006/ole">
            <p:oleObj spid="_x0000_s37892" r:id="rId4" imgW="7626757" imgH="4919898" progId="Excel.Sheet.8">
              <p:embed/>
            </p:oleObj>
          </a:graphicData>
        </a:graphic>
      </p:graphicFrame>
      <p:sp>
        <p:nvSpPr>
          <p:cNvPr id="37896" name="Rectangle 3"/>
          <p:cNvSpPr>
            <a:spLocks noChangeArrowheads="1"/>
          </p:cNvSpPr>
          <p:nvPr/>
        </p:nvSpPr>
        <p:spPr bwMode="auto">
          <a:xfrm>
            <a:off x="0" y="2276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Заголовок 1"/>
          <p:cNvSpPr>
            <a:spLocks noGrp="1"/>
          </p:cNvSpPr>
          <p:nvPr>
            <p:ph type="title"/>
          </p:nvPr>
        </p:nvSpPr>
        <p:spPr>
          <a:xfrm>
            <a:off x="611188" y="692150"/>
            <a:ext cx="8229600" cy="1143000"/>
          </a:xfrm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Уровень физического здоровья учащихся              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7 класс</a:t>
            </a:r>
            <a:endParaRPr lang="ru-RU" sz="2800" smtClean="0"/>
          </a:p>
        </p:txBody>
      </p:sp>
      <p:sp>
        <p:nvSpPr>
          <p:cNvPr id="3892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2" name="Rectangle 3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8918" name="Object 4"/>
          <p:cNvGraphicFramePr>
            <a:graphicFrameLocks/>
          </p:cNvGraphicFramePr>
          <p:nvPr/>
        </p:nvGraphicFramePr>
        <p:xfrm>
          <a:off x="849313" y="2298700"/>
          <a:ext cx="7343775" cy="4754563"/>
        </p:xfrm>
        <a:graphic>
          <a:graphicData uri="http://schemas.openxmlformats.org/presentationml/2006/ole">
            <p:oleObj spid="_x0000_s38918" r:id="rId4" imgW="7346317" imgH="4755292" progId="Excel.Sheet.8">
              <p:embed/>
            </p:oleObj>
          </a:graphicData>
        </a:graphic>
      </p:graphicFrame>
      <p:sp>
        <p:nvSpPr>
          <p:cNvPr id="38924" name="Rectangle 6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7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Уровень физического здоровья учащихся              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8 класс</a:t>
            </a:r>
            <a:endParaRPr lang="ru-RU" sz="2800" smtClean="0"/>
          </a:p>
        </p:txBody>
      </p:sp>
      <p:sp>
        <p:nvSpPr>
          <p:cNvPr id="3994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9940" name="Диаграмма 15"/>
          <p:cNvGraphicFramePr>
            <a:graphicFrameLocks/>
          </p:cNvGraphicFramePr>
          <p:nvPr/>
        </p:nvGraphicFramePr>
        <p:xfrm>
          <a:off x="900113" y="2420938"/>
          <a:ext cx="7481887" cy="4210050"/>
        </p:xfrm>
        <a:graphic>
          <a:graphicData uri="http://schemas.openxmlformats.org/presentationml/2006/ole">
            <p:oleObj spid="_x0000_s39940" r:id="rId4" imgW="7480440" imgH="4212701" progId="Excel.Sheet.8">
              <p:embed/>
            </p:oleObj>
          </a:graphicData>
        </a:graphic>
      </p:graphicFrame>
      <p:sp>
        <p:nvSpPr>
          <p:cNvPr id="39944" name="Rectangle 3"/>
          <p:cNvSpPr>
            <a:spLocks noChangeArrowheads="1"/>
          </p:cNvSpPr>
          <p:nvPr/>
        </p:nvSpPr>
        <p:spPr bwMode="auto">
          <a:xfrm>
            <a:off x="0" y="3324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114300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РЕЗУЛЬТАТЫ ИССЛЕДОВАНИЯ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Уровень физического здоровья учащихся              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9 класс</a:t>
            </a:r>
            <a:endParaRPr lang="ru-RU" sz="2800" smtClean="0"/>
          </a:p>
        </p:txBody>
      </p:sp>
      <p:sp>
        <p:nvSpPr>
          <p:cNvPr id="4096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64" name="Диаграмма 15"/>
          <p:cNvGraphicFramePr>
            <a:graphicFrameLocks/>
          </p:cNvGraphicFramePr>
          <p:nvPr/>
        </p:nvGraphicFramePr>
        <p:xfrm>
          <a:off x="1136650" y="2009775"/>
          <a:ext cx="7416800" cy="5186363"/>
        </p:xfrm>
        <a:graphic>
          <a:graphicData uri="http://schemas.openxmlformats.org/presentationml/2006/ole">
            <p:oleObj spid="_x0000_s40964" r:id="rId4" imgW="7419475" imgH="5188146" progId="Excel.Sheet.8">
              <p:embed/>
            </p:oleObj>
          </a:graphicData>
        </a:graphic>
      </p:graphicFrame>
      <p:sp>
        <p:nvSpPr>
          <p:cNvPr id="40968" name="Rectangle 3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68313" y="1401763"/>
            <a:ext cx="84597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endParaRPr lang="ru-RU" sz="24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Наиболее доступные способы определения состояния здоровья</a:t>
            </a:r>
          </a:p>
          <a:p>
            <a:pPr indent="450850" algn="ctr" eaLnBrk="0" hangingPunct="0"/>
            <a:r>
              <a:rPr lang="ru-RU" sz="3200" b="1">
                <a:latin typeface="Times New Roman" pitchFamily="18" charset="0"/>
                <a:cs typeface="Times New Roman" pitchFamily="18" charset="0"/>
              </a:rPr>
              <a:t>Гипотеза исследования </a:t>
            </a:r>
            <a:r>
              <a:rPr lang="ru-RU" sz="4000" b="1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indent="450850" algn="just" eaLnBrk="0" hangingPunct="0">
              <a:buFont typeface="Wingdings" pitchFamily="2" charset="2"/>
              <a:buChar char="§"/>
            </a:pPr>
            <a:r>
              <a:rPr lang="ru-RU" sz="26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знание основ здорового образа жизни и умение оценить </a:t>
            </a:r>
          </a:p>
          <a:p>
            <a:pPr indent="450850" algn="just" eaLnBrk="0" hangingPunct="0">
              <a:buFont typeface="Wingdings" pitchFamily="2" charset="2"/>
              <a:buChar char="§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состояние своего здоровья формирует здоровую личность; </a:t>
            </a:r>
          </a:p>
          <a:p>
            <a:pPr indent="450850" algn="just" eaLnBrk="0" hangingPunct="0">
              <a:buFont typeface="Wingdings" pitchFamily="2" charset="2"/>
              <a:buChar char="§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способствует стремлению сохранить и укрепить свое здоровье.</a:t>
            </a:r>
          </a:p>
        </p:txBody>
      </p:sp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endParaRPr 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Заголовок 1"/>
          <p:cNvSpPr>
            <a:spLocks noGrp="1"/>
          </p:cNvSpPr>
          <p:nvPr>
            <p:ph type="title"/>
          </p:nvPr>
        </p:nvSpPr>
        <p:spPr>
          <a:xfrm>
            <a:off x="0" y="765175"/>
            <a:ext cx="9144000" cy="114300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РЕЗУЛЬТАТЫ ИССЛЕДОВАНИЯ 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Уровни физического развития учащихся основной школы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(среднее значение в %)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199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1988" name="Диаграмма 7"/>
          <p:cNvGraphicFramePr>
            <a:graphicFrameLocks/>
          </p:cNvGraphicFramePr>
          <p:nvPr/>
        </p:nvGraphicFramePr>
        <p:xfrm>
          <a:off x="755650" y="2060575"/>
          <a:ext cx="7777163" cy="4168775"/>
        </p:xfrm>
        <a:graphic>
          <a:graphicData uri="http://schemas.openxmlformats.org/presentationml/2006/ole">
            <p:oleObj spid="_x0000_s41988" r:id="rId4" imgW="7779170" imgH="417002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ВЫВОДЫ: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3" name="Rectangle 1"/>
          <p:cNvSpPr>
            <a:spLocks noChangeArrowheads="1"/>
          </p:cNvSpPr>
          <p:nvPr/>
        </p:nvSpPr>
        <p:spPr bwMode="auto">
          <a:xfrm>
            <a:off x="395288" y="1389063"/>
            <a:ext cx="820896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71550" lvl="1" indent="-514350"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Овладение экспресс – диагностическими методами позволяет объективно оценить состояние своего здоровья и внести коррективы в свой образ жизни (избавиться от вредных привычек, рационально питаться, соблюдать режим дня, заниматься физической культурой и спортом и т.д.).</a:t>
            </a:r>
          </a:p>
          <a:p>
            <a:pPr marL="971550" lvl="1" indent="-514350"/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0" hangingPunct="0"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Использование экспресс методов повышают        интерес учащихся к состоянию своего здоровья,   мотивирует их на его сохранение и укрепление.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8229600" cy="1143000"/>
          </a:xfrm>
        </p:spPr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Точность самооценки здоровья 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зависит от знания:</a:t>
            </a:r>
            <a: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72707" name="Rectangle 1"/>
          <p:cNvSpPr>
            <a:spLocks noChangeArrowheads="1"/>
          </p:cNvSpPr>
          <p:nvPr/>
        </p:nvSpPr>
        <p:spPr bwMode="auto">
          <a:xfrm>
            <a:off x="323850" y="1628775"/>
            <a:ext cx="86042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Строения человеческого организма и особенностей его             функционирования;</a:t>
            </a:r>
          </a:p>
          <a:p>
            <a:pPr algn="just" eaLnBrk="0" hangingPunct="0">
              <a:buFontTx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наиболее слабых мест своего организма, в первую очередь, подверженных заболеваниям;</a:t>
            </a:r>
          </a:p>
          <a:p>
            <a:pPr algn="just" eaLnBrk="0" hangingPunct="0">
              <a:buFontTx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 перенесенных заболеваниях, прививках, показателях кровяного давления, группе крови, норме веса, лекарствах, которые вам противопоказаны;</a:t>
            </a:r>
          </a:p>
          <a:p>
            <a:pPr algn="just" eaLnBrk="0" hangingPunct="0">
              <a:buFontTx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наиболее опасных для вас факторов риска;</a:t>
            </a:r>
          </a:p>
          <a:p>
            <a:pPr algn="just" eaLnBrk="0" hangingPunct="0">
              <a:buFontTx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своей наследственности и тех болезней, развитие которых наиболее вероятно по этой линии;</a:t>
            </a:r>
          </a:p>
          <a:p>
            <a:pPr algn="just" eaLnBrk="0" hangingPunct="0">
              <a:buFontTx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 своем телосложении, поскольку некоторые заболевания присущи определенным типам телосложения.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atin typeface="a_AntiqueTrady" pitchFamily="18" charset="-52"/>
              </a:rPr>
              <a:t>В ходе исследования были выполнены дополнительные работы учащихся</a:t>
            </a:r>
            <a:endParaRPr lang="ru-RU" sz="3200" dirty="0">
              <a:latin typeface="a_AntiqueTrady" pitchFamily="18" charset="-52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5181600" y="2678113"/>
            <a:ext cx="2774776" cy="2519362"/>
          </a:xfrm>
          <a:custGeom>
            <a:avLst/>
            <a:gdLst>
              <a:gd name="T0" fmla="*/ 47 w 817"/>
              <a:gd name="T1" fmla="*/ 324 h 806"/>
              <a:gd name="T2" fmla="*/ 64 w 817"/>
              <a:gd name="T3" fmla="*/ 324 h 806"/>
              <a:gd name="T4" fmla="*/ 91 w 817"/>
              <a:gd name="T5" fmla="*/ 338 h 806"/>
              <a:gd name="T6" fmla="*/ 116 w 817"/>
              <a:gd name="T7" fmla="*/ 354 h 806"/>
              <a:gd name="T8" fmla="*/ 130 w 817"/>
              <a:gd name="T9" fmla="*/ 353 h 806"/>
              <a:gd name="T10" fmla="*/ 139 w 817"/>
              <a:gd name="T11" fmla="*/ 341 h 806"/>
              <a:gd name="T12" fmla="*/ 418 w 817"/>
              <a:gd name="T13" fmla="*/ 138 h 806"/>
              <a:gd name="T14" fmla="*/ 432 w 817"/>
              <a:gd name="T15" fmla="*/ 126 h 806"/>
              <a:gd name="T16" fmla="*/ 427 w 817"/>
              <a:gd name="T17" fmla="*/ 108 h 806"/>
              <a:gd name="T18" fmla="*/ 407 w 817"/>
              <a:gd name="T19" fmla="*/ 77 h 806"/>
              <a:gd name="T20" fmla="*/ 401 w 817"/>
              <a:gd name="T21" fmla="*/ 57 h 806"/>
              <a:gd name="T22" fmla="*/ 406 w 817"/>
              <a:gd name="T23" fmla="*/ 34 h 806"/>
              <a:gd name="T24" fmla="*/ 422 w 817"/>
              <a:gd name="T25" fmla="*/ 17 h 806"/>
              <a:gd name="T26" fmla="*/ 446 w 817"/>
              <a:gd name="T27" fmla="*/ 5 h 806"/>
              <a:gd name="T28" fmla="*/ 474 w 817"/>
              <a:gd name="T29" fmla="*/ 0 h 806"/>
              <a:gd name="T30" fmla="*/ 503 w 817"/>
              <a:gd name="T31" fmla="*/ 2 h 806"/>
              <a:gd name="T32" fmla="*/ 524 w 817"/>
              <a:gd name="T33" fmla="*/ 9 h 806"/>
              <a:gd name="T34" fmla="*/ 545 w 817"/>
              <a:gd name="T35" fmla="*/ 24 h 806"/>
              <a:gd name="T36" fmla="*/ 556 w 817"/>
              <a:gd name="T37" fmla="*/ 42 h 806"/>
              <a:gd name="T38" fmla="*/ 556 w 817"/>
              <a:gd name="T39" fmla="*/ 64 h 806"/>
              <a:gd name="T40" fmla="*/ 547 w 817"/>
              <a:gd name="T41" fmla="*/ 83 h 806"/>
              <a:gd name="T42" fmla="*/ 525 w 817"/>
              <a:gd name="T43" fmla="*/ 114 h 806"/>
              <a:gd name="T44" fmla="*/ 524 w 817"/>
              <a:gd name="T45" fmla="*/ 128 h 806"/>
              <a:gd name="T46" fmla="*/ 532 w 817"/>
              <a:gd name="T47" fmla="*/ 136 h 806"/>
              <a:gd name="T48" fmla="*/ 817 w 817"/>
              <a:gd name="T49" fmla="*/ 141 h 806"/>
              <a:gd name="T50" fmla="*/ 531 w 817"/>
              <a:gd name="T51" fmla="*/ 670 h 806"/>
              <a:gd name="T52" fmla="*/ 524 w 817"/>
              <a:gd name="T53" fmla="*/ 680 h 806"/>
              <a:gd name="T54" fmla="*/ 527 w 817"/>
              <a:gd name="T55" fmla="*/ 694 h 806"/>
              <a:gd name="T56" fmla="*/ 547 w 817"/>
              <a:gd name="T57" fmla="*/ 722 h 806"/>
              <a:gd name="T58" fmla="*/ 558 w 817"/>
              <a:gd name="T59" fmla="*/ 752 h 806"/>
              <a:gd name="T60" fmla="*/ 554 w 817"/>
              <a:gd name="T61" fmla="*/ 769 h 806"/>
              <a:gd name="T62" fmla="*/ 537 w 817"/>
              <a:gd name="T63" fmla="*/ 788 h 806"/>
              <a:gd name="T64" fmla="*/ 510 w 817"/>
              <a:gd name="T65" fmla="*/ 802 h 806"/>
              <a:gd name="T66" fmla="*/ 477 w 817"/>
              <a:gd name="T67" fmla="*/ 806 h 806"/>
              <a:gd name="T68" fmla="*/ 441 w 817"/>
              <a:gd name="T69" fmla="*/ 798 h 806"/>
              <a:gd name="T70" fmla="*/ 419 w 817"/>
              <a:gd name="T71" fmla="*/ 786 h 806"/>
              <a:gd name="T72" fmla="*/ 404 w 817"/>
              <a:gd name="T73" fmla="*/ 767 h 806"/>
              <a:gd name="T74" fmla="*/ 400 w 817"/>
              <a:gd name="T75" fmla="*/ 750 h 806"/>
              <a:gd name="T76" fmla="*/ 406 w 817"/>
              <a:gd name="T77" fmla="*/ 728 h 806"/>
              <a:gd name="T78" fmla="*/ 424 w 817"/>
              <a:gd name="T79" fmla="*/ 700 h 806"/>
              <a:gd name="T80" fmla="*/ 432 w 817"/>
              <a:gd name="T81" fmla="*/ 682 h 806"/>
              <a:gd name="T82" fmla="*/ 428 w 817"/>
              <a:gd name="T83" fmla="*/ 673 h 806"/>
              <a:gd name="T84" fmla="*/ 412 w 817"/>
              <a:gd name="T85" fmla="*/ 664 h 806"/>
              <a:gd name="T86" fmla="*/ 135 w 817"/>
              <a:gd name="T87" fmla="*/ 453 h 806"/>
              <a:gd name="T88" fmla="*/ 125 w 817"/>
              <a:gd name="T89" fmla="*/ 446 h 806"/>
              <a:gd name="T90" fmla="*/ 110 w 817"/>
              <a:gd name="T91" fmla="*/ 451 h 806"/>
              <a:gd name="T92" fmla="*/ 74 w 817"/>
              <a:gd name="T93" fmla="*/ 476 h 806"/>
              <a:gd name="T94" fmla="*/ 54 w 817"/>
              <a:gd name="T95" fmla="*/ 482 h 806"/>
              <a:gd name="T96" fmla="*/ 37 w 817"/>
              <a:gd name="T97" fmla="*/ 478 h 806"/>
              <a:gd name="T98" fmla="*/ 17 w 817"/>
              <a:gd name="T99" fmla="*/ 461 h 806"/>
              <a:gd name="T100" fmla="*/ 4 w 817"/>
              <a:gd name="T101" fmla="*/ 433 h 806"/>
              <a:gd name="T102" fmla="*/ 0 w 817"/>
              <a:gd name="T103" fmla="*/ 401 h 806"/>
              <a:gd name="T104" fmla="*/ 7 w 817"/>
              <a:gd name="T105" fmla="*/ 365 h 806"/>
              <a:gd name="T106" fmla="*/ 19 w 817"/>
              <a:gd name="T107" fmla="*/ 342 h 80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7"/>
              <a:gd name="T163" fmla="*/ 0 h 806"/>
              <a:gd name="T164" fmla="*/ 817 w 817"/>
              <a:gd name="T165" fmla="*/ 806 h 80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7" h="806">
                <a:moveTo>
                  <a:pt x="33" y="330"/>
                </a:moveTo>
                <a:lnTo>
                  <a:pt x="38" y="327"/>
                </a:lnTo>
                <a:lnTo>
                  <a:pt x="43" y="325"/>
                </a:lnTo>
                <a:lnTo>
                  <a:pt x="47" y="324"/>
                </a:lnTo>
                <a:lnTo>
                  <a:pt x="51" y="323"/>
                </a:lnTo>
                <a:lnTo>
                  <a:pt x="56" y="323"/>
                </a:lnTo>
                <a:lnTo>
                  <a:pt x="60" y="323"/>
                </a:lnTo>
                <a:lnTo>
                  <a:pt x="64" y="324"/>
                </a:lnTo>
                <a:lnTo>
                  <a:pt x="68" y="325"/>
                </a:lnTo>
                <a:lnTo>
                  <a:pt x="76" y="329"/>
                </a:lnTo>
                <a:lnTo>
                  <a:pt x="84" y="333"/>
                </a:lnTo>
                <a:lnTo>
                  <a:pt x="91" y="338"/>
                </a:lnTo>
                <a:lnTo>
                  <a:pt x="98" y="343"/>
                </a:lnTo>
                <a:lnTo>
                  <a:pt x="104" y="347"/>
                </a:lnTo>
                <a:lnTo>
                  <a:pt x="110" y="351"/>
                </a:lnTo>
                <a:lnTo>
                  <a:pt x="116" y="354"/>
                </a:lnTo>
                <a:lnTo>
                  <a:pt x="119" y="355"/>
                </a:lnTo>
                <a:lnTo>
                  <a:pt x="122" y="355"/>
                </a:lnTo>
                <a:lnTo>
                  <a:pt x="128" y="354"/>
                </a:lnTo>
                <a:lnTo>
                  <a:pt x="130" y="353"/>
                </a:lnTo>
                <a:lnTo>
                  <a:pt x="132" y="351"/>
                </a:lnTo>
                <a:lnTo>
                  <a:pt x="135" y="348"/>
                </a:lnTo>
                <a:lnTo>
                  <a:pt x="137" y="345"/>
                </a:lnTo>
                <a:lnTo>
                  <a:pt x="139" y="341"/>
                </a:lnTo>
                <a:lnTo>
                  <a:pt x="141" y="336"/>
                </a:lnTo>
                <a:lnTo>
                  <a:pt x="141" y="141"/>
                </a:lnTo>
                <a:lnTo>
                  <a:pt x="412" y="141"/>
                </a:lnTo>
                <a:lnTo>
                  <a:pt x="418" y="138"/>
                </a:lnTo>
                <a:lnTo>
                  <a:pt x="423" y="136"/>
                </a:lnTo>
                <a:lnTo>
                  <a:pt x="427" y="133"/>
                </a:lnTo>
                <a:lnTo>
                  <a:pt x="430" y="129"/>
                </a:lnTo>
                <a:lnTo>
                  <a:pt x="432" y="126"/>
                </a:lnTo>
                <a:lnTo>
                  <a:pt x="432" y="122"/>
                </a:lnTo>
                <a:lnTo>
                  <a:pt x="432" y="119"/>
                </a:lnTo>
                <a:lnTo>
                  <a:pt x="431" y="115"/>
                </a:lnTo>
                <a:lnTo>
                  <a:pt x="427" y="108"/>
                </a:lnTo>
                <a:lnTo>
                  <a:pt x="422" y="100"/>
                </a:lnTo>
                <a:lnTo>
                  <a:pt x="416" y="92"/>
                </a:lnTo>
                <a:lnTo>
                  <a:pt x="410" y="84"/>
                </a:lnTo>
                <a:lnTo>
                  <a:pt x="407" y="77"/>
                </a:lnTo>
                <a:lnTo>
                  <a:pt x="404" y="71"/>
                </a:lnTo>
                <a:lnTo>
                  <a:pt x="403" y="67"/>
                </a:lnTo>
                <a:lnTo>
                  <a:pt x="402" y="64"/>
                </a:lnTo>
                <a:lnTo>
                  <a:pt x="401" y="57"/>
                </a:lnTo>
                <a:lnTo>
                  <a:pt x="401" y="51"/>
                </a:lnTo>
                <a:lnTo>
                  <a:pt x="402" y="45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1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7" y="0"/>
                </a:lnTo>
                <a:lnTo>
                  <a:pt x="474" y="0"/>
                </a:lnTo>
                <a:lnTo>
                  <a:pt x="481" y="0"/>
                </a:lnTo>
                <a:lnTo>
                  <a:pt x="489" y="0"/>
                </a:lnTo>
                <a:lnTo>
                  <a:pt x="496" y="1"/>
                </a:lnTo>
                <a:lnTo>
                  <a:pt x="503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1" y="13"/>
                </a:lnTo>
                <a:lnTo>
                  <a:pt x="537" y="17"/>
                </a:lnTo>
                <a:lnTo>
                  <a:pt x="542" y="21"/>
                </a:lnTo>
                <a:lnTo>
                  <a:pt x="545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7"/>
                </a:lnTo>
                <a:lnTo>
                  <a:pt x="557" y="54"/>
                </a:lnTo>
                <a:lnTo>
                  <a:pt x="557" y="60"/>
                </a:lnTo>
                <a:lnTo>
                  <a:pt x="556" y="64"/>
                </a:lnTo>
                <a:lnTo>
                  <a:pt x="555" y="68"/>
                </a:lnTo>
                <a:lnTo>
                  <a:pt x="551" y="75"/>
                </a:lnTo>
                <a:lnTo>
                  <a:pt x="549" y="79"/>
                </a:lnTo>
                <a:lnTo>
                  <a:pt x="547" y="83"/>
                </a:lnTo>
                <a:lnTo>
                  <a:pt x="537" y="96"/>
                </a:lnTo>
                <a:lnTo>
                  <a:pt x="530" y="106"/>
                </a:lnTo>
                <a:lnTo>
                  <a:pt x="528" y="110"/>
                </a:lnTo>
                <a:lnTo>
                  <a:pt x="525" y="114"/>
                </a:lnTo>
                <a:lnTo>
                  <a:pt x="524" y="118"/>
                </a:lnTo>
                <a:lnTo>
                  <a:pt x="523" y="122"/>
                </a:lnTo>
                <a:lnTo>
                  <a:pt x="523" y="126"/>
                </a:lnTo>
                <a:lnTo>
                  <a:pt x="524" y="128"/>
                </a:lnTo>
                <a:lnTo>
                  <a:pt x="525" y="129"/>
                </a:lnTo>
                <a:lnTo>
                  <a:pt x="526" y="131"/>
                </a:lnTo>
                <a:lnTo>
                  <a:pt x="528" y="133"/>
                </a:lnTo>
                <a:lnTo>
                  <a:pt x="532" y="136"/>
                </a:lnTo>
                <a:lnTo>
                  <a:pt x="534" y="137"/>
                </a:lnTo>
                <a:lnTo>
                  <a:pt x="537" y="139"/>
                </a:lnTo>
                <a:lnTo>
                  <a:pt x="545" y="141"/>
                </a:lnTo>
                <a:lnTo>
                  <a:pt x="817" y="141"/>
                </a:lnTo>
                <a:lnTo>
                  <a:pt x="817" y="664"/>
                </a:lnTo>
                <a:lnTo>
                  <a:pt x="545" y="664"/>
                </a:lnTo>
                <a:lnTo>
                  <a:pt x="535" y="668"/>
                </a:lnTo>
                <a:lnTo>
                  <a:pt x="531" y="670"/>
                </a:lnTo>
                <a:lnTo>
                  <a:pt x="528" y="672"/>
                </a:lnTo>
                <a:lnTo>
                  <a:pt x="526" y="675"/>
                </a:lnTo>
                <a:lnTo>
                  <a:pt x="524" y="677"/>
                </a:lnTo>
                <a:lnTo>
                  <a:pt x="524" y="680"/>
                </a:lnTo>
                <a:lnTo>
                  <a:pt x="523" y="682"/>
                </a:lnTo>
                <a:lnTo>
                  <a:pt x="524" y="685"/>
                </a:lnTo>
                <a:lnTo>
                  <a:pt x="524" y="688"/>
                </a:lnTo>
                <a:lnTo>
                  <a:pt x="527" y="694"/>
                </a:lnTo>
                <a:lnTo>
                  <a:pt x="531" y="701"/>
                </a:lnTo>
                <a:lnTo>
                  <a:pt x="536" y="708"/>
                </a:lnTo>
                <a:lnTo>
                  <a:pt x="542" y="715"/>
                </a:lnTo>
                <a:lnTo>
                  <a:pt x="547" y="722"/>
                </a:lnTo>
                <a:lnTo>
                  <a:pt x="551" y="730"/>
                </a:lnTo>
                <a:lnTo>
                  <a:pt x="555" y="738"/>
                </a:lnTo>
                <a:lnTo>
                  <a:pt x="558" y="746"/>
                </a:lnTo>
                <a:lnTo>
                  <a:pt x="558" y="752"/>
                </a:lnTo>
                <a:lnTo>
                  <a:pt x="558" y="756"/>
                </a:lnTo>
                <a:lnTo>
                  <a:pt x="557" y="760"/>
                </a:lnTo>
                <a:lnTo>
                  <a:pt x="556" y="764"/>
                </a:lnTo>
                <a:lnTo>
                  <a:pt x="554" y="769"/>
                </a:lnTo>
                <a:lnTo>
                  <a:pt x="552" y="773"/>
                </a:lnTo>
                <a:lnTo>
                  <a:pt x="545" y="781"/>
                </a:lnTo>
                <a:lnTo>
                  <a:pt x="541" y="785"/>
                </a:lnTo>
                <a:lnTo>
                  <a:pt x="537" y="788"/>
                </a:lnTo>
                <a:lnTo>
                  <a:pt x="529" y="794"/>
                </a:lnTo>
                <a:lnTo>
                  <a:pt x="524" y="796"/>
                </a:lnTo>
                <a:lnTo>
                  <a:pt x="520" y="798"/>
                </a:lnTo>
                <a:lnTo>
                  <a:pt x="510" y="802"/>
                </a:lnTo>
                <a:lnTo>
                  <a:pt x="503" y="803"/>
                </a:lnTo>
                <a:lnTo>
                  <a:pt x="498" y="804"/>
                </a:lnTo>
                <a:lnTo>
                  <a:pt x="488" y="805"/>
                </a:lnTo>
                <a:lnTo>
                  <a:pt x="477" y="806"/>
                </a:lnTo>
                <a:lnTo>
                  <a:pt x="466" y="805"/>
                </a:lnTo>
                <a:lnTo>
                  <a:pt x="456" y="803"/>
                </a:lnTo>
                <a:lnTo>
                  <a:pt x="446" y="800"/>
                </a:lnTo>
                <a:lnTo>
                  <a:pt x="441" y="798"/>
                </a:lnTo>
                <a:lnTo>
                  <a:pt x="436" y="796"/>
                </a:lnTo>
                <a:lnTo>
                  <a:pt x="427" y="792"/>
                </a:lnTo>
                <a:lnTo>
                  <a:pt x="423" y="789"/>
                </a:lnTo>
                <a:lnTo>
                  <a:pt x="419" y="786"/>
                </a:lnTo>
                <a:lnTo>
                  <a:pt x="412" y="780"/>
                </a:lnTo>
                <a:lnTo>
                  <a:pt x="409" y="776"/>
                </a:lnTo>
                <a:lnTo>
                  <a:pt x="407" y="772"/>
                </a:lnTo>
                <a:lnTo>
                  <a:pt x="404" y="767"/>
                </a:lnTo>
                <a:lnTo>
                  <a:pt x="402" y="763"/>
                </a:lnTo>
                <a:lnTo>
                  <a:pt x="401" y="758"/>
                </a:lnTo>
                <a:lnTo>
                  <a:pt x="400" y="754"/>
                </a:lnTo>
                <a:lnTo>
                  <a:pt x="400" y="750"/>
                </a:lnTo>
                <a:lnTo>
                  <a:pt x="400" y="744"/>
                </a:lnTo>
                <a:lnTo>
                  <a:pt x="401" y="740"/>
                </a:lnTo>
                <a:lnTo>
                  <a:pt x="402" y="736"/>
                </a:lnTo>
                <a:lnTo>
                  <a:pt x="406" y="728"/>
                </a:lnTo>
                <a:lnTo>
                  <a:pt x="410" y="721"/>
                </a:lnTo>
                <a:lnTo>
                  <a:pt x="415" y="713"/>
                </a:lnTo>
                <a:lnTo>
                  <a:pt x="420" y="706"/>
                </a:lnTo>
                <a:lnTo>
                  <a:pt x="424" y="700"/>
                </a:lnTo>
                <a:lnTo>
                  <a:pt x="428" y="694"/>
                </a:lnTo>
                <a:lnTo>
                  <a:pt x="431" y="688"/>
                </a:lnTo>
                <a:lnTo>
                  <a:pt x="432" y="685"/>
                </a:lnTo>
                <a:lnTo>
                  <a:pt x="432" y="682"/>
                </a:lnTo>
                <a:lnTo>
                  <a:pt x="432" y="680"/>
                </a:lnTo>
                <a:lnTo>
                  <a:pt x="431" y="677"/>
                </a:lnTo>
                <a:lnTo>
                  <a:pt x="430" y="675"/>
                </a:lnTo>
                <a:lnTo>
                  <a:pt x="428" y="673"/>
                </a:lnTo>
                <a:lnTo>
                  <a:pt x="425" y="670"/>
                </a:lnTo>
                <a:lnTo>
                  <a:pt x="421" y="668"/>
                </a:lnTo>
                <a:lnTo>
                  <a:pt x="417" y="666"/>
                </a:lnTo>
                <a:lnTo>
                  <a:pt x="412" y="664"/>
                </a:lnTo>
                <a:lnTo>
                  <a:pt x="141" y="664"/>
                </a:lnTo>
                <a:lnTo>
                  <a:pt x="141" y="468"/>
                </a:lnTo>
                <a:lnTo>
                  <a:pt x="137" y="458"/>
                </a:lnTo>
                <a:lnTo>
                  <a:pt x="135" y="453"/>
                </a:lnTo>
                <a:lnTo>
                  <a:pt x="133" y="451"/>
                </a:lnTo>
                <a:lnTo>
                  <a:pt x="130" y="448"/>
                </a:lnTo>
                <a:lnTo>
                  <a:pt x="128" y="447"/>
                </a:lnTo>
                <a:lnTo>
                  <a:pt x="125" y="446"/>
                </a:lnTo>
                <a:lnTo>
                  <a:pt x="122" y="446"/>
                </a:lnTo>
                <a:lnTo>
                  <a:pt x="119" y="447"/>
                </a:lnTo>
                <a:lnTo>
                  <a:pt x="116" y="448"/>
                </a:lnTo>
                <a:lnTo>
                  <a:pt x="110" y="451"/>
                </a:lnTo>
                <a:lnTo>
                  <a:pt x="103" y="456"/>
                </a:lnTo>
                <a:lnTo>
                  <a:pt x="96" y="461"/>
                </a:lnTo>
                <a:lnTo>
                  <a:pt x="82" y="471"/>
                </a:lnTo>
                <a:lnTo>
                  <a:pt x="74" y="476"/>
                </a:lnTo>
                <a:lnTo>
                  <a:pt x="70" y="478"/>
                </a:lnTo>
                <a:lnTo>
                  <a:pt x="66" y="479"/>
                </a:lnTo>
                <a:lnTo>
                  <a:pt x="58" y="482"/>
                </a:lnTo>
                <a:lnTo>
                  <a:pt x="54" y="482"/>
                </a:lnTo>
                <a:lnTo>
                  <a:pt x="50" y="482"/>
                </a:lnTo>
                <a:lnTo>
                  <a:pt x="45" y="481"/>
                </a:lnTo>
                <a:lnTo>
                  <a:pt x="41" y="480"/>
                </a:lnTo>
                <a:lnTo>
                  <a:pt x="37" y="478"/>
                </a:lnTo>
                <a:lnTo>
                  <a:pt x="32" y="476"/>
                </a:lnTo>
                <a:lnTo>
                  <a:pt x="24" y="469"/>
                </a:lnTo>
                <a:lnTo>
                  <a:pt x="21" y="465"/>
                </a:lnTo>
                <a:lnTo>
                  <a:pt x="17" y="461"/>
                </a:lnTo>
                <a:lnTo>
                  <a:pt x="12" y="452"/>
                </a:lnTo>
                <a:lnTo>
                  <a:pt x="9" y="447"/>
                </a:lnTo>
                <a:lnTo>
                  <a:pt x="7" y="443"/>
                </a:lnTo>
                <a:lnTo>
                  <a:pt x="4" y="433"/>
                </a:lnTo>
                <a:lnTo>
                  <a:pt x="2" y="427"/>
                </a:lnTo>
                <a:lnTo>
                  <a:pt x="1" y="422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2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0"/>
                </a:lnTo>
                <a:lnTo>
                  <a:pt x="16" y="346"/>
                </a:lnTo>
                <a:lnTo>
                  <a:pt x="19" y="342"/>
                </a:lnTo>
                <a:lnTo>
                  <a:pt x="26" y="335"/>
                </a:lnTo>
                <a:lnTo>
                  <a:pt x="29" y="332"/>
                </a:lnTo>
                <a:lnTo>
                  <a:pt x="33" y="330"/>
                </a:lnTo>
                <a:close/>
              </a:path>
            </a:pathLst>
          </a:custGeom>
          <a:blipFill>
            <a:blip r:embed="rId4" cstate="print"/>
            <a:tile tx="0" ty="0" sx="100000" sy="100000" flip="none" algn="tl"/>
          </a:blip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4000" tIns="36000" rIns="72000" bIns="36000" anchor="ctr"/>
          <a:lstStyle/>
          <a:p>
            <a:pPr fontAlgn="auto">
              <a:lnSpc>
                <a:spcPct val="9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a_AntiqueTrady" pitchFamily="18" charset="-52"/>
              </a:rPr>
              <a:t>Определение гармоничности физического развития учащихся по </a:t>
            </a:r>
            <a:r>
              <a:rPr lang="ru-RU" dirty="0" err="1">
                <a:solidFill>
                  <a:schemeClr val="tx1"/>
                </a:solidFill>
                <a:latin typeface="a_AntiqueTrady" pitchFamily="18" charset="-52"/>
              </a:rPr>
              <a:t>антрометрическим</a:t>
            </a:r>
            <a:r>
              <a:rPr lang="ru-RU" dirty="0">
                <a:solidFill>
                  <a:schemeClr val="tx1"/>
                </a:solidFill>
                <a:latin typeface="a_AntiqueTrady" pitchFamily="18" charset="-52"/>
              </a:rPr>
              <a:t> показателям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079750" y="4306888"/>
            <a:ext cx="2984500" cy="2089150"/>
          </a:xfrm>
          <a:custGeom>
            <a:avLst/>
            <a:gdLst>
              <a:gd name="T0" fmla="*/ 134 w 955"/>
              <a:gd name="T1" fmla="*/ 454 h 667"/>
              <a:gd name="T2" fmla="*/ 123 w 955"/>
              <a:gd name="T3" fmla="*/ 449 h 667"/>
              <a:gd name="T4" fmla="*/ 105 w 955"/>
              <a:gd name="T5" fmla="*/ 457 h 667"/>
              <a:gd name="T6" fmla="*/ 76 w 955"/>
              <a:gd name="T7" fmla="*/ 477 h 667"/>
              <a:gd name="T8" fmla="*/ 51 w 955"/>
              <a:gd name="T9" fmla="*/ 483 h 667"/>
              <a:gd name="T10" fmla="*/ 33 w 955"/>
              <a:gd name="T11" fmla="*/ 477 h 667"/>
              <a:gd name="T12" fmla="*/ 12 w 955"/>
              <a:gd name="T13" fmla="*/ 454 h 667"/>
              <a:gd name="T14" fmla="*/ 3 w 955"/>
              <a:gd name="T15" fmla="*/ 430 h 667"/>
              <a:gd name="T16" fmla="*/ 1 w 955"/>
              <a:gd name="T17" fmla="*/ 391 h 667"/>
              <a:gd name="T18" fmla="*/ 9 w 955"/>
              <a:gd name="T19" fmla="*/ 361 h 667"/>
              <a:gd name="T20" fmla="*/ 26 w 955"/>
              <a:gd name="T21" fmla="*/ 338 h 667"/>
              <a:gd name="T22" fmla="*/ 44 w 955"/>
              <a:gd name="T23" fmla="*/ 327 h 667"/>
              <a:gd name="T24" fmla="*/ 61 w 955"/>
              <a:gd name="T25" fmla="*/ 326 h 667"/>
              <a:gd name="T26" fmla="*/ 92 w 955"/>
              <a:gd name="T27" fmla="*/ 341 h 667"/>
              <a:gd name="T28" fmla="*/ 118 w 955"/>
              <a:gd name="T29" fmla="*/ 356 h 667"/>
              <a:gd name="T30" fmla="*/ 129 w 955"/>
              <a:gd name="T31" fmla="*/ 356 h 667"/>
              <a:gd name="T32" fmla="*/ 138 w 955"/>
              <a:gd name="T33" fmla="*/ 346 h 667"/>
              <a:gd name="T34" fmla="*/ 412 w 955"/>
              <a:gd name="T35" fmla="*/ 142 h 667"/>
              <a:gd name="T36" fmla="*/ 428 w 955"/>
              <a:gd name="T37" fmla="*/ 134 h 667"/>
              <a:gd name="T38" fmla="*/ 431 w 955"/>
              <a:gd name="T39" fmla="*/ 120 h 667"/>
              <a:gd name="T40" fmla="*/ 419 w 955"/>
              <a:gd name="T41" fmla="*/ 99 h 667"/>
              <a:gd name="T42" fmla="*/ 401 w 955"/>
              <a:gd name="T43" fmla="*/ 70 h 667"/>
              <a:gd name="T44" fmla="*/ 398 w 955"/>
              <a:gd name="T45" fmla="*/ 53 h 667"/>
              <a:gd name="T46" fmla="*/ 402 w 955"/>
              <a:gd name="T47" fmla="*/ 40 h 667"/>
              <a:gd name="T48" fmla="*/ 414 w 955"/>
              <a:gd name="T49" fmla="*/ 23 h 667"/>
              <a:gd name="T50" fmla="*/ 440 w 955"/>
              <a:gd name="T51" fmla="*/ 8 h 667"/>
              <a:gd name="T52" fmla="*/ 476 w 955"/>
              <a:gd name="T53" fmla="*/ 0 h 667"/>
              <a:gd name="T54" fmla="*/ 518 w 955"/>
              <a:gd name="T55" fmla="*/ 8 h 667"/>
              <a:gd name="T56" fmla="*/ 536 w 955"/>
              <a:gd name="T57" fmla="*/ 18 h 667"/>
              <a:gd name="T58" fmla="*/ 551 w 955"/>
              <a:gd name="T59" fmla="*/ 34 h 667"/>
              <a:gd name="T60" fmla="*/ 557 w 955"/>
              <a:gd name="T61" fmla="*/ 51 h 667"/>
              <a:gd name="T62" fmla="*/ 551 w 955"/>
              <a:gd name="T63" fmla="*/ 75 h 667"/>
              <a:gd name="T64" fmla="*/ 526 w 955"/>
              <a:gd name="T65" fmla="*/ 111 h 667"/>
              <a:gd name="T66" fmla="*/ 522 w 955"/>
              <a:gd name="T67" fmla="*/ 128 h 667"/>
              <a:gd name="T68" fmla="*/ 531 w 955"/>
              <a:gd name="T69" fmla="*/ 138 h 667"/>
              <a:gd name="T70" fmla="*/ 814 w 955"/>
              <a:gd name="T71" fmla="*/ 338 h 667"/>
              <a:gd name="T72" fmla="*/ 822 w 955"/>
              <a:gd name="T73" fmla="*/ 353 h 667"/>
              <a:gd name="T74" fmla="*/ 832 w 955"/>
              <a:gd name="T75" fmla="*/ 357 h 667"/>
              <a:gd name="T76" fmla="*/ 850 w 955"/>
              <a:gd name="T77" fmla="*/ 350 h 667"/>
              <a:gd name="T78" fmla="*/ 882 w 955"/>
              <a:gd name="T79" fmla="*/ 329 h 667"/>
              <a:gd name="T80" fmla="*/ 898 w 955"/>
              <a:gd name="T81" fmla="*/ 324 h 667"/>
              <a:gd name="T82" fmla="*/ 916 w 955"/>
              <a:gd name="T83" fmla="*/ 329 h 667"/>
              <a:gd name="T84" fmla="*/ 932 w 955"/>
              <a:gd name="T85" fmla="*/ 341 h 667"/>
              <a:gd name="T86" fmla="*/ 948 w 955"/>
              <a:gd name="T87" fmla="*/ 366 h 667"/>
              <a:gd name="T88" fmla="*/ 955 w 955"/>
              <a:gd name="T89" fmla="*/ 397 h 667"/>
              <a:gd name="T90" fmla="*/ 951 w 955"/>
              <a:gd name="T91" fmla="*/ 435 h 667"/>
              <a:gd name="T92" fmla="*/ 940 w 955"/>
              <a:gd name="T93" fmla="*/ 459 h 667"/>
              <a:gd name="T94" fmla="*/ 927 w 955"/>
              <a:gd name="T95" fmla="*/ 474 h 667"/>
              <a:gd name="T96" fmla="*/ 909 w 955"/>
              <a:gd name="T97" fmla="*/ 483 h 667"/>
              <a:gd name="T98" fmla="*/ 888 w 955"/>
              <a:gd name="T99" fmla="*/ 481 h 667"/>
              <a:gd name="T100" fmla="*/ 851 w 955"/>
              <a:gd name="T101" fmla="*/ 457 h 667"/>
              <a:gd name="T102" fmla="*/ 832 w 955"/>
              <a:gd name="T103" fmla="*/ 449 h 667"/>
              <a:gd name="T104" fmla="*/ 822 w 955"/>
              <a:gd name="T105" fmla="*/ 453 h 667"/>
              <a:gd name="T106" fmla="*/ 814 w 955"/>
              <a:gd name="T107" fmla="*/ 469 h 66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55"/>
              <a:gd name="T163" fmla="*/ 0 h 667"/>
              <a:gd name="T164" fmla="*/ 955 w 955"/>
              <a:gd name="T165" fmla="*/ 667 h 66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55" h="667">
                <a:moveTo>
                  <a:pt x="142" y="471"/>
                </a:moveTo>
                <a:lnTo>
                  <a:pt x="138" y="461"/>
                </a:lnTo>
                <a:lnTo>
                  <a:pt x="136" y="457"/>
                </a:lnTo>
                <a:lnTo>
                  <a:pt x="134" y="454"/>
                </a:lnTo>
                <a:lnTo>
                  <a:pt x="131" y="451"/>
                </a:lnTo>
                <a:lnTo>
                  <a:pt x="129" y="450"/>
                </a:lnTo>
                <a:lnTo>
                  <a:pt x="126" y="449"/>
                </a:lnTo>
                <a:lnTo>
                  <a:pt x="123" y="449"/>
                </a:lnTo>
                <a:lnTo>
                  <a:pt x="121" y="449"/>
                </a:lnTo>
                <a:lnTo>
                  <a:pt x="118" y="450"/>
                </a:lnTo>
                <a:lnTo>
                  <a:pt x="112" y="452"/>
                </a:lnTo>
                <a:lnTo>
                  <a:pt x="105" y="457"/>
                </a:lnTo>
                <a:lnTo>
                  <a:pt x="98" y="461"/>
                </a:lnTo>
                <a:lnTo>
                  <a:pt x="91" y="467"/>
                </a:lnTo>
                <a:lnTo>
                  <a:pt x="83" y="472"/>
                </a:lnTo>
                <a:lnTo>
                  <a:pt x="76" y="477"/>
                </a:lnTo>
                <a:lnTo>
                  <a:pt x="68" y="481"/>
                </a:lnTo>
                <a:lnTo>
                  <a:pt x="59" y="483"/>
                </a:lnTo>
                <a:lnTo>
                  <a:pt x="55" y="483"/>
                </a:lnTo>
                <a:lnTo>
                  <a:pt x="51" y="483"/>
                </a:lnTo>
                <a:lnTo>
                  <a:pt x="47" y="483"/>
                </a:lnTo>
                <a:lnTo>
                  <a:pt x="42" y="482"/>
                </a:lnTo>
                <a:lnTo>
                  <a:pt x="38" y="480"/>
                </a:lnTo>
                <a:lnTo>
                  <a:pt x="33" y="477"/>
                </a:lnTo>
                <a:lnTo>
                  <a:pt x="25" y="470"/>
                </a:lnTo>
                <a:lnTo>
                  <a:pt x="21" y="467"/>
                </a:lnTo>
                <a:lnTo>
                  <a:pt x="18" y="463"/>
                </a:lnTo>
                <a:lnTo>
                  <a:pt x="12" y="454"/>
                </a:lnTo>
                <a:lnTo>
                  <a:pt x="10" y="450"/>
                </a:lnTo>
                <a:lnTo>
                  <a:pt x="7" y="445"/>
                </a:lnTo>
                <a:lnTo>
                  <a:pt x="4" y="435"/>
                </a:lnTo>
                <a:lnTo>
                  <a:pt x="3" y="430"/>
                </a:lnTo>
                <a:lnTo>
                  <a:pt x="2" y="425"/>
                </a:lnTo>
                <a:lnTo>
                  <a:pt x="0" y="413"/>
                </a:lnTo>
                <a:lnTo>
                  <a:pt x="0" y="402"/>
                </a:lnTo>
                <a:lnTo>
                  <a:pt x="1" y="391"/>
                </a:lnTo>
                <a:lnTo>
                  <a:pt x="3" y="381"/>
                </a:lnTo>
                <a:lnTo>
                  <a:pt x="5" y="371"/>
                </a:lnTo>
                <a:lnTo>
                  <a:pt x="7" y="366"/>
                </a:lnTo>
                <a:lnTo>
                  <a:pt x="9" y="361"/>
                </a:lnTo>
                <a:lnTo>
                  <a:pt x="14" y="353"/>
                </a:lnTo>
                <a:lnTo>
                  <a:pt x="17" y="348"/>
                </a:lnTo>
                <a:lnTo>
                  <a:pt x="19" y="345"/>
                </a:lnTo>
                <a:lnTo>
                  <a:pt x="26" y="338"/>
                </a:lnTo>
                <a:lnTo>
                  <a:pt x="30" y="335"/>
                </a:lnTo>
                <a:lnTo>
                  <a:pt x="34" y="332"/>
                </a:lnTo>
                <a:lnTo>
                  <a:pt x="39" y="329"/>
                </a:lnTo>
                <a:lnTo>
                  <a:pt x="44" y="327"/>
                </a:lnTo>
                <a:lnTo>
                  <a:pt x="48" y="326"/>
                </a:lnTo>
                <a:lnTo>
                  <a:pt x="53" y="326"/>
                </a:lnTo>
                <a:lnTo>
                  <a:pt x="57" y="324"/>
                </a:lnTo>
                <a:lnTo>
                  <a:pt x="61" y="326"/>
                </a:lnTo>
                <a:lnTo>
                  <a:pt x="70" y="328"/>
                </a:lnTo>
                <a:lnTo>
                  <a:pt x="78" y="331"/>
                </a:lnTo>
                <a:lnTo>
                  <a:pt x="85" y="336"/>
                </a:lnTo>
                <a:lnTo>
                  <a:pt x="92" y="341"/>
                </a:lnTo>
                <a:lnTo>
                  <a:pt x="99" y="345"/>
                </a:lnTo>
                <a:lnTo>
                  <a:pt x="106" y="350"/>
                </a:lnTo>
                <a:lnTo>
                  <a:pt x="112" y="354"/>
                </a:lnTo>
                <a:lnTo>
                  <a:pt x="118" y="356"/>
                </a:lnTo>
                <a:lnTo>
                  <a:pt x="121" y="357"/>
                </a:lnTo>
                <a:lnTo>
                  <a:pt x="123" y="357"/>
                </a:lnTo>
                <a:lnTo>
                  <a:pt x="126" y="357"/>
                </a:lnTo>
                <a:lnTo>
                  <a:pt x="129" y="356"/>
                </a:lnTo>
                <a:lnTo>
                  <a:pt x="131" y="355"/>
                </a:lnTo>
                <a:lnTo>
                  <a:pt x="133" y="353"/>
                </a:lnTo>
                <a:lnTo>
                  <a:pt x="136" y="350"/>
                </a:lnTo>
                <a:lnTo>
                  <a:pt x="138" y="346"/>
                </a:lnTo>
                <a:lnTo>
                  <a:pt x="140" y="342"/>
                </a:lnTo>
                <a:lnTo>
                  <a:pt x="142" y="336"/>
                </a:lnTo>
                <a:lnTo>
                  <a:pt x="142" y="142"/>
                </a:lnTo>
                <a:lnTo>
                  <a:pt x="412" y="142"/>
                </a:lnTo>
                <a:lnTo>
                  <a:pt x="418" y="140"/>
                </a:lnTo>
                <a:lnTo>
                  <a:pt x="422" y="138"/>
                </a:lnTo>
                <a:lnTo>
                  <a:pt x="425" y="136"/>
                </a:lnTo>
                <a:lnTo>
                  <a:pt x="428" y="134"/>
                </a:lnTo>
                <a:lnTo>
                  <a:pt x="429" y="131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3" y="92"/>
                </a:lnTo>
                <a:lnTo>
                  <a:pt x="408" y="85"/>
                </a:lnTo>
                <a:lnTo>
                  <a:pt x="404" y="77"/>
                </a:lnTo>
                <a:lnTo>
                  <a:pt x="401" y="70"/>
                </a:lnTo>
                <a:lnTo>
                  <a:pt x="399" y="66"/>
                </a:lnTo>
                <a:lnTo>
                  <a:pt x="399" y="61"/>
                </a:lnTo>
                <a:lnTo>
                  <a:pt x="398" y="57"/>
                </a:lnTo>
                <a:lnTo>
                  <a:pt x="398" y="53"/>
                </a:lnTo>
                <a:lnTo>
                  <a:pt x="399" y="51"/>
                </a:lnTo>
                <a:lnTo>
                  <a:pt x="399" y="49"/>
                </a:lnTo>
                <a:lnTo>
                  <a:pt x="400" y="44"/>
                </a:lnTo>
                <a:lnTo>
                  <a:pt x="402" y="40"/>
                </a:lnTo>
                <a:lnTo>
                  <a:pt x="405" y="35"/>
                </a:lnTo>
                <a:lnTo>
                  <a:pt x="408" y="30"/>
                </a:lnTo>
                <a:lnTo>
                  <a:pt x="411" y="27"/>
                </a:lnTo>
                <a:lnTo>
                  <a:pt x="414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0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4"/>
                </a:lnTo>
                <a:lnTo>
                  <a:pt x="553" y="38"/>
                </a:lnTo>
                <a:lnTo>
                  <a:pt x="555" y="43"/>
                </a:lnTo>
                <a:lnTo>
                  <a:pt x="557" y="47"/>
                </a:lnTo>
                <a:lnTo>
                  <a:pt x="557" y="51"/>
                </a:lnTo>
                <a:lnTo>
                  <a:pt x="557" y="55"/>
                </a:lnTo>
                <a:lnTo>
                  <a:pt x="557" y="59"/>
                </a:lnTo>
                <a:lnTo>
                  <a:pt x="555" y="67"/>
                </a:lnTo>
                <a:lnTo>
                  <a:pt x="551" y="75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1"/>
                </a:lnTo>
                <a:lnTo>
                  <a:pt x="525" y="134"/>
                </a:lnTo>
                <a:lnTo>
                  <a:pt x="528" y="136"/>
                </a:lnTo>
                <a:lnTo>
                  <a:pt x="531" y="138"/>
                </a:lnTo>
                <a:lnTo>
                  <a:pt x="535" y="140"/>
                </a:lnTo>
                <a:lnTo>
                  <a:pt x="540" y="142"/>
                </a:lnTo>
                <a:lnTo>
                  <a:pt x="814" y="142"/>
                </a:lnTo>
                <a:lnTo>
                  <a:pt x="814" y="338"/>
                </a:lnTo>
                <a:lnTo>
                  <a:pt x="816" y="343"/>
                </a:lnTo>
                <a:lnTo>
                  <a:pt x="818" y="347"/>
                </a:lnTo>
                <a:lnTo>
                  <a:pt x="820" y="350"/>
                </a:lnTo>
                <a:lnTo>
                  <a:pt x="822" y="353"/>
                </a:lnTo>
                <a:lnTo>
                  <a:pt x="825" y="355"/>
                </a:lnTo>
                <a:lnTo>
                  <a:pt x="827" y="356"/>
                </a:lnTo>
                <a:lnTo>
                  <a:pt x="830" y="357"/>
                </a:lnTo>
                <a:lnTo>
                  <a:pt x="832" y="357"/>
                </a:lnTo>
                <a:lnTo>
                  <a:pt x="835" y="357"/>
                </a:lnTo>
                <a:lnTo>
                  <a:pt x="838" y="356"/>
                </a:lnTo>
                <a:lnTo>
                  <a:pt x="843" y="354"/>
                </a:lnTo>
                <a:lnTo>
                  <a:pt x="850" y="350"/>
                </a:lnTo>
                <a:lnTo>
                  <a:pt x="856" y="345"/>
                </a:lnTo>
                <a:lnTo>
                  <a:pt x="870" y="335"/>
                </a:lnTo>
                <a:lnTo>
                  <a:pt x="878" y="331"/>
                </a:lnTo>
                <a:lnTo>
                  <a:pt x="882" y="329"/>
                </a:lnTo>
                <a:lnTo>
                  <a:pt x="886" y="328"/>
                </a:lnTo>
                <a:lnTo>
                  <a:pt x="890" y="327"/>
                </a:lnTo>
                <a:lnTo>
                  <a:pt x="894" y="326"/>
                </a:lnTo>
                <a:lnTo>
                  <a:pt x="898" y="324"/>
                </a:lnTo>
                <a:lnTo>
                  <a:pt x="903" y="326"/>
                </a:lnTo>
                <a:lnTo>
                  <a:pt x="907" y="326"/>
                </a:lnTo>
                <a:lnTo>
                  <a:pt x="911" y="327"/>
                </a:lnTo>
                <a:lnTo>
                  <a:pt x="916" y="329"/>
                </a:lnTo>
                <a:lnTo>
                  <a:pt x="921" y="332"/>
                </a:lnTo>
                <a:lnTo>
                  <a:pt x="925" y="335"/>
                </a:lnTo>
                <a:lnTo>
                  <a:pt x="929" y="338"/>
                </a:lnTo>
                <a:lnTo>
                  <a:pt x="932" y="341"/>
                </a:lnTo>
                <a:lnTo>
                  <a:pt x="936" y="345"/>
                </a:lnTo>
                <a:lnTo>
                  <a:pt x="941" y="353"/>
                </a:lnTo>
                <a:lnTo>
                  <a:pt x="946" y="361"/>
                </a:lnTo>
                <a:lnTo>
                  <a:pt x="948" y="366"/>
                </a:lnTo>
                <a:lnTo>
                  <a:pt x="950" y="371"/>
                </a:lnTo>
                <a:lnTo>
                  <a:pt x="953" y="381"/>
                </a:lnTo>
                <a:lnTo>
                  <a:pt x="954" y="391"/>
                </a:lnTo>
                <a:lnTo>
                  <a:pt x="955" y="397"/>
                </a:lnTo>
                <a:lnTo>
                  <a:pt x="955" y="402"/>
                </a:lnTo>
                <a:lnTo>
                  <a:pt x="955" y="413"/>
                </a:lnTo>
                <a:lnTo>
                  <a:pt x="954" y="425"/>
                </a:lnTo>
                <a:lnTo>
                  <a:pt x="951" y="435"/>
                </a:lnTo>
                <a:lnTo>
                  <a:pt x="948" y="445"/>
                </a:lnTo>
                <a:lnTo>
                  <a:pt x="946" y="450"/>
                </a:lnTo>
                <a:lnTo>
                  <a:pt x="943" y="454"/>
                </a:lnTo>
                <a:lnTo>
                  <a:pt x="940" y="459"/>
                </a:lnTo>
                <a:lnTo>
                  <a:pt x="937" y="463"/>
                </a:lnTo>
                <a:lnTo>
                  <a:pt x="934" y="467"/>
                </a:lnTo>
                <a:lnTo>
                  <a:pt x="931" y="470"/>
                </a:lnTo>
                <a:lnTo>
                  <a:pt x="927" y="474"/>
                </a:lnTo>
                <a:lnTo>
                  <a:pt x="922" y="477"/>
                </a:lnTo>
                <a:lnTo>
                  <a:pt x="917" y="480"/>
                </a:lnTo>
                <a:lnTo>
                  <a:pt x="913" y="482"/>
                </a:lnTo>
                <a:lnTo>
                  <a:pt x="909" y="483"/>
                </a:lnTo>
                <a:lnTo>
                  <a:pt x="904" y="483"/>
                </a:lnTo>
                <a:lnTo>
                  <a:pt x="900" y="483"/>
                </a:lnTo>
                <a:lnTo>
                  <a:pt x="896" y="483"/>
                </a:lnTo>
                <a:lnTo>
                  <a:pt x="888" y="481"/>
                </a:lnTo>
                <a:lnTo>
                  <a:pt x="880" y="477"/>
                </a:lnTo>
                <a:lnTo>
                  <a:pt x="872" y="472"/>
                </a:lnTo>
                <a:lnTo>
                  <a:pt x="857" y="462"/>
                </a:lnTo>
                <a:lnTo>
                  <a:pt x="851" y="457"/>
                </a:lnTo>
                <a:lnTo>
                  <a:pt x="844" y="453"/>
                </a:lnTo>
                <a:lnTo>
                  <a:pt x="838" y="450"/>
                </a:lnTo>
                <a:lnTo>
                  <a:pt x="835" y="449"/>
                </a:lnTo>
                <a:lnTo>
                  <a:pt x="832" y="449"/>
                </a:lnTo>
                <a:lnTo>
                  <a:pt x="830" y="449"/>
                </a:lnTo>
                <a:lnTo>
                  <a:pt x="827" y="450"/>
                </a:lnTo>
                <a:lnTo>
                  <a:pt x="824" y="451"/>
                </a:lnTo>
                <a:lnTo>
                  <a:pt x="822" y="453"/>
                </a:lnTo>
                <a:lnTo>
                  <a:pt x="820" y="456"/>
                </a:lnTo>
                <a:lnTo>
                  <a:pt x="818" y="459"/>
                </a:lnTo>
                <a:lnTo>
                  <a:pt x="816" y="464"/>
                </a:lnTo>
                <a:lnTo>
                  <a:pt x="814" y="469"/>
                </a:lnTo>
                <a:lnTo>
                  <a:pt x="814" y="667"/>
                </a:lnTo>
                <a:lnTo>
                  <a:pt x="142" y="667"/>
                </a:lnTo>
                <a:lnTo>
                  <a:pt x="142" y="471"/>
                </a:lnTo>
                <a:close/>
              </a:path>
            </a:pathLst>
          </a:custGeom>
          <a:blipFill>
            <a:blip r:embed="rId5" cstate="print"/>
            <a:tile tx="0" ty="0" sx="100000" sy="100000" flip="none" algn="tl"/>
          </a:blip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68000" tIns="504000" rIns="72000" bIns="36000"/>
          <a:lstStyle/>
          <a:p>
            <a:pPr fontAlgn="auto">
              <a:lnSpc>
                <a:spcPct val="9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a_AntiqueTrady" pitchFamily="18" charset="-52"/>
              </a:rPr>
              <a:t>Диагностика состояния групп </a:t>
            </a:r>
            <a:r>
              <a:rPr lang="ru-RU" dirty="0" smtClean="0">
                <a:solidFill>
                  <a:schemeClr val="tx1"/>
                </a:solidFill>
                <a:latin typeface="a_AntiqueTrady" pitchFamily="18" charset="-52"/>
              </a:rPr>
              <a:t>здоровья учащихся </a:t>
            </a:r>
            <a:r>
              <a:rPr lang="ru-RU" dirty="0">
                <a:solidFill>
                  <a:schemeClr val="tx1"/>
                </a:solidFill>
                <a:latin typeface="a_AntiqueTrady" pitchFamily="18" charset="-52"/>
              </a:rPr>
              <a:t>школы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517900" y="2565400"/>
            <a:ext cx="2108200" cy="2189163"/>
          </a:xfrm>
          <a:custGeom>
            <a:avLst/>
            <a:gdLst>
              <a:gd name="T0" fmla="*/ 11 w 673"/>
              <a:gd name="T1" fmla="*/ 449 h 664"/>
              <a:gd name="T2" fmla="*/ 27 w 673"/>
              <a:gd name="T3" fmla="*/ 448 h 664"/>
              <a:gd name="T4" fmla="*/ 60 w 673"/>
              <a:gd name="T5" fmla="*/ 471 h 664"/>
              <a:gd name="T6" fmla="*/ 85 w 673"/>
              <a:gd name="T7" fmla="*/ 482 h 664"/>
              <a:gd name="T8" fmla="*/ 109 w 673"/>
              <a:gd name="T9" fmla="*/ 476 h 664"/>
              <a:gd name="T10" fmla="*/ 132 w 673"/>
              <a:gd name="T11" fmla="*/ 447 h 664"/>
              <a:gd name="T12" fmla="*/ 142 w 673"/>
              <a:gd name="T13" fmla="*/ 412 h 664"/>
              <a:gd name="T14" fmla="*/ 135 w 673"/>
              <a:gd name="T15" fmla="*/ 365 h 664"/>
              <a:gd name="T16" fmla="*/ 116 w 673"/>
              <a:gd name="T17" fmla="*/ 335 h 664"/>
              <a:gd name="T18" fmla="*/ 92 w 673"/>
              <a:gd name="T19" fmla="*/ 323 h 664"/>
              <a:gd name="T20" fmla="*/ 67 w 673"/>
              <a:gd name="T21" fmla="*/ 328 h 664"/>
              <a:gd name="T22" fmla="*/ 26 w 673"/>
              <a:gd name="T23" fmla="*/ 354 h 664"/>
              <a:gd name="T24" fmla="*/ 11 w 673"/>
              <a:gd name="T25" fmla="*/ 352 h 664"/>
              <a:gd name="T26" fmla="*/ 0 w 673"/>
              <a:gd name="T27" fmla="*/ 334 h 664"/>
              <a:gd name="T28" fmla="*/ 283 w 673"/>
              <a:gd name="T29" fmla="*/ 135 h 664"/>
              <a:gd name="T30" fmla="*/ 290 w 673"/>
              <a:gd name="T31" fmla="*/ 123 h 664"/>
              <a:gd name="T32" fmla="*/ 278 w 673"/>
              <a:gd name="T33" fmla="*/ 99 h 664"/>
              <a:gd name="T34" fmla="*/ 258 w 673"/>
              <a:gd name="T35" fmla="*/ 65 h 664"/>
              <a:gd name="T36" fmla="*/ 259 w 673"/>
              <a:gd name="T37" fmla="*/ 43 h 664"/>
              <a:gd name="T38" fmla="*/ 273 w 673"/>
              <a:gd name="T39" fmla="*/ 22 h 664"/>
              <a:gd name="T40" fmla="*/ 304 w 673"/>
              <a:gd name="T41" fmla="*/ 5 h 664"/>
              <a:gd name="T42" fmla="*/ 356 w 673"/>
              <a:gd name="T43" fmla="*/ 1 h 664"/>
              <a:gd name="T44" fmla="*/ 390 w 673"/>
              <a:gd name="T45" fmla="*/ 15 h 664"/>
              <a:gd name="T46" fmla="*/ 410 w 673"/>
              <a:gd name="T47" fmla="*/ 32 h 664"/>
              <a:gd name="T48" fmla="*/ 416 w 673"/>
              <a:gd name="T49" fmla="*/ 54 h 664"/>
              <a:gd name="T50" fmla="*/ 394 w 673"/>
              <a:gd name="T51" fmla="*/ 98 h 664"/>
              <a:gd name="T52" fmla="*/ 381 w 673"/>
              <a:gd name="T53" fmla="*/ 123 h 664"/>
              <a:gd name="T54" fmla="*/ 388 w 673"/>
              <a:gd name="T55" fmla="*/ 135 h 664"/>
              <a:gd name="T56" fmla="*/ 673 w 673"/>
              <a:gd name="T57" fmla="*/ 334 h 664"/>
              <a:gd name="T58" fmla="*/ 662 w 673"/>
              <a:gd name="T59" fmla="*/ 353 h 664"/>
              <a:gd name="T60" fmla="*/ 648 w 673"/>
              <a:gd name="T61" fmla="*/ 354 h 664"/>
              <a:gd name="T62" fmla="*/ 615 w 673"/>
              <a:gd name="T63" fmla="*/ 333 h 664"/>
              <a:gd name="T64" fmla="*/ 587 w 673"/>
              <a:gd name="T65" fmla="*/ 323 h 664"/>
              <a:gd name="T66" fmla="*/ 565 w 673"/>
              <a:gd name="T67" fmla="*/ 330 h 664"/>
              <a:gd name="T68" fmla="*/ 545 w 673"/>
              <a:gd name="T69" fmla="*/ 350 h 664"/>
              <a:gd name="T70" fmla="*/ 532 w 673"/>
              <a:gd name="T71" fmla="*/ 390 h 664"/>
              <a:gd name="T72" fmla="*/ 535 w 673"/>
              <a:gd name="T73" fmla="*/ 433 h 664"/>
              <a:gd name="T74" fmla="*/ 549 w 673"/>
              <a:gd name="T75" fmla="*/ 461 h 664"/>
              <a:gd name="T76" fmla="*/ 568 w 673"/>
              <a:gd name="T77" fmla="*/ 478 h 664"/>
              <a:gd name="T78" fmla="*/ 590 w 673"/>
              <a:gd name="T79" fmla="*/ 482 h 664"/>
              <a:gd name="T80" fmla="*/ 628 w 673"/>
              <a:gd name="T81" fmla="*/ 460 h 664"/>
              <a:gd name="T82" fmla="*/ 651 w 673"/>
              <a:gd name="T83" fmla="*/ 447 h 664"/>
              <a:gd name="T84" fmla="*/ 665 w 673"/>
              <a:gd name="T85" fmla="*/ 451 h 664"/>
              <a:gd name="T86" fmla="*/ 673 w 673"/>
              <a:gd name="T87" fmla="*/ 664 h 664"/>
              <a:gd name="T88" fmla="*/ 383 w 673"/>
              <a:gd name="T89" fmla="*/ 654 h 664"/>
              <a:gd name="T90" fmla="*/ 382 w 673"/>
              <a:gd name="T91" fmla="*/ 639 h 664"/>
              <a:gd name="T92" fmla="*/ 405 w 673"/>
              <a:gd name="T93" fmla="*/ 605 h 664"/>
              <a:gd name="T94" fmla="*/ 416 w 673"/>
              <a:gd name="T95" fmla="*/ 572 h 664"/>
              <a:gd name="T96" fmla="*/ 403 w 673"/>
              <a:gd name="T97" fmla="*/ 546 h 664"/>
              <a:gd name="T98" fmla="*/ 377 w 673"/>
              <a:gd name="T99" fmla="*/ 529 h 664"/>
              <a:gd name="T100" fmla="*/ 335 w 673"/>
              <a:gd name="T101" fmla="*/ 522 h 664"/>
              <a:gd name="T102" fmla="*/ 294 w 673"/>
              <a:gd name="T103" fmla="*/ 531 h 664"/>
              <a:gd name="T104" fmla="*/ 267 w 673"/>
              <a:gd name="T105" fmla="*/ 551 h 664"/>
              <a:gd name="T106" fmla="*/ 257 w 673"/>
              <a:gd name="T107" fmla="*/ 574 h 664"/>
              <a:gd name="T108" fmla="*/ 263 w 673"/>
              <a:gd name="T109" fmla="*/ 599 h 664"/>
              <a:gd name="T110" fmla="*/ 287 w 673"/>
              <a:gd name="T111" fmla="*/ 634 h 664"/>
              <a:gd name="T112" fmla="*/ 289 w 673"/>
              <a:gd name="T113" fmla="*/ 650 h 664"/>
              <a:gd name="T114" fmla="*/ 274 w 673"/>
              <a:gd name="T115" fmla="*/ 662 h 66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73"/>
              <a:gd name="T175" fmla="*/ 0 h 664"/>
              <a:gd name="T176" fmla="*/ 673 w 673"/>
              <a:gd name="T177" fmla="*/ 664 h 66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73" h="664">
                <a:moveTo>
                  <a:pt x="1" y="468"/>
                </a:moveTo>
                <a:lnTo>
                  <a:pt x="4" y="458"/>
                </a:lnTo>
                <a:lnTo>
                  <a:pt x="7" y="454"/>
                </a:lnTo>
                <a:lnTo>
                  <a:pt x="9" y="451"/>
                </a:lnTo>
                <a:lnTo>
                  <a:pt x="11" y="449"/>
                </a:lnTo>
                <a:lnTo>
                  <a:pt x="13" y="447"/>
                </a:lnTo>
                <a:lnTo>
                  <a:pt x="16" y="447"/>
                </a:lnTo>
                <a:lnTo>
                  <a:pt x="19" y="446"/>
                </a:lnTo>
                <a:lnTo>
                  <a:pt x="23" y="447"/>
                </a:lnTo>
                <a:lnTo>
                  <a:pt x="27" y="448"/>
                </a:lnTo>
                <a:lnTo>
                  <a:pt x="30" y="450"/>
                </a:lnTo>
                <a:lnTo>
                  <a:pt x="34" y="452"/>
                </a:lnTo>
                <a:lnTo>
                  <a:pt x="42" y="459"/>
                </a:lnTo>
                <a:lnTo>
                  <a:pt x="51" y="465"/>
                </a:lnTo>
                <a:lnTo>
                  <a:pt x="60" y="471"/>
                </a:lnTo>
                <a:lnTo>
                  <a:pt x="65" y="474"/>
                </a:lnTo>
                <a:lnTo>
                  <a:pt x="70" y="477"/>
                </a:lnTo>
                <a:lnTo>
                  <a:pt x="75" y="479"/>
                </a:lnTo>
                <a:lnTo>
                  <a:pt x="80" y="481"/>
                </a:lnTo>
                <a:lnTo>
                  <a:pt x="85" y="482"/>
                </a:lnTo>
                <a:lnTo>
                  <a:pt x="90" y="482"/>
                </a:lnTo>
                <a:lnTo>
                  <a:pt x="95" y="482"/>
                </a:lnTo>
                <a:lnTo>
                  <a:pt x="100" y="481"/>
                </a:lnTo>
                <a:lnTo>
                  <a:pt x="104" y="479"/>
                </a:lnTo>
                <a:lnTo>
                  <a:pt x="109" y="476"/>
                </a:lnTo>
                <a:lnTo>
                  <a:pt x="117" y="469"/>
                </a:lnTo>
                <a:lnTo>
                  <a:pt x="121" y="465"/>
                </a:lnTo>
                <a:lnTo>
                  <a:pt x="124" y="461"/>
                </a:lnTo>
                <a:lnTo>
                  <a:pt x="130" y="452"/>
                </a:lnTo>
                <a:lnTo>
                  <a:pt x="132" y="447"/>
                </a:lnTo>
                <a:lnTo>
                  <a:pt x="134" y="443"/>
                </a:lnTo>
                <a:lnTo>
                  <a:pt x="138" y="433"/>
                </a:lnTo>
                <a:lnTo>
                  <a:pt x="139" y="427"/>
                </a:lnTo>
                <a:lnTo>
                  <a:pt x="140" y="422"/>
                </a:lnTo>
                <a:lnTo>
                  <a:pt x="142" y="412"/>
                </a:lnTo>
                <a:lnTo>
                  <a:pt x="142" y="401"/>
                </a:lnTo>
                <a:lnTo>
                  <a:pt x="141" y="390"/>
                </a:lnTo>
                <a:lnTo>
                  <a:pt x="139" y="380"/>
                </a:lnTo>
                <a:lnTo>
                  <a:pt x="136" y="370"/>
                </a:lnTo>
                <a:lnTo>
                  <a:pt x="135" y="365"/>
                </a:lnTo>
                <a:lnTo>
                  <a:pt x="133" y="360"/>
                </a:lnTo>
                <a:lnTo>
                  <a:pt x="128" y="350"/>
                </a:lnTo>
                <a:lnTo>
                  <a:pt x="125" y="346"/>
                </a:lnTo>
                <a:lnTo>
                  <a:pt x="122" y="342"/>
                </a:lnTo>
                <a:lnTo>
                  <a:pt x="116" y="335"/>
                </a:lnTo>
                <a:lnTo>
                  <a:pt x="112" y="332"/>
                </a:lnTo>
                <a:lnTo>
                  <a:pt x="108" y="330"/>
                </a:lnTo>
                <a:lnTo>
                  <a:pt x="103" y="327"/>
                </a:lnTo>
                <a:lnTo>
                  <a:pt x="98" y="325"/>
                </a:lnTo>
                <a:lnTo>
                  <a:pt x="92" y="323"/>
                </a:lnTo>
                <a:lnTo>
                  <a:pt x="87" y="323"/>
                </a:lnTo>
                <a:lnTo>
                  <a:pt x="82" y="323"/>
                </a:lnTo>
                <a:lnTo>
                  <a:pt x="77" y="324"/>
                </a:lnTo>
                <a:lnTo>
                  <a:pt x="72" y="326"/>
                </a:lnTo>
                <a:lnTo>
                  <a:pt x="67" y="328"/>
                </a:lnTo>
                <a:lnTo>
                  <a:pt x="58" y="333"/>
                </a:lnTo>
                <a:lnTo>
                  <a:pt x="49" y="339"/>
                </a:lnTo>
                <a:lnTo>
                  <a:pt x="41" y="345"/>
                </a:lnTo>
                <a:lnTo>
                  <a:pt x="33" y="350"/>
                </a:lnTo>
                <a:lnTo>
                  <a:pt x="26" y="354"/>
                </a:lnTo>
                <a:lnTo>
                  <a:pt x="23" y="355"/>
                </a:lnTo>
                <a:lnTo>
                  <a:pt x="19" y="355"/>
                </a:lnTo>
                <a:lnTo>
                  <a:pt x="16" y="355"/>
                </a:lnTo>
                <a:lnTo>
                  <a:pt x="14" y="354"/>
                </a:lnTo>
                <a:lnTo>
                  <a:pt x="11" y="352"/>
                </a:lnTo>
                <a:lnTo>
                  <a:pt x="9" y="350"/>
                </a:lnTo>
                <a:lnTo>
                  <a:pt x="7" y="347"/>
                </a:lnTo>
                <a:lnTo>
                  <a:pt x="4" y="344"/>
                </a:lnTo>
                <a:lnTo>
                  <a:pt x="2" y="339"/>
                </a:lnTo>
                <a:lnTo>
                  <a:pt x="0" y="334"/>
                </a:lnTo>
                <a:lnTo>
                  <a:pt x="1" y="141"/>
                </a:lnTo>
                <a:lnTo>
                  <a:pt x="269" y="141"/>
                </a:lnTo>
                <a:lnTo>
                  <a:pt x="276" y="139"/>
                </a:lnTo>
                <a:lnTo>
                  <a:pt x="280" y="137"/>
                </a:lnTo>
                <a:lnTo>
                  <a:pt x="283" y="135"/>
                </a:lnTo>
                <a:lnTo>
                  <a:pt x="286" y="133"/>
                </a:lnTo>
                <a:lnTo>
                  <a:pt x="288" y="130"/>
                </a:lnTo>
                <a:lnTo>
                  <a:pt x="289" y="128"/>
                </a:lnTo>
                <a:lnTo>
                  <a:pt x="290" y="125"/>
                </a:lnTo>
                <a:lnTo>
                  <a:pt x="290" y="123"/>
                </a:lnTo>
                <a:lnTo>
                  <a:pt x="290" y="120"/>
                </a:lnTo>
                <a:lnTo>
                  <a:pt x="289" y="117"/>
                </a:lnTo>
                <a:lnTo>
                  <a:pt x="286" y="112"/>
                </a:lnTo>
                <a:lnTo>
                  <a:pt x="283" y="105"/>
                </a:lnTo>
                <a:lnTo>
                  <a:pt x="278" y="99"/>
                </a:lnTo>
                <a:lnTo>
                  <a:pt x="267" y="85"/>
                </a:lnTo>
                <a:lnTo>
                  <a:pt x="263" y="77"/>
                </a:lnTo>
                <a:lnTo>
                  <a:pt x="261" y="73"/>
                </a:lnTo>
                <a:lnTo>
                  <a:pt x="260" y="69"/>
                </a:lnTo>
                <a:lnTo>
                  <a:pt x="258" y="65"/>
                </a:lnTo>
                <a:lnTo>
                  <a:pt x="258" y="60"/>
                </a:lnTo>
                <a:lnTo>
                  <a:pt x="257" y="56"/>
                </a:lnTo>
                <a:lnTo>
                  <a:pt x="257" y="51"/>
                </a:lnTo>
                <a:lnTo>
                  <a:pt x="258" y="47"/>
                </a:lnTo>
                <a:lnTo>
                  <a:pt x="259" y="43"/>
                </a:lnTo>
                <a:lnTo>
                  <a:pt x="261" y="38"/>
                </a:lnTo>
                <a:lnTo>
                  <a:pt x="264" y="33"/>
                </a:lnTo>
                <a:lnTo>
                  <a:pt x="267" y="30"/>
                </a:lnTo>
                <a:lnTo>
                  <a:pt x="270" y="26"/>
                </a:lnTo>
                <a:lnTo>
                  <a:pt x="273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4" y="1"/>
                </a:lnTo>
                <a:lnTo>
                  <a:pt x="335" y="0"/>
                </a:lnTo>
                <a:lnTo>
                  <a:pt x="346" y="0"/>
                </a:lnTo>
                <a:lnTo>
                  <a:pt x="356" y="1"/>
                </a:lnTo>
                <a:lnTo>
                  <a:pt x="367" y="4"/>
                </a:lnTo>
                <a:lnTo>
                  <a:pt x="377" y="7"/>
                </a:lnTo>
                <a:lnTo>
                  <a:pt x="381" y="9"/>
                </a:lnTo>
                <a:lnTo>
                  <a:pt x="386" y="12"/>
                </a:lnTo>
                <a:lnTo>
                  <a:pt x="390" y="15"/>
                </a:lnTo>
                <a:lnTo>
                  <a:pt x="395" y="17"/>
                </a:lnTo>
                <a:lnTo>
                  <a:pt x="399" y="21"/>
                </a:lnTo>
                <a:lnTo>
                  <a:pt x="403" y="24"/>
                </a:lnTo>
                <a:lnTo>
                  <a:pt x="407" y="28"/>
                </a:lnTo>
                <a:lnTo>
                  <a:pt x="410" y="32"/>
                </a:lnTo>
                <a:lnTo>
                  <a:pt x="412" y="37"/>
                </a:lnTo>
                <a:lnTo>
                  <a:pt x="414" y="41"/>
                </a:lnTo>
                <a:lnTo>
                  <a:pt x="416" y="45"/>
                </a:lnTo>
                <a:lnTo>
                  <a:pt x="416" y="50"/>
                </a:lnTo>
                <a:lnTo>
                  <a:pt x="416" y="54"/>
                </a:lnTo>
                <a:lnTo>
                  <a:pt x="416" y="58"/>
                </a:lnTo>
                <a:lnTo>
                  <a:pt x="413" y="67"/>
                </a:lnTo>
                <a:lnTo>
                  <a:pt x="410" y="75"/>
                </a:lnTo>
                <a:lnTo>
                  <a:pt x="405" y="83"/>
                </a:lnTo>
                <a:lnTo>
                  <a:pt x="394" y="98"/>
                </a:lnTo>
                <a:lnTo>
                  <a:pt x="389" y="104"/>
                </a:lnTo>
                <a:lnTo>
                  <a:pt x="385" y="111"/>
                </a:lnTo>
                <a:lnTo>
                  <a:pt x="382" y="117"/>
                </a:lnTo>
                <a:lnTo>
                  <a:pt x="381" y="120"/>
                </a:lnTo>
                <a:lnTo>
                  <a:pt x="381" y="123"/>
                </a:lnTo>
                <a:lnTo>
                  <a:pt x="381" y="125"/>
                </a:lnTo>
                <a:lnTo>
                  <a:pt x="381" y="128"/>
                </a:lnTo>
                <a:lnTo>
                  <a:pt x="383" y="131"/>
                </a:lnTo>
                <a:lnTo>
                  <a:pt x="385" y="133"/>
                </a:lnTo>
                <a:lnTo>
                  <a:pt x="388" y="135"/>
                </a:lnTo>
                <a:lnTo>
                  <a:pt x="391" y="137"/>
                </a:lnTo>
                <a:lnTo>
                  <a:pt x="396" y="139"/>
                </a:lnTo>
                <a:lnTo>
                  <a:pt x="401" y="141"/>
                </a:lnTo>
                <a:lnTo>
                  <a:pt x="673" y="141"/>
                </a:lnTo>
                <a:lnTo>
                  <a:pt x="673" y="334"/>
                </a:lnTo>
                <a:lnTo>
                  <a:pt x="671" y="340"/>
                </a:lnTo>
                <a:lnTo>
                  <a:pt x="669" y="344"/>
                </a:lnTo>
                <a:lnTo>
                  <a:pt x="667" y="348"/>
                </a:lnTo>
                <a:lnTo>
                  <a:pt x="665" y="350"/>
                </a:lnTo>
                <a:lnTo>
                  <a:pt x="662" y="353"/>
                </a:lnTo>
                <a:lnTo>
                  <a:pt x="660" y="354"/>
                </a:lnTo>
                <a:lnTo>
                  <a:pt x="657" y="355"/>
                </a:lnTo>
                <a:lnTo>
                  <a:pt x="654" y="355"/>
                </a:lnTo>
                <a:lnTo>
                  <a:pt x="651" y="355"/>
                </a:lnTo>
                <a:lnTo>
                  <a:pt x="648" y="354"/>
                </a:lnTo>
                <a:lnTo>
                  <a:pt x="642" y="351"/>
                </a:lnTo>
                <a:lnTo>
                  <a:pt x="636" y="348"/>
                </a:lnTo>
                <a:lnTo>
                  <a:pt x="630" y="343"/>
                </a:lnTo>
                <a:lnTo>
                  <a:pt x="623" y="338"/>
                </a:lnTo>
                <a:lnTo>
                  <a:pt x="615" y="333"/>
                </a:lnTo>
                <a:lnTo>
                  <a:pt x="608" y="329"/>
                </a:lnTo>
                <a:lnTo>
                  <a:pt x="600" y="326"/>
                </a:lnTo>
                <a:lnTo>
                  <a:pt x="596" y="324"/>
                </a:lnTo>
                <a:lnTo>
                  <a:pt x="592" y="323"/>
                </a:lnTo>
                <a:lnTo>
                  <a:pt x="587" y="323"/>
                </a:lnTo>
                <a:lnTo>
                  <a:pt x="583" y="323"/>
                </a:lnTo>
                <a:lnTo>
                  <a:pt x="579" y="324"/>
                </a:lnTo>
                <a:lnTo>
                  <a:pt x="574" y="325"/>
                </a:lnTo>
                <a:lnTo>
                  <a:pt x="570" y="327"/>
                </a:lnTo>
                <a:lnTo>
                  <a:pt x="565" y="330"/>
                </a:lnTo>
                <a:lnTo>
                  <a:pt x="561" y="332"/>
                </a:lnTo>
                <a:lnTo>
                  <a:pt x="557" y="335"/>
                </a:lnTo>
                <a:lnTo>
                  <a:pt x="554" y="339"/>
                </a:lnTo>
                <a:lnTo>
                  <a:pt x="551" y="342"/>
                </a:lnTo>
                <a:lnTo>
                  <a:pt x="545" y="350"/>
                </a:lnTo>
                <a:lnTo>
                  <a:pt x="540" y="360"/>
                </a:lnTo>
                <a:lnTo>
                  <a:pt x="538" y="365"/>
                </a:lnTo>
                <a:lnTo>
                  <a:pt x="537" y="370"/>
                </a:lnTo>
                <a:lnTo>
                  <a:pt x="534" y="380"/>
                </a:lnTo>
                <a:lnTo>
                  <a:pt x="532" y="390"/>
                </a:lnTo>
                <a:lnTo>
                  <a:pt x="532" y="395"/>
                </a:lnTo>
                <a:lnTo>
                  <a:pt x="531" y="401"/>
                </a:lnTo>
                <a:lnTo>
                  <a:pt x="532" y="412"/>
                </a:lnTo>
                <a:lnTo>
                  <a:pt x="533" y="422"/>
                </a:lnTo>
                <a:lnTo>
                  <a:pt x="535" y="433"/>
                </a:lnTo>
                <a:lnTo>
                  <a:pt x="539" y="443"/>
                </a:lnTo>
                <a:lnTo>
                  <a:pt x="541" y="447"/>
                </a:lnTo>
                <a:lnTo>
                  <a:pt x="543" y="452"/>
                </a:lnTo>
                <a:lnTo>
                  <a:pt x="546" y="457"/>
                </a:lnTo>
                <a:lnTo>
                  <a:pt x="549" y="461"/>
                </a:lnTo>
                <a:lnTo>
                  <a:pt x="552" y="465"/>
                </a:lnTo>
                <a:lnTo>
                  <a:pt x="556" y="469"/>
                </a:lnTo>
                <a:lnTo>
                  <a:pt x="560" y="473"/>
                </a:lnTo>
                <a:lnTo>
                  <a:pt x="564" y="476"/>
                </a:lnTo>
                <a:lnTo>
                  <a:pt x="568" y="478"/>
                </a:lnTo>
                <a:lnTo>
                  <a:pt x="573" y="480"/>
                </a:lnTo>
                <a:lnTo>
                  <a:pt x="577" y="481"/>
                </a:lnTo>
                <a:lnTo>
                  <a:pt x="581" y="482"/>
                </a:lnTo>
                <a:lnTo>
                  <a:pt x="585" y="482"/>
                </a:lnTo>
                <a:lnTo>
                  <a:pt x="590" y="482"/>
                </a:lnTo>
                <a:lnTo>
                  <a:pt x="598" y="479"/>
                </a:lnTo>
                <a:lnTo>
                  <a:pt x="602" y="478"/>
                </a:lnTo>
                <a:lnTo>
                  <a:pt x="606" y="475"/>
                </a:lnTo>
                <a:lnTo>
                  <a:pt x="614" y="471"/>
                </a:lnTo>
                <a:lnTo>
                  <a:pt x="628" y="460"/>
                </a:lnTo>
                <a:lnTo>
                  <a:pt x="635" y="454"/>
                </a:lnTo>
                <a:lnTo>
                  <a:pt x="642" y="450"/>
                </a:lnTo>
                <a:lnTo>
                  <a:pt x="645" y="449"/>
                </a:lnTo>
                <a:lnTo>
                  <a:pt x="648" y="447"/>
                </a:lnTo>
                <a:lnTo>
                  <a:pt x="651" y="447"/>
                </a:lnTo>
                <a:lnTo>
                  <a:pt x="654" y="446"/>
                </a:lnTo>
                <a:lnTo>
                  <a:pt x="657" y="447"/>
                </a:lnTo>
                <a:lnTo>
                  <a:pt x="660" y="447"/>
                </a:lnTo>
                <a:lnTo>
                  <a:pt x="662" y="449"/>
                </a:lnTo>
                <a:lnTo>
                  <a:pt x="665" y="451"/>
                </a:lnTo>
                <a:lnTo>
                  <a:pt x="667" y="454"/>
                </a:lnTo>
                <a:lnTo>
                  <a:pt x="669" y="459"/>
                </a:lnTo>
                <a:lnTo>
                  <a:pt x="671" y="463"/>
                </a:lnTo>
                <a:lnTo>
                  <a:pt x="673" y="469"/>
                </a:lnTo>
                <a:lnTo>
                  <a:pt x="673" y="664"/>
                </a:lnTo>
                <a:lnTo>
                  <a:pt x="403" y="664"/>
                </a:lnTo>
                <a:lnTo>
                  <a:pt x="392" y="660"/>
                </a:lnTo>
                <a:lnTo>
                  <a:pt x="388" y="658"/>
                </a:lnTo>
                <a:lnTo>
                  <a:pt x="385" y="656"/>
                </a:lnTo>
                <a:lnTo>
                  <a:pt x="383" y="654"/>
                </a:lnTo>
                <a:lnTo>
                  <a:pt x="382" y="650"/>
                </a:lnTo>
                <a:lnTo>
                  <a:pt x="381" y="648"/>
                </a:lnTo>
                <a:lnTo>
                  <a:pt x="380" y="645"/>
                </a:lnTo>
                <a:lnTo>
                  <a:pt x="381" y="642"/>
                </a:lnTo>
                <a:lnTo>
                  <a:pt x="382" y="639"/>
                </a:lnTo>
                <a:lnTo>
                  <a:pt x="384" y="633"/>
                </a:lnTo>
                <a:lnTo>
                  <a:pt x="388" y="626"/>
                </a:lnTo>
                <a:lnTo>
                  <a:pt x="393" y="620"/>
                </a:lnTo>
                <a:lnTo>
                  <a:pt x="399" y="612"/>
                </a:lnTo>
                <a:lnTo>
                  <a:pt x="405" y="605"/>
                </a:lnTo>
                <a:lnTo>
                  <a:pt x="410" y="597"/>
                </a:lnTo>
                <a:lnTo>
                  <a:pt x="413" y="589"/>
                </a:lnTo>
                <a:lnTo>
                  <a:pt x="416" y="581"/>
                </a:lnTo>
                <a:lnTo>
                  <a:pt x="416" y="577"/>
                </a:lnTo>
                <a:lnTo>
                  <a:pt x="416" y="572"/>
                </a:lnTo>
                <a:lnTo>
                  <a:pt x="416" y="568"/>
                </a:lnTo>
                <a:lnTo>
                  <a:pt x="414" y="564"/>
                </a:lnTo>
                <a:lnTo>
                  <a:pt x="413" y="559"/>
                </a:lnTo>
                <a:lnTo>
                  <a:pt x="410" y="555"/>
                </a:lnTo>
                <a:lnTo>
                  <a:pt x="403" y="546"/>
                </a:lnTo>
                <a:lnTo>
                  <a:pt x="399" y="542"/>
                </a:lnTo>
                <a:lnTo>
                  <a:pt x="395" y="539"/>
                </a:lnTo>
                <a:lnTo>
                  <a:pt x="386" y="534"/>
                </a:lnTo>
                <a:lnTo>
                  <a:pt x="381" y="531"/>
                </a:lnTo>
                <a:lnTo>
                  <a:pt x="377" y="529"/>
                </a:lnTo>
                <a:lnTo>
                  <a:pt x="367" y="525"/>
                </a:lnTo>
                <a:lnTo>
                  <a:pt x="362" y="524"/>
                </a:lnTo>
                <a:lnTo>
                  <a:pt x="356" y="523"/>
                </a:lnTo>
                <a:lnTo>
                  <a:pt x="346" y="522"/>
                </a:lnTo>
                <a:lnTo>
                  <a:pt x="335" y="522"/>
                </a:lnTo>
                <a:lnTo>
                  <a:pt x="324" y="522"/>
                </a:lnTo>
                <a:lnTo>
                  <a:pt x="314" y="524"/>
                </a:lnTo>
                <a:lnTo>
                  <a:pt x="304" y="527"/>
                </a:lnTo>
                <a:lnTo>
                  <a:pt x="299" y="529"/>
                </a:lnTo>
                <a:lnTo>
                  <a:pt x="294" y="531"/>
                </a:lnTo>
                <a:lnTo>
                  <a:pt x="285" y="535"/>
                </a:lnTo>
                <a:lnTo>
                  <a:pt x="281" y="538"/>
                </a:lnTo>
                <a:lnTo>
                  <a:pt x="277" y="541"/>
                </a:lnTo>
                <a:lnTo>
                  <a:pt x="270" y="548"/>
                </a:lnTo>
                <a:lnTo>
                  <a:pt x="267" y="551"/>
                </a:lnTo>
                <a:lnTo>
                  <a:pt x="264" y="556"/>
                </a:lnTo>
                <a:lnTo>
                  <a:pt x="261" y="561"/>
                </a:lnTo>
                <a:lnTo>
                  <a:pt x="259" y="565"/>
                </a:lnTo>
                <a:lnTo>
                  <a:pt x="258" y="570"/>
                </a:lnTo>
                <a:lnTo>
                  <a:pt x="257" y="574"/>
                </a:lnTo>
                <a:lnTo>
                  <a:pt x="257" y="579"/>
                </a:lnTo>
                <a:lnTo>
                  <a:pt x="258" y="583"/>
                </a:lnTo>
                <a:lnTo>
                  <a:pt x="258" y="587"/>
                </a:lnTo>
                <a:lnTo>
                  <a:pt x="260" y="591"/>
                </a:lnTo>
                <a:lnTo>
                  <a:pt x="263" y="599"/>
                </a:lnTo>
                <a:lnTo>
                  <a:pt x="267" y="607"/>
                </a:lnTo>
                <a:lnTo>
                  <a:pt x="272" y="614"/>
                </a:lnTo>
                <a:lnTo>
                  <a:pt x="278" y="621"/>
                </a:lnTo>
                <a:lnTo>
                  <a:pt x="283" y="627"/>
                </a:lnTo>
                <a:lnTo>
                  <a:pt x="287" y="634"/>
                </a:lnTo>
                <a:lnTo>
                  <a:pt x="289" y="639"/>
                </a:lnTo>
                <a:lnTo>
                  <a:pt x="290" y="642"/>
                </a:lnTo>
                <a:lnTo>
                  <a:pt x="290" y="645"/>
                </a:lnTo>
                <a:lnTo>
                  <a:pt x="290" y="647"/>
                </a:lnTo>
                <a:lnTo>
                  <a:pt x="289" y="650"/>
                </a:lnTo>
                <a:lnTo>
                  <a:pt x="288" y="653"/>
                </a:lnTo>
                <a:lnTo>
                  <a:pt x="286" y="656"/>
                </a:lnTo>
                <a:lnTo>
                  <a:pt x="283" y="658"/>
                </a:lnTo>
                <a:lnTo>
                  <a:pt x="279" y="660"/>
                </a:lnTo>
                <a:lnTo>
                  <a:pt x="274" y="662"/>
                </a:lnTo>
                <a:lnTo>
                  <a:pt x="268" y="664"/>
                </a:lnTo>
                <a:lnTo>
                  <a:pt x="1" y="664"/>
                </a:lnTo>
                <a:lnTo>
                  <a:pt x="1" y="468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/>
          <a:lstStyle/>
          <a:p>
            <a:pPr algn="just">
              <a:lnSpc>
                <a:spcPct val="90000"/>
              </a:lnSpc>
            </a:pPr>
            <a:r>
              <a:rPr lang="ru-RU" sz="1600" dirty="0">
                <a:solidFill>
                  <a:schemeClr val="tx1"/>
                </a:solidFill>
                <a:latin typeface="a_AntiqueTrady"/>
                <a:cs typeface="Arial" charset="0"/>
              </a:rPr>
              <a:t>Оценка  состояния здоровья школьников </a:t>
            </a:r>
            <a:r>
              <a:rPr lang="ru-RU" sz="1600" dirty="0" err="1" smtClean="0">
                <a:solidFill>
                  <a:schemeClr val="tx1"/>
                </a:solidFill>
                <a:latin typeface="a_AntiqueTrady"/>
                <a:cs typeface="Arial" charset="0"/>
              </a:rPr>
              <a:t>экспресс-диагностическими</a:t>
            </a:r>
            <a:r>
              <a:rPr lang="ru-RU" sz="1600" dirty="0" smtClean="0">
                <a:solidFill>
                  <a:schemeClr val="tx1"/>
                </a:solidFill>
                <a:latin typeface="a_AntiqueTrady"/>
                <a:cs typeface="Arial" charset="0"/>
              </a:rPr>
              <a:t> методами</a:t>
            </a:r>
            <a:endParaRPr lang="ru-RU" sz="1600" dirty="0">
              <a:solidFill>
                <a:schemeClr val="tx1"/>
              </a:solidFill>
              <a:latin typeface="a_AntiqueTrady"/>
              <a:cs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059832" y="1052736"/>
            <a:ext cx="2546350" cy="1993900"/>
          </a:xfrm>
          <a:custGeom>
            <a:avLst/>
            <a:gdLst>
              <a:gd name="T0" fmla="*/ 133 w 814"/>
              <a:gd name="T1" fmla="*/ 310 h 522"/>
              <a:gd name="T2" fmla="*/ 123 w 814"/>
              <a:gd name="T3" fmla="*/ 305 h 522"/>
              <a:gd name="T4" fmla="*/ 105 w 814"/>
              <a:gd name="T5" fmla="*/ 313 h 522"/>
              <a:gd name="T6" fmla="*/ 76 w 814"/>
              <a:gd name="T7" fmla="*/ 333 h 522"/>
              <a:gd name="T8" fmla="*/ 51 w 814"/>
              <a:gd name="T9" fmla="*/ 340 h 522"/>
              <a:gd name="T10" fmla="*/ 33 w 814"/>
              <a:gd name="T11" fmla="*/ 334 h 522"/>
              <a:gd name="T12" fmla="*/ 12 w 814"/>
              <a:gd name="T13" fmla="*/ 311 h 522"/>
              <a:gd name="T14" fmla="*/ 3 w 814"/>
              <a:gd name="T15" fmla="*/ 286 h 522"/>
              <a:gd name="T16" fmla="*/ 1 w 814"/>
              <a:gd name="T17" fmla="*/ 249 h 522"/>
              <a:gd name="T18" fmla="*/ 9 w 814"/>
              <a:gd name="T19" fmla="*/ 218 h 522"/>
              <a:gd name="T20" fmla="*/ 26 w 814"/>
              <a:gd name="T21" fmla="*/ 194 h 522"/>
              <a:gd name="T22" fmla="*/ 44 w 814"/>
              <a:gd name="T23" fmla="*/ 184 h 522"/>
              <a:gd name="T24" fmla="*/ 61 w 814"/>
              <a:gd name="T25" fmla="*/ 182 h 522"/>
              <a:gd name="T26" fmla="*/ 85 w 814"/>
              <a:gd name="T27" fmla="*/ 192 h 522"/>
              <a:gd name="T28" fmla="*/ 112 w 814"/>
              <a:gd name="T29" fmla="*/ 210 h 522"/>
              <a:gd name="T30" fmla="*/ 126 w 814"/>
              <a:gd name="T31" fmla="*/ 214 h 522"/>
              <a:gd name="T32" fmla="*/ 136 w 814"/>
              <a:gd name="T33" fmla="*/ 207 h 522"/>
              <a:gd name="T34" fmla="*/ 142 w 814"/>
              <a:gd name="T35" fmla="*/ 0 h 522"/>
              <a:gd name="T36" fmla="*/ 810 w 814"/>
              <a:gd name="T37" fmla="*/ 204 h 522"/>
              <a:gd name="T38" fmla="*/ 801 w 814"/>
              <a:gd name="T39" fmla="*/ 213 h 522"/>
              <a:gd name="T40" fmla="*/ 789 w 814"/>
              <a:gd name="T41" fmla="*/ 213 h 522"/>
              <a:gd name="T42" fmla="*/ 757 w 814"/>
              <a:gd name="T43" fmla="*/ 192 h 522"/>
              <a:gd name="T44" fmla="*/ 737 w 814"/>
              <a:gd name="T45" fmla="*/ 183 h 522"/>
              <a:gd name="T46" fmla="*/ 720 w 814"/>
              <a:gd name="T47" fmla="*/ 183 h 522"/>
              <a:gd name="T48" fmla="*/ 702 w 814"/>
              <a:gd name="T49" fmla="*/ 191 h 522"/>
              <a:gd name="T50" fmla="*/ 687 w 814"/>
              <a:gd name="T51" fmla="*/ 209 h 522"/>
              <a:gd name="T52" fmla="*/ 675 w 814"/>
              <a:gd name="T53" fmla="*/ 238 h 522"/>
              <a:gd name="T54" fmla="*/ 673 w 814"/>
              <a:gd name="T55" fmla="*/ 271 h 522"/>
              <a:gd name="T56" fmla="*/ 682 w 814"/>
              <a:gd name="T57" fmla="*/ 306 h 522"/>
              <a:gd name="T58" fmla="*/ 694 w 814"/>
              <a:gd name="T59" fmla="*/ 323 h 522"/>
              <a:gd name="T60" fmla="*/ 710 w 814"/>
              <a:gd name="T61" fmla="*/ 336 h 522"/>
              <a:gd name="T62" fmla="*/ 727 w 814"/>
              <a:gd name="T63" fmla="*/ 340 h 522"/>
              <a:gd name="T64" fmla="*/ 755 w 814"/>
              <a:gd name="T65" fmla="*/ 329 h 522"/>
              <a:gd name="T66" fmla="*/ 783 w 814"/>
              <a:gd name="T67" fmla="*/ 309 h 522"/>
              <a:gd name="T68" fmla="*/ 801 w 814"/>
              <a:gd name="T69" fmla="*/ 306 h 522"/>
              <a:gd name="T70" fmla="*/ 810 w 814"/>
              <a:gd name="T71" fmla="*/ 316 h 522"/>
              <a:gd name="T72" fmla="*/ 544 w 814"/>
              <a:gd name="T73" fmla="*/ 522 h 522"/>
              <a:gd name="T74" fmla="*/ 524 w 814"/>
              <a:gd name="T75" fmla="*/ 512 h 522"/>
              <a:gd name="T76" fmla="*/ 522 w 814"/>
              <a:gd name="T77" fmla="*/ 501 h 522"/>
              <a:gd name="T78" fmla="*/ 534 w 814"/>
              <a:gd name="T79" fmla="*/ 479 h 522"/>
              <a:gd name="T80" fmla="*/ 554 w 814"/>
              <a:gd name="T81" fmla="*/ 448 h 522"/>
              <a:gd name="T82" fmla="*/ 557 w 814"/>
              <a:gd name="T83" fmla="*/ 426 h 522"/>
              <a:gd name="T84" fmla="*/ 544 w 814"/>
              <a:gd name="T85" fmla="*/ 405 h 522"/>
              <a:gd name="T86" fmla="*/ 522 w 814"/>
              <a:gd name="T87" fmla="*/ 390 h 522"/>
              <a:gd name="T88" fmla="*/ 497 w 814"/>
              <a:gd name="T89" fmla="*/ 382 h 522"/>
              <a:gd name="T90" fmla="*/ 455 w 814"/>
              <a:gd name="T91" fmla="*/ 383 h 522"/>
              <a:gd name="T92" fmla="*/ 426 w 814"/>
              <a:gd name="T93" fmla="*/ 394 h 522"/>
              <a:gd name="T94" fmla="*/ 408 w 814"/>
              <a:gd name="T95" fmla="*/ 410 h 522"/>
              <a:gd name="T96" fmla="*/ 399 w 814"/>
              <a:gd name="T97" fmla="*/ 428 h 522"/>
              <a:gd name="T98" fmla="*/ 399 w 814"/>
              <a:gd name="T99" fmla="*/ 446 h 522"/>
              <a:gd name="T100" fmla="*/ 413 w 814"/>
              <a:gd name="T101" fmla="*/ 473 h 522"/>
              <a:gd name="T102" fmla="*/ 430 w 814"/>
              <a:gd name="T103" fmla="*/ 498 h 522"/>
              <a:gd name="T104" fmla="*/ 430 w 814"/>
              <a:gd name="T105" fmla="*/ 509 h 522"/>
              <a:gd name="T106" fmla="*/ 420 w 814"/>
              <a:gd name="T107" fmla="*/ 518 h 522"/>
              <a:gd name="T108" fmla="*/ 142 w 814"/>
              <a:gd name="T109" fmla="*/ 327 h 52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2"/>
              <a:gd name="T167" fmla="*/ 814 w 814"/>
              <a:gd name="T168" fmla="*/ 522 h 52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2">
                <a:moveTo>
                  <a:pt x="142" y="327"/>
                </a:moveTo>
                <a:lnTo>
                  <a:pt x="138" y="317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6"/>
                </a:lnTo>
                <a:lnTo>
                  <a:pt x="126" y="305"/>
                </a:lnTo>
                <a:lnTo>
                  <a:pt x="123" y="305"/>
                </a:lnTo>
                <a:lnTo>
                  <a:pt x="121" y="306"/>
                </a:lnTo>
                <a:lnTo>
                  <a:pt x="118" y="306"/>
                </a:lnTo>
                <a:lnTo>
                  <a:pt x="112" y="309"/>
                </a:lnTo>
                <a:lnTo>
                  <a:pt x="105" y="313"/>
                </a:lnTo>
                <a:lnTo>
                  <a:pt x="98" y="318"/>
                </a:lnTo>
                <a:lnTo>
                  <a:pt x="91" y="324"/>
                </a:lnTo>
                <a:lnTo>
                  <a:pt x="83" y="329"/>
                </a:lnTo>
                <a:lnTo>
                  <a:pt x="76" y="333"/>
                </a:lnTo>
                <a:lnTo>
                  <a:pt x="68" y="337"/>
                </a:lnTo>
                <a:lnTo>
                  <a:pt x="59" y="340"/>
                </a:lnTo>
                <a:lnTo>
                  <a:pt x="55" y="340"/>
                </a:lnTo>
                <a:lnTo>
                  <a:pt x="51" y="340"/>
                </a:lnTo>
                <a:lnTo>
                  <a:pt x="47" y="339"/>
                </a:lnTo>
                <a:lnTo>
                  <a:pt x="42" y="338"/>
                </a:lnTo>
                <a:lnTo>
                  <a:pt x="38" y="336"/>
                </a:lnTo>
                <a:lnTo>
                  <a:pt x="33" y="334"/>
                </a:lnTo>
                <a:lnTo>
                  <a:pt x="25" y="327"/>
                </a:lnTo>
                <a:lnTo>
                  <a:pt x="21" y="323"/>
                </a:lnTo>
                <a:lnTo>
                  <a:pt x="18" y="319"/>
                </a:lnTo>
                <a:lnTo>
                  <a:pt x="12" y="311"/>
                </a:lnTo>
                <a:lnTo>
                  <a:pt x="10" y="306"/>
                </a:lnTo>
                <a:lnTo>
                  <a:pt x="8" y="302"/>
                </a:lnTo>
                <a:lnTo>
                  <a:pt x="4" y="292"/>
                </a:lnTo>
                <a:lnTo>
                  <a:pt x="3" y="286"/>
                </a:lnTo>
                <a:lnTo>
                  <a:pt x="2" y="281"/>
                </a:lnTo>
                <a:lnTo>
                  <a:pt x="0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8"/>
                </a:lnTo>
                <a:lnTo>
                  <a:pt x="6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20" y="201"/>
                </a:lnTo>
                <a:lnTo>
                  <a:pt x="26" y="194"/>
                </a:lnTo>
                <a:lnTo>
                  <a:pt x="30" y="191"/>
                </a:lnTo>
                <a:lnTo>
                  <a:pt x="34" y="189"/>
                </a:lnTo>
                <a:lnTo>
                  <a:pt x="39" y="186"/>
                </a:lnTo>
                <a:lnTo>
                  <a:pt x="44" y="184"/>
                </a:lnTo>
                <a:lnTo>
                  <a:pt x="48" y="183"/>
                </a:lnTo>
                <a:lnTo>
                  <a:pt x="53" y="182"/>
                </a:lnTo>
                <a:lnTo>
                  <a:pt x="57" y="182"/>
                </a:lnTo>
                <a:lnTo>
                  <a:pt x="61" y="182"/>
                </a:lnTo>
                <a:lnTo>
                  <a:pt x="66" y="183"/>
                </a:lnTo>
                <a:lnTo>
                  <a:pt x="70" y="184"/>
                </a:lnTo>
                <a:lnTo>
                  <a:pt x="78" y="188"/>
                </a:lnTo>
                <a:lnTo>
                  <a:pt x="85" y="192"/>
                </a:lnTo>
                <a:lnTo>
                  <a:pt x="92" y="197"/>
                </a:lnTo>
                <a:lnTo>
                  <a:pt x="99" y="202"/>
                </a:lnTo>
                <a:lnTo>
                  <a:pt x="106" y="206"/>
                </a:lnTo>
                <a:lnTo>
                  <a:pt x="112" y="210"/>
                </a:lnTo>
                <a:lnTo>
                  <a:pt x="118" y="213"/>
                </a:lnTo>
                <a:lnTo>
                  <a:pt x="121" y="214"/>
                </a:lnTo>
                <a:lnTo>
                  <a:pt x="123" y="214"/>
                </a:lnTo>
                <a:lnTo>
                  <a:pt x="126" y="214"/>
                </a:lnTo>
                <a:lnTo>
                  <a:pt x="129" y="213"/>
                </a:lnTo>
                <a:lnTo>
                  <a:pt x="131" y="212"/>
                </a:lnTo>
                <a:lnTo>
                  <a:pt x="133" y="210"/>
                </a:lnTo>
                <a:lnTo>
                  <a:pt x="136" y="207"/>
                </a:lnTo>
                <a:lnTo>
                  <a:pt x="138" y="203"/>
                </a:lnTo>
                <a:lnTo>
                  <a:pt x="140" y="199"/>
                </a:lnTo>
                <a:lnTo>
                  <a:pt x="142" y="194"/>
                </a:lnTo>
                <a:lnTo>
                  <a:pt x="142" y="0"/>
                </a:lnTo>
                <a:lnTo>
                  <a:pt x="814" y="0"/>
                </a:lnTo>
                <a:lnTo>
                  <a:pt x="814" y="195"/>
                </a:lnTo>
                <a:lnTo>
                  <a:pt x="812" y="200"/>
                </a:lnTo>
                <a:lnTo>
                  <a:pt x="810" y="204"/>
                </a:lnTo>
                <a:lnTo>
                  <a:pt x="808" y="207"/>
                </a:lnTo>
                <a:lnTo>
                  <a:pt x="805" y="210"/>
                </a:lnTo>
                <a:lnTo>
                  <a:pt x="803" y="212"/>
                </a:lnTo>
                <a:lnTo>
                  <a:pt x="801" y="213"/>
                </a:lnTo>
                <a:lnTo>
                  <a:pt x="798" y="214"/>
                </a:lnTo>
                <a:lnTo>
                  <a:pt x="795" y="214"/>
                </a:lnTo>
                <a:lnTo>
                  <a:pt x="792" y="214"/>
                </a:lnTo>
                <a:lnTo>
                  <a:pt x="789" y="213"/>
                </a:lnTo>
                <a:lnTo>
                  <a:pt x="783" y="210"/>
                </a:lnTo>
                <a:lnTo>
                  <a:pt x="777" y="206"/>
                </a:lnTo>
                <a:lnTo>
                  <a:pt x="771" y="202"/>
                </a:lnTo>
                <a:lnTo>
                  <a:pt x="757" y="192"/>
                </a:lnTo>
                <a:lnTo>
                  <a:pt x="749" y="188"/>
                </a:lnTo>
                <a:lnTo>
                  <a:pt x="745" y="186"/>
                </a:lnTo>
                <a:lnTo>
                  <a:pt x="741" y="184"/>
                </a:lnTo>
                <a:lnTo>
                  <a:pt x="737" y="183"/>
                </a:lnTo>
                <a:lnTo>
                  <a:pt x="733" y="182"/>
                </a:lnTo>
                <a:lnTo>
                  <a:pt x="729" y="182"/>
                </a:lnTo>
                <a:lnTo>
                  <a:pt x="724" y="182"/>
                </a:lnTo>
                <a:lnTo>
                  <a:pt x="720" y="183"/>
                </a:lnTo>
                <a:lnTo>
                  <a:pt x="715" y="184"/>
                </a:lnTo>
                <a:lnTo>
                  <a:pt x="711" y="186"/>
                </a:lnTo>
                <a:lnTo>
                  <a:pt x="706" y="189"/>
                </a:lnTo>
                <a:lnTo>
                  <a:pt x="702" y="191"/>
                </a:lnTo>
                <a:lnTo>
                  <a:pt x="699" y="194"/>
                </a:lnTo>
                <a:lnTo>
                  <a:pt x="695" y="198"/>
                </a:lnTo>
                <a:lnTo>
                  <a:pt x="692" y="201"/>
                </a:lnTo>
                <a:lnTo>
                  <a:pt x="687" y="209"/>
                </a:lnTo>
                <a:lnTo>
                  <a:pt x="682" y="218"/>
                </a:lnTo>
                <a:lnTo>
                  <a:pt x="680" y="223"/>
                </a:lnTo>
                <a:lnTo>
                  <a:pt x="678" y="228"/>
                </a:lnTo>
                <a:lnTo>
                  <a:pt x="675" y="238"/>
                </a:lnTo>
                <a:lnTo>
                  <a:pt x="674" y="249"/>
                </a:lnTo>
                <a:lnTo>
                  <a:pt x="673" y="254"/>
                </a:lnTo>
                <a:lnTo>
                  <a:pt x="673" y="260"/>
                </a:lnTo>
                <a:lnTo>
                  <a:pt x="673" y="271"/>
                </a:lnTo>
                <a:lnTo>
                  <a:pt x="674" y="281"/>
                </a:lnTo>
                <a:lnTo>
                  <a:pt x="677" y="292"/>
                </a:lnTo>
                <a:lnTo>
                  <a:pt x="680" y="302"/>
                </a:lnTo>
                <a:lnTo>
                  <a:pt x="682" y="306"/>
                </a:lnTo>
                <a:lnTo>
                  <a:pt x="685" y="311"/>
                </a:lnTo>
                <a:lnTo>
                  <a:pt x="687" y="315"/>
                </a:lnTo>
                <a:lnTo>
                  <a:pt x="690" y="319"/>
                </a:lnTo>
                <a:lnTo>
                  <a:pt x="694" y="323"/>
                </a:lnTo>
                <a:lnTo>
                  <a:pt x="697" y="327"/>
                </a:lnTo>
                <a:lnTo>
                  <a:pt x="701" y="331"/>
                </a:lnTo>
                <a:lnTo>
                  <a:pt x="705" y="334"/>
                </a:lnTo>
                <a:lnTo>
                  <a:pt x="710" y="336"/>
                </a:lnTo>
                <a:lnTo>
                  <a:pt x="714" y="338"/>
                </a:lnTo>
                <a:lnTo>
                  <a:pt x="718" y="339"/>
                </a:lnTo>
                <a:lnTo>
                  <a:pt x="722" y="340"/>
                </a:lnTo>
                <a:lnTo>
                  <a:pt x="727" y="340"/>
                </a:lnTo>
                <a:lnTo>
                  <a:pt x="731" y="340"/>
                </a:lnTo>
                <a:lnTo>
                  <a:pt x="739" y="337"/>
                </a:lnTo>
                <a:lnTo>
                  <a:pt x="747" y="334"/>
                </a:lnTo>
                <a:lnTo>
                  <a:pt x="755" y="329"/>
                </a:lnTo>
                <a:lnTo>
                  <a:pt x="762" y="324"/>
                </a:lnTo>
                <a:lnTo>
                  <a:pt x="769" y="319"/>
                </a:lnTo>
                <a:lnTo>
                  <a:pt x="776" y="314"/>
                </a:lnTo>
                <a:lnTo>
                  <a:pt x="783" y="309"/>
                </a:lnTo>
                <a:lnTo>
                  <a:pt x="789" y="307"/>
                </a:lnTo>
                <a:lnTo>
                  <a:pt x="792" y="306"/>
                </a:lnTo>
                <a:lnTo>
                  <a:pt x="795" y="305"/>
                </a:lnTo>
                <a:lnTo>
                  <a:pt x="801" y="306"/>
                </a:lnTo>
                <a:lnTo>
                  <a:pt x="803" y="307"/>
                </a:lnTo>
                <a:lnTo>
                  <a:pt x="806" y="310"/>
                </a:lnTo>
                <a:lnTo>
                  <a:pt x="808" y="312"/>
                </a:lnTo>
                <a:lnTo>
                  <a:pt x="810" y="316"/>
                </a:lnTo>
                <a:lnTo>
                  <a:pt x="812" y="320"/>
                </a:lnTo>
                <a:lnTo>
                  <a:pt x="814" y="326"/>
                </a:lnTo>
                <a:lnTo>
                  <a:pt x="814" y="522"/>
                </a:lnTo>
                <a:lnTo>
                  <a:pt x="544" y="522"/>
                </a:lnTo>
                <a:lnTo>
                  <a:pt x="533" y="518"/>
                </a:lnTo>
                <a:lnTo>
                  <a:pt x="529" y="516"/>
                </a:lnTo>
                <a:lnTo>
                  <a:pt x="526" y="514"/>
                </a:lnTo>
                <a:lnTo>
                  <a:pt x="524" y="512"/>
                </a:lnTo>
                <a:lnTo>
                  <a:pt x="523" y="509"/>
                </a:lnTo>
                <a:lnTo>
                  <a:pt x="522" y="506"/>
                </a:lnTo>
                <a:lnTo>
                  <a:pt x="521" y="504"/>
                </a:lnTo>
                <a:lnTo>
                  <a:pt x="522" y="501"/>
                </a:lnTo>
                <a:lnTo>
                  <a:pt x="523" y="498"/>
                </a:lnTo>
                <a:lnTo>
                  <a:pt x="525" y="492"/>
                </a:lnTo>
                <a:lnTo>
                  <a:pt x="530" y="485"/>
                </a:lnTo>
                <a:lnTo>
                  <a:pt x="534" y="479"/>
                </a:lnTo>
                <a:lnTo>
                  <a:pt x="540" y="471"/>
                </a:lnTo>
                <a:lnTo>
                  <a:pt x="546" y="464"/>
                </a:lnTo>
                <a:lnTo>
                  <a:pt x="551" y="456"/>
                </a:lnTo>
                <a:lnTo>
                  <a:pt x="554" y="448"/>
                </a:lnTo>
                <a:lnTo>
                  <a:pt x="557" y="439"/>
                </a:lnTo>
                <a:lnTo>
                  <a:pt x="557" y="435"/>
                </a:lnTo>
                <a:lnTo>
                  <a:pt x="557" y="430"/>
                </a:lnTo>
                <a:lnTo>
                  <a:pt x="557" y="426"/>
                </a:lnTo>
                <a:lnTo>
                  <a:pt x="555" y="422"/>
                </a:lnTo>
                <a:lnTo>
                  <a:pt x="554" y="418"/>
                </a:lnTo>
                <a:lnTo>
                  <a:pt x="551" y="413"/>
                </a:lnTo>
                <a:lnTo>
                  <a:pt x="544" y="405"/>
                </a:lnTo>
                <a:lnTo>
                  <a:pt x="540" y="402"/>
                </a:lnTo>
                <a:lnTo>
                  <a:pt x="536" y="398"/>
                </a:lnTo>
                <a:lnTo>
                  <a:pt x="527" y="393"/>
                </a:lnTo>
                <a:lnTo>
                  <a:pt x="522" y="390"/>
                </a:lnTo>
                <a:lnTo>
                  <a:pt x="518" y="388"/>
                </a:lnTo>
                <a:lnTo>
                  <a:pt x="508" y="385"/>
                </a:lnTo>
                <a:lnTo>
                  <a:pt x="503" y="383"/>
                </a:lnTo>
                <a:lnTo>
                  <a:pt x="497" y="382"/>
                </a:lnTo>
                <a:lnTo>
                  <a:pt x="487" y="381"/>
                </a:lnTo>
                <a:lnTo>
                  <a:pt x="476" y="381"/>
                </a:lnTo>
                <a:lnTo>
                  <a:pt x="465" y="381"/>
                </a:lnTo>
                <a:lnTo>
                  <a:pt x="455" y="383"/>
                </a:lnTo>
                <a:lnTo>
                  <a:pt x="445" y="386"/>
                </a:lnTo>
                <a:lnTo>
                  <a:pt x="440" y="388"/>
                </a:lnTo>
                <a:lnTo>
                  <a:pt x="435" y="390"/>
                </a:lnTo>
                <a:lnTo>
                  <a:pt x="426" y="394"/>
                </a:lnTo>
                <a:lnTo>
                  <a:pt x="422" y="397"/>
                </a:lnTo>
                <a:lnTo>
                  <a:pt x="418" y="400"/>
                </a:lnTo>
                <a:lnTo>
                  <a:pt x="411" y="407"/>
                </a:lnTo>
                <a:lnTo>
                  <a:pt x="408" y="410"/>
                </a:lnTo>
                <a:lnTo>
                  <a:pt x="405" y="414"/>
                </a:lnTo>
                <a:lnTo>
                  <a:pt x="402" y="419"/>
                </a:lnTo>
                <a:lnTo>
                  <a:pt x="400" y="423"/>
                </a:lnTo>
                <a:lnTo>
                  <a:pt x="399" y="428"/>
                </a:lnTo>
                <a:lnTo>
                  <a:pt x="398" y="432"/>
                </a:lnTo>
                <a:lnTo>
                  <a:pt x="398" y="437"/>
                </a:lnTo>
                <a:lnTo>
                  <a:pt x="399" y="441"/>
                </a:lnTo>
                <a:lnTo>
                  <a:pt x="399" y="446"/>
                </a:lnTo>
                <a:lnTo>
                  <a:pt x="401" y="450"/>
                </a:lnTo>
                <a:lnTo>
                  <a:pt x="404" y="458"/>
                </a:lnTo>
                <a:lnTo>
                  <a:pt x="408" y="466"/>
                </a:lnTo>
                <a:lnTo>
                  <a:pt x="413" y="473"/>
                </a:lnTo>
                <a:lnTo>
                  <a:pt x="419" y="480"/>
                </a:lnTo>
                <a:lnTo>
                  <a:pt x="423" y="486"/>
                </a:lnTo>
                <a:lnTo>
                  <a:pt x="427" y="492"/>
                </a:lnTo>
                <a:lnTo>
                  <a:pt x="430" y="498"/>
                </a:lnTo>
                <a:lnTo>
                  <a:pt x="431" y="501"/>
                </a:lnTo>
                <a:lnTo>
                  <a:pt x="431" y="504"/>
                </a:lnTo>
                <a:lnTo>
                  <a:pt x="431" y="506"/>
                </a:lnTo>
                <a:lnTo>
                  <a:pt x="430" y="509"/>
                </a:lnTo>
                <a:lnTo>
                  <a:pt x="429" y="511"/>
                </a:lnTo>
                <a:lnTo>
                  <a:pt x="427" y="514"/>
                </a:lnTo>
                <a:lnTo>
                  <a:pt x="424" y="516"/>
                </a:lnTo>
                <a:lnTo>
                  <a:pt x="420" y="518"/>
                </a:lnTo>
                <a:lnTo>
                  <a:pt x="415" y="520"/>
                </a:lnTo>
                <a:lnTo>
                  <a:pt x="410" y="522"/>
                </a:lnTo>
                <a:lnTo>
                  <a:pt x="142" y="522"/>
                </a:lnTo>
                <a:lnTo>
                  <a:pt x="142" y="327"/>
                </a:lnTo>
                <a:close/>
              </a:path>
            </a:pathLst>
          </a:custGeom>
          <a:blipFill>
            <a:blip r:embed="rId6" cstate="print"/>
            <a:tile tx="0" ty="0" sx="100000" sy="100000" flip="none" algn="tl"/>
          </a:blip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4000" tIns="36000" rIns="72000" bIns="36000"/>
          <a:lstStyle/>
          <a:p>
            <a:pPr fontAlgn="auto">
              <a:lnSpc>
                <a:spcPct val="90000"/>
              </a:lnSpc>
              <a:defRPr/>
            </a:pPr>
            <a:r>
              <a:rPr lang="ru-RU" sz="1600" dirty="0">
                <a:solidFill>
                  <a:schemeClr val="tx1"/>
                </a:solidFill>
                <a:latin typeface="a_AntiqueTrady" pitchFamily="18" charset="-52"/>
              </a:rPr>
              <a:t>Влияние двигательной активности на функциональное состояние </a:t>
            </a:r>
            <a:r>
              <a:rPr lang="ru-RU" sz="1600" dirty="0" err="1">
                <a:solidFill>
                  <a:schemeClr val="tx1"/>
                </a:solidFill>
                <a:latin typeface="a_AntiqueTrady" pitchFamily="18" charset="-52"/>
              </a:rPr>
              <a:t>сердцаподростка</a:t>
            </a:r>
            <a:endParaRPr lang="ru-RU" sz="1600" dirty="0">
              <a:solidFill>
                <a:schemeClr val="tx1"/>
              </a:solidFill>
              <a:latin typeface="a_AntiqueTrady" pitchFamily="18" charset="-52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404938" y="2674938"/>
            <a:ext cx="2557462" cy="2522537"/>
          </a:xfrm>
          <a:custGeom>
            <a:avLst/>
            <a:gdLst>
              <a:gd name="T0" fmla="*/ 388 w 818"/>
              <a:gd name="T1" fmla="*/ 673 h 807"/>
              <a:gd name="T2" fmla="*/ 383 w 818"/>
              <a:gd name="T3" fmla="*/ 683 h 807"/>
              <a:gd name="T4" fmla="*/ 391 w 818"/>
              <a:gd name="T5" fmla="*/ 702 h 807"/>
              <a:gd name="T6" fmla="*/ 411 w 818"/>
              <a:gd name="T7" fmla="*/ 731 h 807"/>
              <a:gd name="T8" fmla="*/ 417 w 818"/>
              <a:gd name="T9" fmla="*/ 757 h 807"/>
              <a:gd name="T10" fmla="*/ 411 w 818"/>
              <a:gd name="T11" fmla="*/ 774 h 807"/>
              <a:gd name="T12" fmla="*/ 388 w 818"/>
              <a:gd name="T13" fmla="*/ 795 h 807"/>
              <a:gd name="T14" fmla="*/ 364 w 818"/>
              <a:gd name="T15" fmla="*/ 804 h 807"/>
              <a:gd name="T16" fmla="*/ 327 w 818"/>
              <a:gd name="T17" fmla="*/ 806 h 807"/>
              <a:gd name="T18" fmla="*/ 295 w 818"/>
              <a:gd name="T19" fmla="*/ 798 h 807"/>
              <a:gd name="T20" fmla="*/ 272 w 818"/>
              <a:gd name="T21" fmla="*/ 781 h 807"/>
              <a:gd name="T22" fmla="*/ 261 w 818"/>
              <a:gd name="T23" fmla="*/ 764 h 807"/>
              <a:gd name="T24" fmla="*/ 260 w 818"/>
              <a:gd name="T25" fmla="*/ 745 h 807"/>
              <a:gd name="T26" fmla="*/ 275 w 818"/>
              <a:gd name="T27" fmla="*/ 714 h 807"/>
              <a:gd name="T28" fmla="*/ 290 w 818"/>
              <a:gd name="T29" fmla="*/ 689 h 807"/>
              <a:gd name="T30" fmla="*/ 290 w 818"/>
              <a:gd name="T31" fmla="*/ 678 h 807"/>
              <a:gd name="T32" fmla="*/ 280 w 818"/>
              <a:gd name="T33" fmla="*/ 669 h 807"/>
              <a:gd name="T34" fmla="*/ 0 w 818"/>
              <a:gd name="T35" fmla="*/ 142 h 807"/>
              <a:gd name="T36" fmla="*/ 284 w 818"/>
              <a:gd name="T37" fmla="*/ 136 h 807"/>
              <a:gd name="T38" fmla="*/ 291 w 818"/>
              <a:gd name="T39" fmla="*/ 126 h 807"/>
              <a:gd name="T40" fmla="*/ 289 w 818"/>
              <a:gd name="T41" fmla="*/ 115 h 807"/>
              <a:gd name="T42" fmla="*/ 275 w 818"/>
              <a:gd name="T43" fmla="*/ 93 h 807"/>
              <a:gd name="T44" fmla="*/ 261 w 818"/>
              <a:gd name="T45" fmla="*/ 66 h 807"/>
              <a:gd name="T46" fmla="*/ 260 w 818"/>
              <a:gd name="T47" fmla="*/ 48 h 807"/>
              <a:gd name="T48" fmla="*/ 269 w 818"/>
              <a:gd name="T49" fmla="*/ 30 h 807"/>
              <a:gd name="T50" fmla="*/ 287 w 818"/>
              <a:gd name="T51" fmla="*/ 14 h 807"/>
              <a:gd name="T52" fmla="*/ 315 w 818"/>
              <a:gd name="T53" fmla="*/ 3 h 807"/>
              <a:gd name="T54" fmla="*/ 359 w 818"/>
              <a:gd name="T55" fmla="*/ 2 h 807"/>
              <a:gd name="T56" fmla="*/ 388 w 818"/>
              <a:gd name="T57" fmla="*/ 12 h 807"/>
              <a:gd name="T58" fmla="*/ 404 w 818"/>
              <a:gd name="T59" fmla="*/ 25 h 807"/>
              <a:gd name="T60" fmla="*/ 416 w 818"/>
              <a:gd name="T61" fmla="*/ 42 h 807"/>
              <a:gd name="T62" fmla="*/ 417 w 818"/>
              <a:gd name="T63" fmla="*/ 59 h 807"/>
              <a:gd name="T64" fmla="*/ 406 w 818"/>
              <a:gd name="T65" fmla="*/ 84 h 807"/>
              <a:gd name="T66" fmla="*/ 385 w 818"/>
              <a:gd name="T67" fmla="*/ 115 h 807"/>
              <a:gd name="T68" fmla="*/ 383 w 818"/>
              <a:gd name="T69" fmla="*/ 127 h 807"/>
              <a:gd name="T70" fmla="*/ 391 w 818"/>
              <a:gd name="T71" fmla="*/ 136 h 807"/>
              <a:gd name="T72" fmla="*/ 677 w 818"/>
              <a:gd name="T73" fmla="*/ 142 h 807"/>
              <a:gd name="T74" fmla="*/ 683 w 818"/>
              <a:gd name="T75" fmla="*/ 349 h 807"/>
              <a:gd name="T76" fmla="*/ 692 w 818"/>
              <a:gd name="T77" fmla="*/ 356 h 807"/>
              <a:gd name="T78" fmla="*/ 707 w 818"/>
              <a:gd name="T79" fmla="*/ 352 h 807"/>
              <a:gd name="T80" fmla="*/ 742 w 818"/>
              <a:gd name="T81" fmla="*/ 330 h 807"/>
              <a:gd name="T82" fmla="*/ 762 w 818"/>
              <a:gd name="T83" fmla="*/ 324 h 807"/>
              <a:gd name="T84" fmla="*/ 780 w 818"/>
              <a:gd name="T85" fmla="*/ 328 h 807"/>
              <a:gd name="T86" fmla="*/ 795 w 818"/>
              <a:gd name="T87" fmla="*/ 340 h 807"/>
              <a:gd name="T88" fmla="*/ 811 w 818"/>
              <a:gd name="T89" fmla="*/ 366 h 807"/>
              <a:gd name="T90" fmla="*/ 818 w 818"/>
              <a:gd name="T91" fmla="*/ 396 h 807"/>
              <a:gd name="T92" fmla="*/ 814 w 818"/>
              <a:gd name="T93" fmla="*/ 434 h 807"/>
              <a:gd name="T94" fmla="*/ 803 w 818"/>
              <a:gd name="T95" fmla="*/ 458 h 807"/>
              <a:gd name="T96" fmla="*/ 790 w 818"/>
              <a:gd name="T97" fmla="*/ 474 h 807"/>
              <a:gd name="T98" fmla="*/ 773 w 818"/>
              <a:gd name="T99" fmla="*/ 482 h 807"/>
              <a:gd name="T100" fmla="*/ 752 w 818"/>
              <a:gd name="T101" fmla="*/ 480 h 807"/>
              <a:gd name="T102" fmla="*/ 714 w 818"/>
              <a:gd name="T103" fmla="*/ 455 h 807"/>
              <a:gd name="T104" fmla="*/ 699 w 818"/>
              <a:gd name="T105" fmla="*/ 448 h 807"/>
              <a:gd name="T106" fmla="*/ 687 w 818"/>
              <a:gd name="T107" fmla="*/ 450 h 807"/>
              <a:gd name="T108" fmla="*/ 679 w 818"/>
              <a:gd name="T109" fmla="*/ 464 h 80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7"/>
              <a:gd name="T167" fmla="*/ 818 w 818"/>
              <a:gd name="T168" fmla="*/ 807 h 80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7">
                <a:moveTo>
                  <a:pt x="405" y="665"/>
                </a:moveTo>
                <a:lnTo>
                  <a:pt x="395" y="669"/>
                </a:lnTo>
                <a:lnTo>
                  <a:pt x="391" y="671"/>
                </a:lnTo>
                <a:lnTo>
                  <a:pt x="388" y="673"/>
                </a:lnTo>
                <a:lnTo>
                  <a:pt x="385" y="676"/>
                </a:lnTo>
                <a:lnTo>
                  <a:pt x="384" y="678"/>
                </a:lnTo>
                <a:lnTo>
                  <a:pt x="383" y="681"/>
                </a:lnTo>
                <a:lnTo>
                  <a:pt x="383" y="683"/>
                </a:lnTo>
                <a:lnTo>
                  <a:pt x="383" y="686"/>
                </a:lnTo>
                <a:lnTo>
                  <a:pt x="384" y="689"/>
                </a:lnTo>
                <a:lnTo>
                  <a:pt x="387" y="695"/>
                </a:lnTo>
                <a:lnTo>
                  <a:pt x="391" y="702"/>
                </a:lnTo>
                <a:lnTo>
                  <a:pt x="395" y="709"/>
                </a:lnTo>
                <a:lnTo>
                  <a:pt x="401" y="716"/>
                </a:lnTo>
                <a:lnTo>
                  <a:pt x="406" y="723"/>
                </a:lnTo>
                <a:lnTo>
                  <a:pt x="411" y="731"/>
                </a:lnTo>
                <a:lnTo>
                  <a:pt x="415" y="739"/>
                </a:lnTo>
                <a:lnTo>
                  <a:pt x="417" y="747"/>
                </a:lnTo>
                <a:lnTo>
                  <a:pt x="417" y="753"/>
                </a:lnTo>
                <a:lnTo>
                  <a:pt x="417" y="757"/>
                </a:lnTo>
                <a:lnTo>
                  <a:pt x="417" y="761"/>
                </a:lnTo>
                <a:lnTo>
                  <a:pt x="416" y="766"/>
                </a:lnTo>
                <a:lnTo>
                  <a:pt x="414" y="770"/>
                </a:lnTo>
                <a:lnTo>
                  <a:pt x="411" y="774"/>
                </a:lnTo>
                <a:lnTo>
                  <a:pt x="404" y="782"/>
                </a:lnTo>
                <a:lnTo>
                  <a:pt x="401" y="786"/>
                </a:lnTo>
                <a:lnTo>
                  <a:pt x="397" y="789"/>
                </a:lnTo>
                <a:lnTo>
                  <a:pt x="388" y="795"/>
                </a:lnTo>
                <a:lnTo>
                  <a:pt x="384" y="797"/>
                </a:lnTo>
                <a:lnTo>
                  <a:pt x="379" y="799"/>
                </a:lnTo>
                <a:lnTo>
                  <a:pt x="369" y="803"/>
                </a:lnTo>
                <a:lnTo>
                  <a:pt x="364" y="804"/>
                </a:lnTo>
                <a:lnTo>
                  <a:pt x="359" y="805"/>
                </a:lnTo>
                <a:lnTo>
                  <a:pt x="348" y="807"/>
                </a:lnTo>
                <a:lnTo>
                  <a:pt x="337" y="807"/>
                </a:lnTo>
                <a:lnTo>
                  <a:pt x="327" y="806"/>
                </a:lnTo>
                <a:lnTo>
                  <a:pt x="315" y="804"/>
                </a:lnTo>
                <a:lnTo>
                  <a:pt x="305" y="801"/>
                </a:lnTo>
                <a:lnTo>
                  <a:pt x="300" y="800"/>
                </a:lnTo>
                <a:lnTo>
                  <a:pt x="295" y="798"/>
                </a:lnTo>
                <a:lnTo>
                  <a:pt x="287" y="793"/>
                </a:lnTo>
                <a:lnTo>
                  <a:pt x="282" y="790"/>
                </a:lnTo>
                <a:lnTo>
                  <a:pt x="279" y="787"/>
                </a:lnTo>
                <a:lnTo>
                  <a:pt x="272" y="781"/>
                </a:lnTo>
                <a:lnTo>
                  <a:pt x="269" y="777"/>
                </a:lnTo>
                <a:lnTo>
                  <a:pt x="266" y="773"/>
                </a:lnTo>
                <a:lnTo>
                  <a:pt x="263" y="769"/>
                </a:lnTo>
                <a:lnTo>
                  <a:pt x="261" y="764"/>
                </a:lnTo>
                <a:lnTo>
                  <a:pt x="260" y="760"/>
                </a:lnTo>
                <a:lnTo>
                  <a:pt x="260" y="755"/>
                </a:lnTo>
                <a:lnTo>
                  <a:pt x="259" y="751"/>
                </a:lnTo>
                <a:lnTo>
                  <a:pt x="260" y="745"/>
                </a:lnTo>
                <a:lnTo>
                  <a:pt x="262" y="737"/>
                </a:lnTo>
                <a:lnTo>
                  <a:pt x="265" y="729"/>
                </a:lnTo>
                <a:lnTo>
                  <a:pt x="270" y="722"/>
                </a:lnTo>
                <a:lnTo>
                  <a:pt x="275" y="714"/>
                </a:lnTo>
                <a:lnTo>
                  <a:pt x="279" y="707"/>
                </a:lnTo>
                <a:lnTo>
                  <a:pt x="284" y="701"/>
                </a:lnTo>
                <a:lnTo>
                  <a:pt x="288" y="695"/>
                </a:lnTo>
                <a:lnTo>
                  <a:pt x="290" y="689"/>
                </a:lnTo>
                <a:lnTo>
                  <a:pt x="291" y="686"/>
                </a:lnTo>
                <a:lnTo>
                  <a:pt x="291" y="683"/>
                </a:lnTo>
                <a:lnTo>
                  <a:pt x="291" y="681"/>
                </a:lnTo>
                <a:lnTo>
                  <a:pt x="290" y="678"/>
                </a:lnTo>
                <a:lnTo>
                  <a:pt x="289" y="676"/>
                </a:lnTo>
                <a:lnTo>
                  <a:pt x="287" y="673"/>
                </a:lnTo>
                <a:lnTo>
                  <a:pt x="284" y="671"/>
                </a:lnTo>
                <a:lnTo>
                  <a:pt x="280" y="669"/>
                </a:lnTo>
                <a:lnTo>
                  <a:pt x="276" y="667"/>
                </a:lnTo>
                <a:lnTo>
                  <a:pt x="270" y="665"/>
                </a:lnTo>
                <a:lnTo>
                  <a:pt x="0" y="665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3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8"/>
                </a:lnTo>
                <a:lnTo>
                  <a:pt x="262" y="70"/>
                </a:lnTo>
                <a:lnTo>
                  <a:pt x="261" y="66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5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8"/>
                </a:lnTo>
                <a:lnTo>
                  <a:pt x="413" y="72"/>
                </a:lnTo>
                <a:lnTo>
                  <a:pt x="411" y="76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6"/>
                </a:lnTo>
                <a:lnTo>
                  <a:pt x="679" y="341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5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4"/>
                </a:lnTo>
                <a:lnTo>
                  <a:pt x="742" y="330"/>
                </a:lnTo>
                <a:lnTo>
                  <a:pt x="750" y="327"/>
                </a:lnTo>
                <a:lnTo>
                  <a:pt x="754" y="325"/>
                </a:lnTo>
                <a:lnTo>
                  <a:pt x="758" y="324"/>
                </a:lnTo>
                <a:lnTo>
                  <a:pt x="762" y="324"/>
                </a:lnTo>
                <a:lnTo>
                  <a:pt x="766" y="324"/>
                </a:lnTo>
                <a:lnTo>
                  <a:pt x="771" y="325"/>
                </a:lnTo>
                <a:lnTo>
                  <a:pt x="775" y="326"/>
                </a:lnTo>
                <a:lnTo>
                  <a:pt x="780" y="328"/>
                </a:lnTo>
                <a:lnTo>
                  <a:pt x="785" y="331"/>
                </a:lnTo>
                <a:lnTo>
                  <a:pt x="788" y="333"/>
                </a:lnTo>
                <a:lnTo>
                  <a:pt x="792" y="336"/>
                </a:lnTo>
                <a:lnTo>
                  <a:pt x="795" y="340"/>
                </a:lnTo>
                <a:lnTo>
                  <a:pt x="799" y="343"/>
                </a:lnTo>
                <a:lnTo>
                  <a:pt x="804" y="351"/>
                </a:lnTo>
                <a:lnTo>
                  <a:pt x="809" y="361"/>
                </a:lnTo>
                <a:lnTo>
                  <a:pt x="811" y="366"/>
                </a:lnTo>
                <a:lnTo>
                  <a:pt x="813" y="371"/>
                </a:lnTo>
                <a:lnTo>
                  <a:pt x="815" y="381"/>
                </a:lnTo>
                <a:lnTo>
                  <a:pt x="817" y="391"/>
                </a:lnTo>
                <a:lnTo>
                  <a:pt x="818" y="396"/>
                </a:lnTo>
                <a:lnTo>
                  <a:pt x="818" y="402"/>
                </a:lnTo>
                <a:lnTo>
                  <a:pt x="818" y="413"/>
                </a:lnTo>
                <a:lnTo>
                  <a:pt x="816" y="423"/>
                </a:lnTo>
                <a:lnTo>
                  <a:pt x="814" y="434"/>
                </a:lnTo>
                <a:lnTo>
                  <a:pt x="811" y="444"/>
                </a:lnTo>
                <a:lnTo>
                  <a:pt x="809" y="448"/>
                </a:lnTo>
                <a:lnTo>
                  <a:pt x="806" y="453"/>
                </a:lnTo>
                <a:lnTo>
                  <a:pt x="803" y="458"/>
                </a:lnTo>
                <a:lnTo>
                  <a:pt x="800" y="462"/>
                </a:lnTo>
                <a:lnTo>
                  <a:pt x="797" y="466"/>
                </a:lnTo>
                <a:lnTo>
                  <a:pt x="794" y="470"/>
                </a:lnTo>
                <a:lnTo>
                  <a:pt x="790" y="474"/>
                </a:lnTo>
                <a:lnTo>
                  <a:pt x="786" y="477"/>
                </a:lnTo>
                <a:lnTo>
                  <a:pt x="781" y="479"/>
                </a:lnTo>
                <a:lnTo>
                  <a:pt x="777" y="481"/>
                </a:lnTo>
                <a:lnTo>
                  <a:pt x="773" y="482"/>
                </a:lnTo>
                <a:lnTo>
                  <a:pt x="768" y="483"/>
                </a:lnTo>
                <a:lnTo>
                  <a:pt x="764" y="483"/>
                </a:lnTo>
                <a:lnTo>
                  <a:pt x="760" y="483"/>
                </a:lnTo>
                <a:lnTo>
                  <a:pt x="752" y="480"/>
                </a:lnTo>
                <a:lnTo>
                  <a:pt x="744" y="477"/>
                </a:lnTo>
                <a:lnTo>
                  <a:pt x="736" y="472"/>
                </a:lnTo>
                <a:lnTo>
                  <a:pt x="721" y="461"/>
                </a:lnTo>
                <a:lnTo>
                  <a:pt x="714" y="455"/>
                </a:lnTo>
                <a:lnTo>
                  <a:pt x="708" y="451"/>
                </a:lnTo>
                <a:lnTo>
                  <a:pt x="705" y="450"/>
                </a:lnTo>
                <a:lnTo>
                  <a:pt x="702" y="448"/>
                </a:lnTo>
                <a:lnTo>
                  <a:pt x="699" y="448"/>
                </a:lnTo>
                <a:lnTo>
                  <a:pt x="695" y="447"/>
                </a:lnTo>
                <a:lnTo>
                  <a:pt x="692" y="448"/>
                </a:lnTo>
                <a:lnTo>
                  <a:pt x="690" y="448"/>
                </a:lnTo>
                <a:lnTo>
                  <a:pt x="687" y="450"/>
                </a:lnTo>
                <a:lnTo>
                  <a:pt x="685" y="452"/>
                </a:lnTo>
                <a:lnTo>
                  <a:pt x="683" y="455"/>
                </a:lnTo>
                <a:lnTo>
                  <a:pt x="681" y="459"/>
                </a:lnTo>
                <a:lnTo>
                  <a:pt x="679" y="464"/>
                </a:lnTo>
                <a:lnTo>
                  <a:pt x="677" y="469"/>
                </a:lnTo>
                <a:lnTo>
                  <a:pt x="677" y="665"/>
                </a:lnTo>
                <a:lnTo>
                  <a:pt x="405" y="665"/>
                </a:lnTo>
                <a:close/>
              </a:path>
            </a:pathLst>
          </a:custGeom>
          <a:blipFill>
            <a:blip r:embed="rId7" cstate="print"/>
            <a:tile tx="0" ty="0" sx="100000" sy="100000" flip="none" algn="tl"/>
          </a:blip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44000" tIns="36000" rIns="72000" bIns="36000" anchor="ctr"/>
          <a:lstStyle/>
          <a:p>
            <a:pPr fontAlgn="auto">
              <a:lnSpc>
                <a:spcPct val="9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a_AntiqueTrady" pitchFamily="18" charset="-52"/>
              </a:rPr>
              <a:t>Оценка состояния сердечно-сосудистой системы учащихся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7" grpId="0" build="allAtOnce" animBg="1"/>
      <p:bldP spid="8" grpId="0" build="allAtOnce" animBg="1"/>
      <p:bldP spid="11" grpId="0" build="allAtOnce" animBg="1"/>
      <p:bldP spid="12" grpId="0" build="allAtOnce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РЕЗУЛЬТАТ 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коллективного исследования</a:t>
            </a:r>
          </a:p>
        </p:txBody>
      </p:sp>
      <p:sp>
        <p:nvSpPr>
          <p:cNvPr id="73731" name="Содержимое 2"/>
          <p:cNvSpPr>
            <a:spLocks noGrp="1"/>
          </p:cNvSpPr>
          <p:nvPr>
            <p:ph idx="1"/>
          </p:nvPr>
        </p:nvSpPr>
        <p:spPr>
          <a:xfrm>
            <a:off x="539750" y="1700213"/>
            <a:ext cx="8229600" cy="4824412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ru-RU" smtClean="0">
                <a:latin typeface="Times New Roman" pitchFamily="18" charset="0"/>
              </a:rPr>
              <a:t>Для педагогов школы и классных руководителей составлены </a:t>
            </a:r>
            <a:r>
              <a:rPr lang="ru-RU" smtClean="0">
                <a:latin typeface="Times New Roman" pitchFamily="18" charset="0"/>
                <a:hlinkClick r:id="rId3" action="ppaction://hlinkfile"/>
              </a:rPr>
              <a:t>индивидуальные карты учащихся</a:t>
            </a:r>
            <a:endParaRPr lang="ru-RU" smtClean="0">
              <a:latin typeface="Times New Roman" pitchFamily="18" charset="0"/>
            </a:endParaRPr>
          </a:p>
          <a:p>
            <a:pPr marL="514350" indent="-514350">
              <a:buFont typeface="Arial" charset="0"/>
              <a:buNone/>
            </a:pPr>
            <a:r>
              <a:rPr lang="ru-RU" smtClean="0">
                <a:latin typeface="Times New Roman" pitchFamily="18" charset="0"/>
              </a:rPr>
              <a:t>2. Каждый классный руководитель имеет </a:t>
            </a:r>
            <a:r>
              <a:rPr lang="ru-RU" smtClean="0">
                <a:latin typeface="Times New Roman" pitchFamily="18" charset="0"/>
                <a:hlinkClick r:id="rId4" action="ppaction://hlinkfile"/>
              </a:rPr>
              <a:t>информацию по классу </a:t>
            </a:r>
            <a:r>
              <a:rPr lang="ru-RU" smtClean="0">
                <a:latin typeface="Times New Roman" pitchFamily="18" charset="0"/>
              </a:rPr>
              <a:t>«Уровень физического здоровья учащихся»</a:t>
            </a:r>
          </a:p>
          <a:p>
            <a:pPr marL="514350" indent="-514350">
              <a:buFont typeface="Arial" charset="0"/>
              <a:buNone/>
            </a:pPr>
            <a:r>
              <a:rPr lang="ru-RU" smtClean="0">
                <a:latin typeface="Times New Roman" pitchFamily="18" charset="0"/>
              </a:rPr>
              <a:t>3. Медицинский работник имеет данные для анализа здоровья учащихся  и их дополнительного обследования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95288" y="547688"/>
            <a:ext cx="83534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60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Проанализировать состояние здоровья   учащихся МКОУ «ООШ № 30».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Провести анкетирование учащихся с целью </a:t>
            </a:r>
          </a:p>
          <a:p>
            <a:pPr algn="just"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выяснения соблюдения правил здорового образа жизни.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Изучить, проанализировать и выбрать оптимальные способы оценки здоровья учащихся.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Определить состояние здоровья учащихся посредством выбранных способов оценки.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На основе полученных результатов сделать выводы и разработать рекомендации для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250825" y="1155700"/>
            <a:ext cx="889317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indent="449263" algn="ctr"/>
            <a:r>
              <a:rPr lang="ru-RU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49263">
              <a:buFont typeface="Arial" charset="0"/>
              <a:buChar char="•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овладение экспресс - диагностическими методами        оценки здоровья;</a:t>
            </a:r>
          </a:p>
          <a:p>
            <a:pPr indent="449263"/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indent="449263">
              <a:buFont typeface="Arial" charset="0"/>
              <a:buChar char="•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умение оценивать состояние своего здоровья    для     его сохранения и укрепления.</a:t>
            </a:r>
          </a:p>
          <a:p>
            <a:pPr indent="449263" eaLnBrk="0" hangingPunct="0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709613" y="1336675"/>
            <a:ext cx="77247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Методы:</a:t>
            </a:r>
          </a:p>
          <a:p>
            <a:pPr indent="449263" algn="ctr"/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indent="449263">
              <a:buFont typeface="Arial" charset="0"/>
              <a:buChar char="•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анкетирование,</a:t>
            </a:r>
          </a:p>
          <a:p>
            <a:pPr indent="449263">
              <a:buFont typeface="Arial" charset="0"/>
              <a:buChar char="•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анализ литературы, </a:t>
            </a:r>
          </a:p>
          <a:p>
            <a:pPr indent="449263">
              <a:buFont typeface="Arial" charset="0"/>
              <a:buChar char="•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объяснительно - иллюстративный, </a:t>
            </a:r>
          </a:p>
          <a:p>
            <a:pPr indent="449263">
              <a:buFont typeface="Arial" charset="0"/>
              <a:buChar char="•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метод практических действий, </a:t>
            </a:r>
          </a:p>
          <a:p>
            <a:pPr indent="449263">
              <a:buFont typeface="Arial" charset="0"/>
              <a:buChar char="•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индивидуальная и групповая работа.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913"/>
            <a:ext cx="9324975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4"/>
          <p:cNvSpPr>
            <a:spLocks noGrp="1"/>
          </p:cNvSpPr>
          <p:nvPr>
            <p:ph type="title"/>
          </p:nvPr>
        </p:nvSpPr>
        <p:spPr>
          <a:xfrm>
            <a:off x="914400" y="620713"/>
            <a:ext cx="8229600" cy="1930400"/>
          </a:xfrm>
        </p:spPr>
        <p:txBody>
          <a:bodyPr/>
          <a:lstStyle/>
          <a:p>
            <a:r>
              <a:rPr lang="ru-RU" sz="4000" b="1" smtClean="0">
                <a:solidFill>
                  <a:srgbClr val="FFFF00"/>
                </a:solidFill>
              </a:rPr>
              <a:t/>
            </a:r>
            <a:br>
              <a:rPr lang="ru-RU" sz="4000" b="1" smtClean="0">
                <a:solidFill>
                  <a:srgbClr val="FFFF00"/>
                </a:solidFill>
              </a:rPr>
            </a:br>
            <a:r>
              <a:rPr lang="ru-RU" sz="4000" b="1" smtClean="0">
                <a:solidFill>
                  <a:srgbClr val="FFFF00"/>
                </a:solidFill>
              </a:rPr>
              <a:t/>
            </a:r>
            <a:br>
              <a:rPr lang="ru-RU" sz="4000" b="1" smtClean="0">
                <a:solidFill>
                  <a:srgbClr val="FFFF00"/>
                </a:solidFill>
              </a:rPr>
            </a:br>
            <a:r>
              <a:rPr lang="ru-RU" sz="4000" b="1" smtClean="0">
                <a:solidFill>
                  <a:srgbClr val="FFFF00"/>
                </a:solidFill>
              </a:rPr>
              <a:t/>
            </a:r>
            <a:br>
              <a:rPr lang="ru-RU" sz="4000" b="1" smtClean="0">
                <a:solidFill>
                  <a:srgbClr val="FFFF00"/>
                </a:solidFill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ПРАКТИЧЕСКАЯ ЗНАЧИМОСТЬ ИССЛЕДОВАНИЯ:</a:t>
            </a:r>
            <a:r>
              <a:rPr lang="ru-RU" sz="4000" b="1" smtClean="0">
                <a:solidFill>
                  <a:srgbClr val="FFFF00"/>
                </a:solidFill>
              </a:rPr>
              <a:t/>
            </a:r>
            <a:br>
              <a:rPr lang="ru-RU" sz="4000" b="1" smtClean="0">
                <a:solidFill>
                  <a:srgbClr val="FFFF00"/>
                </a:solidFill>
              </a:rPr>
            </a:br>
            <a:r>
              <a:rPr lang="ru-RU" sz="4000" b="1" smtClean="0">
                <a:solidFill>
                  <a:srgbClr val="FFFF00"/>
                </a:solidFill>
              </a:rPr>
              <a:t/>
            </a:r>
            <a:br>
              <a:rPr lang="ru-RU" sz="4000" b="1" smtClean="0">
                <a:solidFill>
                  <a:srgbClr val="FFFF00"/>
                </a:solidFill>
              </a:rPr>
            </a:br>
            <a:r>
              <a:rPr lang="ru-RU" sz="4000" b="1" smtClean="0">
                <a:solidFill>
                  <a:srgbClr val="FFFF00"/>
                </a:solidFill>
              </a:rPr>
              <a:t/>
            </a:r>
            <a:br>
              <a:rPr lang="ru-RU" sz="4000" b="1" smtClean="0">
                <a:solidFill>
                  <a:srgbClr val="FFFF00"/>
                </a:solidFill>
              </a:rPr>
            </a:br>
            <a:r>
              <a:rPr lang="ru-RU" sz="4000" b="1" smtClean="0">
                <a:solidFill>
                  <a:srgbClr val="FFFF00"/>
                </a:solidFill>
              </a:rPr>
              <a:t/>
            </a:r>
            <a:br>
              <a:rPr lang="ru-RU" sz="4000" b="1" smtClean="0">
                <a:solidFill>
                  <a:srgbClr val="FFFF00"/>
                </a:solidFill>
              </a:rPr>
            </a:br>
            <a:endParaRPr lang="ru-RU" sz="4000" b="1" smtClean="0">
              <a:solidFill>
                <a:srgbClr val="FFFF00"/>
              </a:solidFill>
            </a:endParaRPr>
          </a:p>
        </p:txBody>
      </p:sp>
      <p:sp>
        <p:nvSpPr>
          <p:cNvPr id="22531" name="Содержимое 5"/>
          <p:cNvSpPr>
            <a:spLocks noGrp="1"/>
          </p:cNvSpPr>
          <p:nvPr>
            <p:ph idx="1"/>
          </p:nvPr>
        </p:nvSpPr>
        <p:spPr>
          <a:xfrm>
            <a:off x="250825" y="2276475"/>
            <a:ext cx="8642350" cy="384968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Объективная оценка здоровья учащихся;</a:t>
            </a:r>
          </a:p>
          <a:p>
            <a:pPr>
              <a:buFont typeface="Arial" charset="0"/>
              <a:buNone/>
            </a:pP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Рекомендации школьникам по сохранению и укреплению здоровья.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Rectangle 1"/>
          <p:cNvSpPr>
            <a:spLocks noChangeArrowheads="1"/>
          </p:cNvSpPr>
          <p:nvPr/>
        </p:nvSpPr>
        <p:spPr bwMode="auto">
          <a:xfrm>
            <a:off x="684213" y="930275"/>
            <a:ext cx="7704137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4000" b="1">
                <a:latin typeface="Times New Roman" pitchFamily="18" charset="0"/>
                <a:cs typeface="Times New Roman" pitchFamily="18" charset="0"/>
              </a:rPr>
              <a:t>Образовательные технологии:</a:t>
            </a:r>
          </a:p>
          <a:p>
            <a:pPr indent="449263" algn="just"/>
            <a:endParaRPr lang="ru-RU" sz="4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>
              <a:buFont typeface="Arial" charset="0"/>
              <a:buChar char="•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мультимедийные, </a:t>
            </a:r>
          </a:p>
          <a:p>
            <a:pPr indent="449263">
              <a:buFont typeface="Wingdings" pitchFamily="2" charset="2"/>
              <a:buChar char="q"/>
            </a:pP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indent="449263">
              <a:buFont typeface="Arial" charset="0"/>
              <a:buChar char="•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исследование, </a:t>
            </a:r>
          </a:p>
          <a:p>
            <a:pPr indent="449263">
              <a:buFont typeface="Wingdings" pitchFamily="2" charset="2"/>
              <a:buChar char="q"/>
            </a:pP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indent="449263">
              <a:buFont typeface="Arial" charset="0"/>
              <a:buChar char="•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развитие познавательных интересов, </a:t>
            </a:r>
          </a:p>
          <a:p>
            <a:pPr indent="449263">
              <a:buFont typeface="Wingdings" pitchFamily="2" charset="2"/>
              <a:buChar char="q"/>
            </a:pP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indent="449263">
              <a:buFont typeface="Arial" charset="0"/>
              <a:buChar char="•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коллективное и групповое обучение.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1096</Words>
  <Application>Microsoft Office PowerPoint</Application>
  <PresentationFormat>Экран (4:3)</PresentationFormat>
  <Paragraphs>331</Paragraphs>
  <Slides>44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Тема Office</vt:lpstr>
      <vt:lpstr>Лист Microsoft Office Excel 97-2003</vt:lpstr>
      <vt:lpstr>ОЦЕНКА СОСТОЯНИЯ ЗДОРОВЬЯ ШКОЛЬНИКОВ ПОСРЕДСТВОМ ЭКСПРЕСС – ДИАГНОСТИЧЕСКИХ МЕТОДОВ</vt:lpstr>
      <vt:lpstr>Цель:</vt:lpstr>
      <vt:lpstr>  ПРОБЛЕМА  </vt:lpstr>
      <vt:lpstr>Предмет исследования</vt:lpstr>
      <vt:lpstr>Слайд 5</vt:lpstr>
      <vt:lpstr>Слайд 6</vt:lpstr>
      <vt:lpstr>Слайд 7</vt:lpstr>
      <vt:lpstr>   ПРАКТИЧЕСКАЯ ЗНАЧИМОСТЬ ИССЛЕДОВАНИЯ:    </vt:lpstr>
      <vt:lpstr>Слайд 9</vt:lpstr>
      <vt:lpstr>Исследование проводилось в три этапа:  </vt:lpstr>
      <vt:lpstr>ЭКСПРЕСС – ДИАГНОСТИЧЕСКИЕ МЕТОДЫ:</vt:lpstr>
      <vt:lpstr>    Программа включает в себя 5 морфофункциональных индексов:    </vt:lpstr>
      <vt:lpstr>Слайд 13</vt:lpstr>
      <vt:lpstr>Слайд 14</vt:lpstr>
      <vt:lpstr>Результаты анкетирования испытуемых (50 учащихся) </vt:lpstr>
      <vt:lpstr>Результаты анкетирования по правилам ЗОЖ</vt:lpstr>
      <vt:lpstr>Массо -ростовой индекс Кетле</vt:lpstr>
      <vt:lpstr>РЕЗУЛЬТАТЫ ИССЛЕДОВАНИЯ  Индекс  Кетле </vt:lpstr>
      <vt:lpstr>Уровни показателя у учащихся в основной школе ( %) </vt:lpstr>
      <vt:lpstr>Индекс Робинсона</vt:lpstr>
      <vt:lpstr>РЕЗУЛЬТАТЫ ИССЛЕДОВАНИЯ  Индекс  Робинсона </vt:lpstr>
      <vt:lpstr>Уровни показателя у учащихся в основной школе ( %) </vt:lpstr>
      <vt:lpstr>Индекс Скибинского</vt:lpstr>
      <vt:lpstr>РЕЗУЛЬТАТЫ ИССЛЕДОВАНИЯ  Индекс    Скибинской </vt:lpstr>
      <vt:lpstr>РЕЗУЛЬТАТЫ ИССЛЕДОВАНИЯ  Индекс    Скибинской</vt:lpstr>
      <vt:lpstr>Индекс Руфье</vt:lpstr>
      <vt:lpstr>РЕЗУЛЬТАТЫ ИССЛЕДОВАНИЯ  Индекс   Руфье </vt:lpstr>
      <vt:lpstr>РЕЗУЛЬТАТЫ ИССЛЕДОВАНИЯ  Индекс   Руфье</vt:lpstr>
      <vt:lpstr>Индекс Шаповаловой</vt:lpstr>
      <vt:lpstr>РЕЗУЛЬТАТЫ ИССЛЕДОВАНИЯ  Индекс     Шаповаловой </vt:lpstr>
      <vt:lpstr>РЕЗУЛЬТАТЫ ИССЛЕДОВАНИЯ  Индекс   Руфье</vt:lpstr>
      <vt:lpstr>Преобразование результатов</vt:lpstr>
      <vt:lpstr>Обработка результатов</vt:lpstr>
      <vt:lpstr>РЕЗУЛЬТАТЫ ИССЛЕДОВАНИЯ  Уровень физического здоровья учащихся </vt:lpstr>
      <vt:lpstr>РЕЗУЛЬТАТЫ ИССЛЕДОВАНИЯ    Уровень физического здоровья учащихся                5 класс </vt:lpstr>
      <vt:lpstr>РЕЗУЛЬТАТЫ ИССЛЕДОВАНИЯ  Уровень физического здоровья учащихся                6 класс </vt:lpstr>
      <vt:lpstr>РЕЗУЛЬТАТЫ ИССЛЕДОВАНИЯ  Уровень физического здоровья учащихся                7 класс</vt:lpstr>
      <vt:lpstr>РЕЗУЛЬТАТЫ ИССЛЕДОВАНИЯ  Уровень физического здоровья учащихся               8 класс</vt:lpstr>
      <vt:lpstr>РЕЗУЛЬТАТЫ ИССЛЕДОВАНИЯ  Уровень физического здоровья учащихся                9 класс</vt:lpstr>
      <vt:lpstr>РЕЗУЛЬТАТЫ ИССЛЕДОВАНИЯ   Уровни физического развития учащихся основной школы (среднее значение в %) </vt:lpstr>
      <vt:lpstr>ВЫВОДЫ: </vt:lpstr>
      <vt:lpstr>Точность самооценки здоровья  зависит от знания: </vt:lpstr>
      <vt:lpstr>В ходе исследования были выполнены дополнительные работы учащихся</vt:lpstr>
      <vt:lpstr>РЕЗУЛЬТАТ  коллективного исследования</vt:lpstr>
    </vt:vector>
  </TitlesOfParts>
  <Company>Tabulorasa.Info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СОСТОЯНИЯ ЗДОРОВЬЯ ШКОЛЬНИКОВ ПОСРЕДСТВОМ ЭКСПРЕСС – ДИАГНОСТИЧЕСКИХ МЕТОДОВ</dc:title>
  <dc:creator>Admin</dc:creator>
  <cp:lastModifiedBy>samsung</cp:lastModifiedBy>
  <cp:revision>77</cp:revision>
  <dcterms:created xsi:type="dcterms:W3CDTF">2011-02-24T21:11:18Z</dcterms:created>
  <dcterms:modified xsi:type="dcterms:W3CDTF">2014-04-10T13:42:53Z</dcterms:modified>
</cp:coreProperties>
</file>