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7" r:id="rId6"/>
    <p:sldId id="268" r:id="rId7"/>
    <p:sldId id="269" r:id="rId8"/>
    <p:sldId id="272" r:id="rId9"/>
    <p:sldId id="260" r:id="rId10"/>
    <p:sldId id="273" r:id="rId11"/>
    <p:sldId id="274" r:id="rId12"/>
    <p:sldId id="266" r:id="rId13"/>
    <p:sldId id="275" r:id="rId14"/>
    <p:sldId id="261" r:id="rId15"/>
    <p:sldId id="279" r:id="rId16"/>
    <p:sldId id="262" r:id="rId17"/>
    <p:sldId id="276" r:id="rId18"/>
    <p:sldId id="280" r:id="rId19"/>
    <p:sldId id="278" r:id="rId20"/>
    <p:sldId id="264" r:id="rId21"/>
    <p:sldId id="265" r:id="rId2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65842F-49E4-4426-BEE8-8D4782386E7A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0B7CD8-B236-4740-BB11-B244F068164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vsyaanimaciya.ru/photo/201-0-8685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1000">
              <a:srgbClr val="FC9FCB">
                <a:alpha val="71000"/>
              </a:srgbClr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6834378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5400" b="1" i="1" cap="all" dirty="0" smtClean="0">
              <a:ln w="3175" cmpd="sng">
                <a:solidFill>
                  <a:schemeClr val="accent4">
                    <a:shade val="50000"/>
                    <a:satMod val="120000"/>
                  </a:schemeClr>
                </a:solidFill>
                <a:prstDash val="sysDot"/>
              </a:ln>
              <a:gradFill flip="none" rotWithShape="1"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18900000" scaled="1"/>
                <a:tileRect/>
              </a:gradFill>
              <a:effectLst>
                <a:reflection blurRad="12700" stA="28000" endPos="45000" dist="1000" dir="5400000" sy="-100000" algn="bl" rotWithShape="0"/>
              </a:effectLst>
              <a:latin typeface="Bookman Old Style" pitchFamily="18" charset="0"/>
            </a:endParaRPr>
          </a:p>
          <a:p>
            <a:pPr algn="ctr"/>
            <a:endParaRPr lang="ru-RU" sz="5400" b="1" i="1" cap="all" dirty="0" smtClean="0">
              <a:ln w="3175" cmpd="sng">
                <a:solidFill>
                  <a:schemeClr val="accent4">
                    <a:shade val="50000"/>
                    <a:satMod val="120000"/>
                  </a:schemeClr>
                </a:solidFill>
                <a:prstDash val="sysDot"/>
              </a:ln>
              <a:gradFill flip="none" rotWithShape="1"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18900000" scaled="1"/>
                <a:tileRect/>
              </a:gradFill>
              <a:effectLst>
                <a:reflection blurRad="12700" stA="28000" endPos="45000" dist="1000" dir="5400000" sy="-100000" algn="bl" rotWithShape="0"/>
              </a:effectLst>
              <a:latin typeface="Bookman Old Style" pitchFamily="18" charset="0"/>
            </a:endParaRPr>
          </a:p>
          <a:p>
            <a:pPr algn="ctr"/>
            <a:r>
              <a:rPr lang="ru-RU" sz="5400" b="1" i="1" cap="all" dirty="0" smtClean="0">
                <a:ln w="3175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ysDot"/>
                </a:ln>
                <a:gradFill flip="none" rotWithShape="1"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18900000" scaled="1"/>
                  <a:tileRect/>
                </a:gra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</a:rPr>
              <a:t>С чего начинается дружба?</a:t>
            </a:r>
            <a:endParaRPr lang="ru-RU" sz="5400" b="1" i="1" cap="all" dirty="0">
              <a:ln w="3175" cmpd="sng">
                <a:solidFill>
                  <a:schemeClr val="accent4">
                    <a:shade val="50000"/>
                    <a:satMod val="120000"/>
                  </a:schemeClr>
                </a:solidFill>
                <a:prstDash val="sysDot"/>
              </a:ln>
              <a:gradFill flip="none" rotWithShape="1"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18900000" scaled="1"/>
                <a:tileRect/>
              </a:gradFill>
              <a:effectLst>
                <a:reflection blurRad="12700" stA="28000" endPos="45000" dist="1000" dir="5400000" sy="-100000" algn="bl" rotWithShape="0"/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i="1" dirty="0" smtClean="0">
                <a:solidFill>
                  <a:srgbClr val="002060"/>
                </a:solidFill>
              </a:rPr>
              <a:t>«Маша и Медведь»</a:t>
            </a:r>
            <a:endParaRPr lang="ru-RU" sz="4800" b="1" i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b="1" i="1" dirty="0" smtClean="0">
                <a:solidFill>
                  <a:srgbClr val="FF0000"/>
                </a:solidFill>
              </a:rPr>
              <a:t>Что помогло сохранить дружбу?</a:t>
            </a:r>
          </a:p>
          <a:p>
            <a:r>
              <a:rPr lang="ru-RU" sz="4800" b="1" i="1" dirty="0" smtClean="0">
                <a:solidFill>
                  <a:srgbClr val="FF0000"/>
                </a:solidFill>
              </a:rPr>
              <a:t>Какие качества Вы увидели у Медведя и Маши?</a:t>
            </a:r>
            <a:endParaRPr lang="ru-RU" sz="48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7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B050"/>
                </a:solidFill>
              </a:rPr>
              <a:t>Игра-соревнование «Кто больше?»</a:t>
            </a:r>
            <a:endParaRPr lang="ru-RU" b="1" i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5">
                    <a:lumMod val="75000"/>
                  </a:schemeClr>
                </a:solidFill>
              </a:rPr>
              <a:t>Кого бы Вы назвали другом из мира книг, фильмов и мультфильмов и почему?</a:t>
            </a:r>
            <a:endParaRPr lang="ru-RU" sz="48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5000">
              <a:srgbClr val="FFC0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9200" y="3657600"/>
            <a:ext cx="7239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Comic Sans MS" pitchFamily="66" charset="0"/>
              </a:rPr>
              <a:t>Друг – это человек, который связан с кем-нибудь дружбой; сторонник, защитник кого-нибудь. </a:t>
            </a:r>
            <a:endParaRPr lang="ru-RU" sz="4000" dirty="0">
              <a:latin typeface="Comic Sans MS" pitchFamily="66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</a:rPr>
              <a:t>Игра-диагностика «Свиток»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5300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accent4">
                    <a:lumMod val="75000"/>
                  </a:schemeClr>
                </a:solidFill>
              </a:rPr>
              <a:t>Кто может быть другом?</a:t>
            </a:r>
            <a:endParaRPr lang="ru-RU" sz="54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13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</a:rPr>
              <a:t>«Закончи пословицу»</a:t>
            </a:r>
            <a:endParaRPr lang="ru-RU" sz="5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4" descr="j028603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2819400"/>
            <a:ext cx="2971800" cy="3792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>
                <a:alpha val="0"/>
              </a:srgbClr>
            </a:gs>
            <a:gs pos="39000">
              <a:srgbClr val="FFFF00">
                <a:alpha val="55000"/>
              </a:srgbClr>
            </a:gs>
            <a:gs pos="70000">
              <a:srgbClr val="FF0300"/>
            </a:gs>
            <a:gs pos="100000">
              <a:srgbClr val="4D0808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8600"/>
            <a:ext cx="84582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1) Не имей сто рублей, а имей сто друзей</a:t>
            </a:r>
            <a:br>
              <a:rPr lang="ru-RU" sz="3600" b="1" dirty="0" smtClean="0"/>
            </a:br>
            <a:r>
              <a:rPr lang="ru-RU" sz="3600" b="1" dirty="0" smtClean="0"/>
              <a:t>2) Человек без друзей, что дерево без корней</a:t>
            </a:r>
            <a:br>
              <a:rPr lang="ru-RU" sz="3600" b="1" dirty="0" smtClean="0"/>
            </a:br>
            <a:r>
              <a:rPr lang="ru-RU" sz="3600" b="1" dirty="0" smtClean="0"/>
              <a:t>3) Друга ищи, а найдёшь береги</a:t>
            </a:r>
            <a:br>
              <a:rPr lang="ru-RU" sz="3600" b="1" dirty="0" smtClean="0"/>
            </a:br>
            <a:r>
              <a:rPr lang="ru-RU" sz="3600" b="1" dirty="0" smtClean="0"/>
              <a:t>4) Дерево живёт корнями, а человек  друзьями</a:t>
            </a:r>
            <a:br>
              <a:rPr lang="ru-RU" sz="3600" b="1" dirty="0" smtClean="0"/>
            </a:br>
            <a:r>
              <a:rPr lang="ru-RU" sz="3600" b="1" dirty="0" smtClean="0"/>
              <a:t>5) Дружба не гриб, в лесу не найдёшь</a:t>
            </a:r>
            <a:br>
              <a:rPr lang="ru-RU" sz="3600" b="1" dirty="0" smtClean="0"/>
            </a:br>
            <a:r>
              <a:rPr lang="ru-RU" sz="3600" b="1" dirty="0" smtClean="0"/>
              <a:t>6) Друг лучше старый, а платье новое</a:t>
            </a:r>
            <a:br>
              <a:rPr lang="ru-RU" sz="3600" b="1" dirty="0" smtClean="0"/>
            </a:br>
            <a:r>
              <a:rPr lang="ru-RU" sz="3600" b="1" dirty="0" smtClean="0"/>
              <a:t>7) Живи не скупись, а друзьями делись</a:t>
            </a:r>
            <a:br>
              <a:rPr lang="ru-RU" sz="3600" b="1" dirty="0" smtClean="0"/>
            </a:br>
            <a:r>
              <a:rPr lang="ru-RU" sz="3600" b="1" dirty="0" smtClean="0"/>
              <a:t>8) Нет такого дружка, как родная матушка</a:t>
            </a:r>
            <a:br>
              <a:rPr lang="ru-RU" sz="3600" b="1" dirty="0" smtClean="0"/>
            </a:br>
            <a:r>
              <a:rPr lang="ru-RU" sz="3600" b="1" dirty="0" smtClean="0"/>
              <a:t>9) Старый друг лучше новых двух.</a:t>
            </a:r>
            <a:endParaRPr lang="ru-RU" sz="3600" b="1" dirty="0"/>
          </a:p>
        </p:txBody>
      </p:sp>
    </p:spTree>
  </p:cSld>
  <p:clrMapOvr>
    <a:masterClrMapping/>
  </p:clrMapOvr>
  <p:transition>
    <p:rand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81000" y="381000"/>
          <a:ext cx="8305800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2900"/>
                <a:gridCol w="4152900"/>
              </a:tblGrid>
              <a:tr h="71882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Признаки дружбы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Признаки вражды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882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882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882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882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882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1532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1532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93000">
              <a:schemeClr val="bg2">
                <a:lumMod val="90000"/>
                <a:alpha val="39000"/>
              </a:schemeClr>
            </a:gs>
          </a:gsLst>
          <a:lin ang="6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81000" y="381000"/>
          <a:ext cx="8305800" cy="61178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2900"/>
                <a:gridCol w="4152900"/>
              </a:tblGrid>
              <a:tr h="71882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Признаки дружбы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Признаки вражды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882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Улыбаться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Отталкивать человека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882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Протягивать руку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Хмуриться 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882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Смотреть в глаза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 смотреть на человека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882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Внимательно слушать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Перебивать, говорить первым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882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Разговаривать спокойно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Громко говорить, кричать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1532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Называть по имени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Называть по фамилии или «он», «она»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1532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Учитывать интересы и желания другого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Учитывать только свои интересы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rand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13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chemeClr val="accent4">
                    <a:lumMod val="75000"/>
                  </a:schemeClr>
                </a:solidFill>
              </a:rPr>
              <a:t>Игра-пантомима                             «Восковые фигуры»</a:t>
            </a:r>
            <a:endParaRPr lang="ru-RU" sz="5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" name="Picture 4" descr="j02513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3505200"/>
            <a:ext cx="3198813" cy="29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81000" y="381000"/>
          <a:ext cx="8305800" cy="61178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2900"/>
                <a:gridCol w="4152900"/>
              </a:tblGrid>
              <a:tr h="71882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Признаки дружбы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Признаки вражды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882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Улыбаться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Отталкивать человека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882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Протягивать руку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Хмуриться 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882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Смотреть в глаза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 смотреть на человека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882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Внимательно слушать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Перебивать, говорить первым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882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Разговаривать спокойно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Громко говорить, кричать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1532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Называть по имени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Называть по фамилии или «он», «она»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1532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Учитывать интересы и желания другого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Учитывать только свои интересы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rand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15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C00000"/>
                </a:solidFill>
              </a:rPr>
              <a:t>Правила дружбы.</a:t>
            </a:r>
            <a:endParaRPr lang="ru-RU" sz="7200" b="1" dirty="0">
              <a:solidFill>
                <a:srgbClr val="C00000"/>
              </a:solidFill>
            </a:endParaRPr>
          </a:p>
        </p:txBody>
      </p:sp>
      <p:pic>
        <p:nvPicPr>
          <p:cNvPr id="4" name="Picture 4" descr="j030084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3276600"/>
            <a:ext cx="3109913" cy="3244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go.mail.ru/imgpreview?key=http%3A//www.crosti.ru/patterns/00/01/1d/e0343792a1/preview.jpg&amp;mb=imgdb_preview_201&amp;q=90&amp;w=13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28600"/>
            <a:ext cx="8763000" cy="6418996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1000">
              <a:srgbClr val="03D4A8">
                <a:alpha val="63000"/>
              </a:srgbClr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6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228600"/>
            <a:ext cx="8686800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/>
              <a:t>Правила Дружбы</a:t>
            </a:r>
          </a:p>
          <a:p>
            <a:r>
              <a:rPr lang="ru-RU" sz="2000" b="1" dirty="0" smtClean="0"/>
              <a:t>у  друзей должны быть:</a:t>
            </a:r>
          </a:p>
          <a:p>
            <a:r>
              <a:rPr lang="ru-RU" sz="2000" b="1" dirty="0" smtClean="0"/>
              <a:t>- взаимная поддержка;</a:t>
            </a:r>
          </a:p>
          <a:p>
            <a:r>
              <a:rPr lang="ru-RU" sz="2000" b="1" dirty="0" smtClean="0"/>
              <a:t>- помощь в случае нужды;</a:t>
            </a:r>
          </a:p>
          <a:p>
            <a:r>
              <a:rPr lang="ru-RU" sz="2000" b="1" dirty="0" smtClean="0"/>
              <a:t>- уверенность в друге и доверие к нему;</a:t>
            </a:r>
          </a:p>
          <a:p>
            <a:r>
              <a:rPr lang="ru-RU" sz="2000" b="1" dirty="0" smtClean="0"/>
              <a:t>- защита друга в его отсутствие;</a:t>
            </a:r>
          </a:p>
          <a:p>
            <a:r>
              <a:rPr lang="ru-RU" sz="2000" b="1" dirty="0" smtClean="0"/>
              <a:t>- принятие успехов друга;</a:t>
            </a:r>
          </a:p>
          <a:p>
            <a:r>
              <a:rPr lang="ru-RU" sz="2000" b="1" dirty="0" smtClean="0"/>
              <a:t>- эмоциональный комфорт в общении.</a:t>
            </a:r>
          </a:p>
          <a:p>
            <a:r>
              <a:rPr lang="ru-RU" sz="2000" b="1" dirty="0" smtClean="0"/>
              <a:t> </a:t>
            </a:r>
          </a:p>
          <a:p>
            <a:r>
              <a:rPr lang="ru-RU" sz="2000" b="1" dirty="0" smtClean="0"/>
              <a:t>Также для сохранения дружбы важно:</a:t>
            </a:r>
          </a:p>
          <a:p>
            <a:r>
              <a:rPr lang="ru-RU" sz="2000" b="1" dirty="0" smtClean="0"/>
              <a:t>- сохранять доверенные тайны;</a:t>
            </a:r>
          </a:p>
          <a:p>
            <a:r>
              <a:rPr lang="ru-RU" sz="2000" b="1" dirty="0" smtClean="0"/>
              <a:t>- не критиковать друга в присутствии посторонних;</a:t>
            </a:r>
          </a:p>
          <a:p>
            <a:r>
              <a:rPr lang="ru-RU" sz="2000" b="1" dirty="0" smtClean="0"/>
              <a:t>- быть терпимым к остальным его друзьям;</a:t>
            </a:r>
          </a:p>
          <a:p>
            <a:r>
              <a:rPr lang="ru-RU" sz="2000" b="1" dirty="0" smtClean="0"/>
              <a:t>- не ревновать и не критиковать прочие личные отношения друга;</a:t>
            </a:r>
          </a:p>
          <a:p>
            <a:r>
              <a:rPr lang="ru-RU" sz="2000" b="1" dirty="0" smtClean="0"/>
              <a:t>- не быть назойливым и не поучать;</a:t>
            </a:r>
          </a:p>
          <a:p>
            <a:r>
              <a:rPr lang="ru-RU" sz="2000" b="1" dirty="0" smtClean="0"/>
              <a:t>- уважать его внутренний мир и автономию.</a:t>
            </a:r>
          </a:p>
          <a:p>
            <a:r>
              <a:rPr lang="ru-RU" sz="2000" b="1" dirty="0" smtClean="0"/>
              <a:t> </a:t>
            </a:r>
          </a:p>
          <a:p>
            <a:r>
              <a:rPr lang="ru-RU" sz="2000" b="1" dirty="0" smtClean="0">
                <a:solidFill>
                  <a:srgbClr val="C00000"/>
                </a:solidFill>
              </a:rPr>
              <a:t>Если вы соблюдаете большинство этих правил, то ваша дружба будет продолжаться на радость вам!</a:t>
            </a: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> </a:t>
            </a:r>
          </a:p>
          <a:p>
            <a:endParaRPr lang="ru-RU" sz="4400" dirty="0"/>
          </a:p>
        </p:txBody>
      </p:sp>
    </p:spTree>
  </p:cSld>
  <p:clrMapOvr>
    <a:masterClrMapping/>
  </p:clrMapOvr>
  <p:transition>
    <p:rand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3000">
              <a:srgbClr val="8488C4">
                <a:alpha val="75000"/>
              </a:srgb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7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00200" y="1371600"/>
            <a:ext cx="6248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 smtClean="0">
                <a:solidFill>
                  <a:schemeClr val="tx2">
                    <a:satMod val="130000"/>
                  </a:schemeClr>
                </a:solidFill>
              </a:rPr>
              <a:t>Спасибо за работу!</a:t>
            </a:r>
            <a:endParaRPr lang="ru-RU" sz="5400" b="1" dirty="0"/>
          </a:p>
        </p:txBody>
      </p:sp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68000">
              <a:srgbClr val="3366FF">
                <a:alpha val="71000"/>
              </a:srgb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0" y="685800"/>
            <a:ext cx="70104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ru-RU" sz="2800" dirty="0" smtClean="0">
                <a:latin typeface="Comic Sans MS" pitchFamily="66" charset="0"/>
              </a:rPr>
              <a:t>дать определения этим </a:t>
            </a:r>
            <a:r>
              <a:rPr lang="ru-RU" sz="2800" b="1" dirty="0" smtClean="0">
                <a:latin typeface="Comic Sans MS" pitchFamily="66" charset="0"/>
              </a:rPr>
              <a:t>понятиям</a:t>
            </a:r>
            <a:r>
              <a:rPr lang="ru-RU" sz="2800" dirty="0" smtClean="0">
                <a:latin typeface="Comic Sans MS" pitchFamily="66" charset="0"/>
              </a:rPr>
              <a:t>;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800" dirty="0" smtClean="0">
                <a:latin typeface="Comic Sans MS" pitchFamily="66" charset="0"/>
              </a:rPr>
              <a:t>определить </a:t>
            </a:r>
            <a:r>
              <a:rPr lang="ru-RU" sz="2800" b="1" dirty="0" smtClean="0">
                <a:latin typeface="Comic Sans MS" pitchFamily="66" charset="0"/>
              </a:rPr>
              <a:t>признаки в поведении</a:t>
            </a:r>
            <a:r>
              <a:rPr lang="ru-RU" sz="2800" dirty="0" smtClean="0">
                <a:latin typeface="Comic Sans MS" pitchFamily="66" charset="0"/>
              </a:rPr>
              <a:t>, интонации, чтобы мы легко могли их узнавать;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800" b="1" dirty="0" smtClean="0">
                <a:latin typeface="Comic Sans MS" pitchFamily="66" charset="0"/>
              </a:rPr>
              <a:t>на практике </a:t>
            </a:r>
            <a:r>
              <a:rPr lang="ru-RU" sz="2800" dirty="0" smtClean="0">
                <a:latin typeface="Comic Sans MS" pitchFamily="66" charset="0"/>
              </a:rPr>
              <a:t>попробуем выполнить задания, не призывая себе в советчики вражду;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800" dirty="0" smtClean="0">
                <a:latin typeface="Comic Sans MS" pitchFamily="66" charset="0"/>
              </a:rPr>
              <a:t>составить </a:t>
            </a:r>
            <a:r>
              <a:rPr lang="ru-RU" sz="2800" b="1" dirty="0" smtClean="0">
                <a:latin typeface="Comic Sans MS" pitchFamily="66" charset="0"/>
              </a:rPr>
              <a:t>свод правил </a:t>
            </a:r>
            <a:r>
              <a:rPr lang="ru-RU" sz="2800" dirty="0" smtClean="0">
                <a:latin typeface="Comic Sans MS" pitchFamily="66" charset="0"/>
              </a:rPr>
              <a:t>для страны и жителей острова, чтобы там всегда правила Дружба</a:t>
            </a:r>
          </a:p>
          <a:p>
            <a:endParaRPr lang="ru-RU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"/>
            <a:ext cx="8610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Мозговой штурм.</a:t>
            </a:r>
          </a:p>
          <a:p>
            <a:pPr algn="ctr"/>
            <a:endParaRPr lang="ru-RU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группа </a:t>
            </a: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Что такое дружба?</a:t>
            </a:r>
          </a:p>
          <a:p>
            <a:r>
              <a:rPr lang="ru-RU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группа </a:t>
            </a: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Что такое вражда?</a:t>
            </a:r>
          </a:p>
          <a:p>
            <a:r>
              <a:rPr lang="ru-RU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группа</a:t>
            </a: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Почему возникает вражда?  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81000" y="923329"/>
            <a:ext cx="39624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Дружба – это близкие отношения, основанные на взаимном доверии, привязанности, общности интересов.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pic>
        <p:nvPicPr>
          <p:cNvPr id="1028" name="Picture 4" descr="новые красивые Картинки с надписями Про дружбу, анимированные картинки Про дружбу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152400"/>
            <a:ext cx="4495800" cy="5715000"/>
          </a:xfrm>
          <a:prstGeom prst="rect">
            <a:avLst/>
          </a:prstGeom>
          <a:noFill/>
        </p:spPr>
      </p:pic>
      <p:pic>
        <p:nvPicPr>
          <p:cNvPr id="1030" name="Picture 6" descr="скачать Картинки с надписями Про дружбу бесплатно">
            <a:hlinkClick r:id="rId3" tooltip="Гламурные Картинки с надписями Про дружбу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5257800"/>
            <a:ext cx="1047750" cy="1428750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40000"/>
                <a:lumOff val="60000"/>
              </a:schemeClr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3400" y="533400"/>
            <a:ext cx="8229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Вражда - это отношения проникнутые взаимной неприязнью и ненавистью людей.</a:t>
            </a:r>
            <a:endParaRPr lang="ru-RU" sz="5400" b="1" dirty="0" smtClean="0">
              <a:latin typeface="Comic Sans MS" pitchFamily="66" charset="0"/>
            </a:endParaRPr>
          </a:p>
        </p:txBody>
      </p:sp>
      <p:pic>
        <p:nvPicPr>
          <p:cNvPr id="4" name="Picture 2" descr="44f125d54f2d2e3776868f08f4e3f86d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05400" y="3352800"/>
            <a:ext cx="3733800" cy="362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914400" y="923329"/>
            <a:ext cx="709773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Интересы людей существенно различны, а потребности их таковы, что зачастую могут быть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удовлетворены лишь за счет нарушения или пренебрежения интересами других людей.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524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 smtClean="0">
                <a:latin typeface="Comic Sans MS" pitchFamily="66" charset="0"/>
              </a:rPr>
              <a:t>«Составь слово»</a:t>
            </a:r>
          </a:p>
        </p:txBody>
      </p:sp>
      <p:pic>
        <p:nvPicPr>
          <p:cNvPr id="4" name="Picture 4" descr="j02991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3124200"/>
            <a:ext cx="2395538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одержимое 5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r>
              <a:rPr lang="ru-RU" sz="5400" b="1" i="1" dirty="0" smtClean="0">
                <a:solidFill>
                  <a:srgbClr val="FF0000"/>
                </a:solidFill>
              </a:rPr>
              <a:t>Чем сильна дружба?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800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76000">
              <a:srgbClr val="FFFF00">
                <a:alpha val="49000"/>
              </a:srgbClr>
            </a:gs>
          </a:gsLst>
          <a:lin ang="4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52400"/>
            <a:ext cx="8382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Терпимость</a:t>
            </a:r>
            <a:r>
              <a:rPr lang="ru-RU" sz="2800" dirty="0" smtClean="0"/>
              <a:t>—черта </a:t>
            </a:r>
            <a:r>
              <a:rPr lang="ru-RU" sz="2800" dirty="0" smtClean="0"/>
              <a:t>человека, выражающая уважительное и доброжелательное отношение к взглядам, мнениям, традициям, привычкам и поведению других людей.  Терпимость способствует достижению взаимопонимания и согласованности в действиях без применения давления, принуждения, угроз</a:t>
            </a:r>
          </a:p>
          <a:p>
            <a:r>
              <a:rPr lang="ru-RU" sz="2800" b="1" i="1" dirty="0" smtClean="0"/>
              <a:t>Преданность</a:t>
            </a:r>
            <a:r>
              <a:rPr lang="ru-RU" sz="2800" dirty="0" smtClean="0"/>
              <a:t> определяет бескорыстное отношение человека к кому или к чему-либо. </a:t>
            </a:r>
          </a:p>
          <a:p>
            <a:r>
              <a:rPr lang="ru-RU" sz="2800" b="1" i="1" dirty="0" smtClean="0"/>
              <a:t>Искренность </a:t>
            </a:r>
            <a:r>
              <a:rPr lang="ru-RU" sz="2800" dirty="0" smtClean="0"/>
              <a:t>-  выражение подлинных чувств, моральное качество, характеризующее личность и ее поступки. </a:t>
            </a:r>
            <a:endParaRPr lang="ru-RU" sz="2800" dirty="0"/>
          </a:p>
        </p:txBody>
      </p:sp>
    </p:spTree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607</TotalTime>
  <Words>399</Words>
  <PresentationFormat>Экран (4:3)</PresentationFormat>
  <Paragraphs>87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«Маша и Медведь»</vt:lpstr>
      <vt:lpstr>Игра-соревнование «Кто больше?»</vt:lpstr>
      <vt:lpstr>Игра-диагностика «Свиток»</vt:lpstr>
      <vt:lpstr>«Закончи пословицу»</vt:lpstr>
      <vt:lpstr>Слайд 14</vt:lpstr>
      <vt:lpstr>Слайд 15</vt:lpstr>
      <vt:lpstr>Слайд 16</vt:lpstr>
      <vt:lpstr>Игра-пантомима                             «Восковые фигуры»</vt:lpstr>
      <vt:lpstr>Слайд 18</vt:lpstr>
      <vt:lpstr>Правила дружбы.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User</cp:lastModifiedBy>
  <cp:revision>60</cp:revision>
  <dcterms:created xsi:type="dcterms:W3CDTF">2013-02-02T14:11:39Z</dcterms:created>
  <dcterms:modified xsi:type="dcterms:W3CDTF">2013-04-02T08:39:15Z</dcterms:modified>
</cp:coreProperties>
</file>