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88" r:id="rId2"/>
    <p:sldId id="257" r:id="rId3"/>
    <p:sldId id="258" r:id="rId4"/>
    <p:sldId id="263" r:id="rId5"/>
    <p:sldId id="264" r:id="rId6"/>
    <p:sldId id="261" r:id="rId7"/>
    <p:sldId id="262" r:id="rId8"/>
    <p:sldId id="259" r:id="rId9"/>
    <p:sldId id="260" r:id="rId10"/>
    <p:sldId id="265" r:id="rId11"/>
    <p:sldId id="256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67" r:id="rId3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Урок развития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речи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7 классе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Подготовила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учитель русского языка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и литературы</a:t>
            </a:r>
            <a:br>
              <a:rPr lang="ru-RU" sz="1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МОБУ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СОШ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№ 14    Тищенко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И. В.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2362200"/>
            <a:ext cx="8458200" cy="2438400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Сочинения </a:t>
            </a:r>
          </a:p>
          <a:p>
            <a:r>
              <a:rPr lang="ru-RU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дискуссионную тему </a:t>
            </a:r>
          </a:p>
          <a:p>
            <a:r>
              <a:rPr lang="ru-RU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картине К.Васильева «Нашествие»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68762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Трагический случай оборвал жизнь молодого талантливого художника, прожившего всего 34 года, но его жизнь продолжается в картинах, которые он успел подарить людям.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АСИЛЬЕВ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6868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81000" y="228600"/>
            <a:ext cx="8534400" cy="1600199"/>
          </a:xfrm>
        </p:spPr>
        <p:txBody>
          <a:bodyPr>
            <a:noAutofit/>
          </a:bodyPr>
          <a:lstStyle/>
          <a:p>
            <a:pPr algn="ctr"/>
            <a:r>
              <a:rPr lang="ru-RU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Сочинения </a:t>
            </a:r>
          </a:p>
          <a:p>
            <a:pPr algn="ctr"/>
            <a:r>
              <a:rPr lang="ru-RU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дискуссионную тему </a:t>
            </a:r>
          </a:p>
          <a:p>
            <a:pPr algn="ctr"/>
            <a:r>
              <a:rPr lang="ru-RU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картине К.Васильева</a:t>
            </a:r>
            <a:endParaRPr lang="ru-RU" sz="3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22313" y="2057400"/>
            <a:ext cx="7772400" cy="3711575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Можно ли назвать картину 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К. Васильева "Нашествие" живописным протестом против войны?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8534400" cy="28194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   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Война 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- жесточе нету слова.</a:t>
            </a:r>
            <a:br>
              <a:rPr lang="ru-RU" sz="36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          Война 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- печальней нету 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слова.                                                    Война 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- святее нету 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слова</a:t>
            </a:r>
            <a:br>
              <a:rPr lang="ru-RU" sz="3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тоске и славе этих лет... 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               А. Твардовский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04800" y="2667000"/>
            <a:ext cx="8686800" cy="3886200"/>
          </a:xfrm>
        </p:spPr>
        <p:txBody>
          <a:bodyPr>
            <a:noAutofit/>
          </a:bodyPr>
          <a:lstStyle/>
          <a:p>
            <a:pPr algn="l"/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вы думаете,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чему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такие разноплановые характеристики дал поэт слову "война" (жестокое, печальное и... святое)!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Жестокое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печальное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так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война - это зло, на войне гибнут люди, она приносит горе и несчастье в каждый дом и никого не щадит. А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святое потому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что за этим словом стоит память о павших защитниках Родины, скорбная и святая.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1362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Нашествие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– это вторжение неприятеля, враждебных сил в страну.</a:t>
            </a:r>
            <a:br>
              <a:rPr lang="ru-RU" i="1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1. Чем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отличается  слово «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война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» от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слова «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нашествие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»?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2. Подберите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к слову «нашествие» синонимы.</a:t>
            </a:r>
            <a:br>
              <a:rPr lang="ru-RU" i="1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3. Почему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именно слово  «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нашествие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» выбрал художник?</a:t>
            </a:r>
            <a:br>
              <a:rPr lang="ru-RU" i="1" dirty="0">
                <a:latin typeface="Times New Roman" pitchFamily="18" charset="0"/>
                <a:cs typeface="Times New Roman" pitchFamily="18" charset="0"/>
              </a:rPr>
            </a:b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>
            <a:normAutofit/>
          </a:bodyPr>
          <a:lstStyle/>
          <a:p>
            <a:pPr algn="l"/>
            <a:r>
              <a:rPr lang="ru-RU" i="1" dirty="0" smtClean="0"/>
              <a:t>С  </a:t>
            </a:r>
            <a:r>
              <a:rPr lang="ru-RU" i="1" dirty="0"/>
              <a:t>каким цветом ассоциируется это </a:t>
            </a:r>
            <a:r>
              <a:rPr lang="ru-RU" i="1" dirty="0" smtClean="0"/>
              <a:t>слово?</a:t>
            </a:r>
            <a:br>
              <a:rPr lang="ru-RU" i="1" dirty="0" smtClean="0"/>
            </a:br>
            <a:r>
              <a:rPr lang="ru-RU" i="1" dirty="0"/>
              <a:t/>
            </a:r>
            <a:br>
              <a:rPr lang="ru-RU" i="1" dirty="0"/>
            </a:br>
            <a:r>
              <a:rPr lang="ru-RU" i="1" dirty="0" smtClean="0"/>
              <a:t>Что </a:t>
            </a:r>
            <a:r>
              <a:rPr lang="ru-RU" i="1" dirty="0"/>
              <a:t>необычно в цветовом решении картины? 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/>
              <a:t/>
            </a:r>
            <a:br>
              <a:rPr lang="ru-RU" i="1" dirty="0"/>
            </a:br>
            <a:r>
              <a:rPr lang="ru-RU" i="1" dirty="0"/>
              <a:t>Какое настроение задает серый цвет?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722313" y="1"/>
            <a:ext cx="7772400" cy="10668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/>
              <a:t>А. Доронин</a:t>
            </a:r>
            <a:endParaRPr lang="ru-RU" sz="4000" dirty="0"/>
          </a:p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А. Доронин«Руси 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волшебная палитра»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8600" y="1219200"/>
            <a:ext cx="8686800" cy="5257800"/>
          </a:xfrm>
        </p:spPr>
        <p:txBody>
          <a:bodyPr>
            <a:noAutofit/>
          </a:bodyPr>
          <a:lstStyle/>
          <a:p>
            <a:pPr algn="l"/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Замысел картины художник постоянно переписывал. Первоначально это было изображение отчаянной битвы тевтонов со славянами. Но постепенно художник перевел конфликт в план идейно-символический, упразднил батальные сцены, заменяя их как бы духовно противоборствующими силами. На холсте остаются лишь два символа. С одной стороны стоит разрушенный остов Успенского собора Киево-Печерской лавры с немногими сохранившимися на нем ликами святых, которые поют сомкнутыми губами неслышимые нами, но какие-то грозные гимны. А с другой мимо проходит, извиваясь змеей и размеренно чеканя шаг, железная колонна </a:t>
            </a:r>
            <a:r>
              <a:rPr lang="ru-RU" sz="2400" b="0" dirty="0">
                <a:latin typeface="Times New Roman" pitchFamily="18" charset="0"/>
                <a:cs typeface="Times New Roman" pitchFamily="18" charset="0"/>
              </a:rPr>
              <a:t>разрушителей.</a:t>
            </a: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>
                <a:latin typeface="Times New Roman" pitchFamily="18" charset="0"/>
                <a:cs typeface="Times New Roman" pitchFamily="18" charset="0"/>
              </a:rPr>
            </a:br>
            <a:endParaRPr lang="ru-RU" sz="2000" b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5973762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ru-RU" b="1" i="1" u="sng" dirty="0">
                <a:solidFill>
                  <a:srgbClr val="FF0000"/>
                </a:solidFill>
              </a:rPr>
              <a:t>Символ</a:t>
            </a:r>
            <a:r>
              <a:rPr lang="ru-RU" b="1" dirty="0"/>
              <a:t> </a:t>
            </a:r>
            <a:r>
              <a:rPr lang="ru-RU" dirty="0"/>
              <a:t>– это то, что служит условным знакам какого-то отвлеченного понятия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i="1" dirty="0"/>
              <a:t>Что символизируют </a:t>
            </a:r>
            <a:r>
              <a:rPr lang="ru-RU" b="1" i="1" dirty="0">
                <a:solidFill>
                  <a:srgbClr val="FF0000"/>
                </a:solidFill>
              </a:rPr>
              <a:t>добро и мир</a:t>
            </a:r>
            <a:r>
              <a:rPr lang="ru-RU" b="1" i="1" dirty="0"/>
              <a:t>, </a:t>
            </a:r>
            <a:r>
              <a:rPr lang="ru-RU" b="1" i="1" dirty="0">
                <a:solidFill>
                  <a:schemeClr val="tx1"/>
                </a:solidFill>
              </a:rPr>
              <a:t>зло и </a:t>
            </a:r>
            <a:r>
              <a:rPr lang="ru-RU" b="1" i="1" dirty="0" smtClean="0">
                <a:solidFill>
                  <a:schemeClr val="tx1"/>
                </a:solidFill>
              </a:rPr>
              <a:t>война</a:t>
            </a:r>
            <a:r>
              <a:rPr lang="ru-RU" b="1" i="1" dirty="0" smtClean="0"/>
              <a:t>?</a:t>
            </a:r>
            <a:br>
              <a:rPr lang="ru-RU" b="1" i="1" dirty="0" smtClean="0"/>
            </a:b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/>
              <a:t>Что </a:t>
            </a:r>
            <a:r>
              <a:rPr lang="ru-RU" b="1" i="1" dirty="0" smtClean="0"/>
              <a:t>значит: « </a:t>
            </a:r>
            <a:r>
              <a:rPr lang="ru-RU" b="1" i="1" dirty="0">
                <a:solidFill>
                  <a:srgbClr val="00B050"/>
                </a:solidFill>
              </a:rPr>
              <a:t>духовно противоборствующие </a:t>
            </a:r>
            <a:r>
              <a:rPr lang="ru-RU" b="1" i="1" dirty="0" smtClean="0">
                <a:solidFill>
                  <a:srgbClr val="00B050"/>
                </a:solidFill>
              </a:rPr>
              <a:t>силы</a:t>
            </a:r>
            <a:r>
              <a:rPr lang="ru-RU" b="1" i="1" dirty="0" smtClean="0"/>
              <a:t>»?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1676399"/>
          </a:xfrm>
        </p:spPr>
        <p:txBody>
          <a:bodyPr>
            <a:normAutofit fontScale="90000"/>
          </a:bodyPr>
          <a:lstStyle/>
          <a:p>
            <a:r>
              <a:rPr lang="ru-RU" dirty="0"/>
              <a:t>Соотнесите содержание текста с содержанием картины.</a:t>
            </a:r>
            <a:br>
              <a:rPr lang="ru-RU" dirty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81000" y="1981200"/>
            <a:ext cx="8305800" cy="4419600"/>
          </a:xfrm>
        </p:spPr>
        <p:txBody>
          <a:bodyPr>
            <a:normAutofit/>
          </a:bodyPr>
          <a:lstStyle/>
          <a:p>
            <a:pPr algn="l"/>
            <a:r>
              <a:rPr lang="ru-RU" sz="4000" i="1" dirty="0" smtClean="0">
                <a:solidFill>
                  <a:schemeClr val="tx1"/>
                </a:solidFill>
              </a:rPr>
              <a:t>1. Какой </a:t>
            </a:r>
            <a:r>
              <a:rPr lang="ru-RU" sz="4000" i="1" dirty="0">
                <a:solidFill>
                  <a:schemeClr val="tx1"/>
                </a:solidFill>
              </a:rPr>
              <a:t>изображена сила зла?</a:t>
            </a:r>
          </a:p>
          <a:p>
            <a:pPr algn="l"/>
            <a:r>
              <a:rPr lang="ru-RU" sz="4000" i="1" dirty="0" smtClean="0">
                <a:solidFill>
                  <a:schemeClr val="tx1"/>
                </a:solidFill>
              </a:rPr>
              <a:t>2. Отчетливо </a:t>
            </a:r>
            <a:r>
              <a:rPr lang="ru-RU" sz="4000" i="1" dirty="0">
                <a:solidFill>
                  <a:schemeClr val="tx1"/>
                </a:solidFill>
              </a:rPr>
              <a:t>ли видны фигуры захватчиков?</a:t>
            </a:r>
          </a:p>
          <a:p>
            <a:pPr algn="l"/>
            <a:r>
              <a:rPr lang="ru-RU" sz="4000" i="1" dirty="0" smtClean="0">
                <a:solidFill>
                  <a:schemeClr val="tx1"/>
                </a:solidFill>
              </a:rPr>
              <a:t>3. Почему </a:t>
            </a:r>
            <a:r>
              <a:rPr lang="ru-RU" sz="4000" i="1" dirty="0">
                <a:solidFill>
                  <a:schemeClr val="tx1"/>
                </a:solidFill>
              </a:rPr>
              <a:t>не видим глаз? </a:t>
            </a:r>
            <a:endParaRPr lang="ru-RU" sz="4000" i="1" dirty="0" smtClean="0">
              <a:solidFill>
                <a:schemeClr val="tx1"/>
              </a:solidFill>
            </a:endParaRPr>
          </a:p>
          <a:p>
            <a:pPr algn="l"/>
            <a:r>
              <a:rPr lang="ru-RU" sz="4000" i="1" dirty="0" smtClean="0">
                <a:solidFill>
                  <a:schemeClr val="tx1"/>
                </a:solidFill>
              </a:rPr>
              <a:t>4.Каков </a:t>
            </a:r>
            <a:r>
              <a:rPr lang="ru-RU" sz="4000" i="1" dirty="0">
                <a:solidFill>
                  <a:schemeClr val="tx1"/>
                </a:solidFill>
              </a:rPr>
              <a:t>результат слепой силы?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Подумайте: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Какие чувства испытывает художник после разрушения святыни?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Почему фигуры святых неповрежденные?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Какую роль играет серый цвет в освещении трагедии?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Какие чувства, мысли возникают у вас, когда вы смотрите на эту картину?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rtcontext.info/components/com_joomgallery/img_pictures/__16/__18/konvasilev_5_20120817_16437407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752600"/>
            <a:ext cx="4705350" cy="3962400"/>
          </a:xfrm>
          <a:prstGeom prst="rect">
            <a:avLst/>
          </a:prstGeom>
          <a:noFill/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Константин Алексеевич Васильев родился 3 сентября 1942 в Майкопе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Подберите 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антонимы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 словам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позитивный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положительный </a:t>
            </a:r>
          </a:p>
          <a:p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негативный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отрицательный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Подберите </a:t>
            </a:r>
            <a:r>
              <a:rPr lang="ru-RU" i="1" dirty="0"/>
              <a:t>определения</a:t>
            </a:r>
            <a:r>
              <a:rPr lang="ru-RU" dirty="0"/>
              <a:t> к словам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облака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тучи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Подберите  </a:t>
            </a:r>
            <a:r>
              <a:rPr lang="ru-RU" i="1" dirty="0"/>
              <a:t>синонимы</a:t>
            </a:r>
            <a:r>
              <a:rPr lang="ru-RU" dirty="0"/>
              <a:t> к словам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захватчики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руины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Продолжите ряд специальных слов как доказательство своих мыслей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/>
              <a:t>Составьте с ними предложения.</a:t>
            </a:r>
          </a:p>
          <a:p>
            <a:r>
              <a:rPr lang="ru-RU" dirty="0"/>
              <a:t>Возможно, вероятно….</a:t>
            </a:r>
          </a:p>
          <a:p>
            <a:r>
              <a:rPr lang="ru-RU" dirty="0"/>
              <a:t>Во-первых, во-вторых..</a:t>
            </a:r>
          </a:p>
          <a:p>
            <a:r>
              <a:rPr lang="ru-RU" dirty="0"/>
              <a:t>Сначала, кроме того, ещё…</a:t>
            </a:r>
          </a:p>
          <a:p>
            <a:r>
              <a:rPr lang="ru-RU" dirty="0"/>
              <a:t>Я думаю, я считаю…</a:t>
            </a:r>
          </a:p>
          <a:p>
            <a:r>
              <a:rPr lang="ru-RU" dirty="0"/>
              <a:t>Лицо – лик - застывшая маска</a:t>
            </a:r>
          </a:p>
          <a:p>
            <a:r>
              <a:rPr lang="ru-RU" dirty="0"/>
              <a:t>Слово «нашествие» обозначает…</a:t>
            </a:r>
          </a:p>
          <a:p>
            <a:r>
              <a:rPr lang="ru-RU" dirty="0"/>
              <a:t>Нашествие несёт людям….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Дискуссия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это обсуждение какого- то вопроса, по которому могут быть высказаны разные точки зрения</a:t>
            </a:r>
            <a:r>
              <a:rPr lang="ru-RU" dirty="0"/>
              <a:t>. 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Критерии дискуссии: </a:t>
            </a: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каждый имеет право высказать своё мнение;</a:t>
            </a: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главное требование - доказательность, убедительность изложения мыслей.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Дискуссионная тема сочинения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/>
              <a:t>Можно ли назвать картину К.Васильева «Нашествие» живописным протестом против войны?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/>
              <a:t>возможен другой ответ: картина - не протест, а дань памяти прошлому.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Основной тип речи: рассуждение.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400" dirty="0"/>
              <a:t>Структура рассуждения: </a:t>
            </a:r>
            <a:endParaRPr lang="ru-RU" sz="4400" dirty="0" smtClean="0"/>
          </a:p>
          <a:p>
            <a:r>
              <a:rPr lang="ru-RU" sz="4400" dirty="0" smtClean="0"/>
              <a:t>тезис</a:t>
            </a:r>
          </a:p>
          <a:p>
            <a:r>
              <a:rPr lang="ru-RU" sz="4400" dirty="0" smtClean="0"/>
              <a:t>доказательства</a:t>
            </a:r>
          </a:p>
          <a:p>
            <a:r>
              <a:rPr lang="ru-RU" sz="4400" dirty="0" smtClean="0"/>
              <a:t>аргументы</a:t>
            </a:r>
          </a:p>
          <a:p>
            <a:r>
              <a:rPr lang="ru-RU" sz="4400" dirty="0" smtClean="0"/>
              <a:t>итог</a:t>
            </a:r>
            <a:r>
              <a:rPr lang="ru-RU" sz="4400" dirty="0"/>
              <a:t>, вывод.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Тезисы к сочинению: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Тезис 1.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считаю, что картину можно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назвать протестом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против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войны.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Тезис 2.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думаю, что картина написана не ради протеста, она - дань памяти прошедшей войне.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Доказательства тезиса: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АНАЛИЗ</a:t>
            </a:r>
          </a:p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1) названия  картины</a:t>
            </a:r>
          </a:p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2) цветовой гаммы</a:t>
            </a:r>
          </a:p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3) композиции</a:t>
            </a:r>
          </a:p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4) содержания картины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516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Русский художник, творческое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наследие которого насчитывает более 400 произведений живописи и графики: портреты, пейзажи, реалистические композиции, картины былинного, мифологического и батального жанров. Все творчество талантливого русского живописца Константина Васильева проникнуто философскими размышлениями об исторической памяти славянского народа. 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Вывод сочинения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Итог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рассуждений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высказывание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чувств,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мыслей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Текст в публицистическом стиле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4800" dirty="0" smtClean="0"/>
              <a:t>Особенности:</a:t>
            </a:r>
          </a:p>
          <a:p>
            <a:r>
              <a:rPr lang="ru-RU" sz="4800" dirty="0" smtClean="0"/>
              <a:t>эмоциональный монолог</a:t>
            </a:r>
          </a:p>
          <a:p>
            <a:r>
              <a:rPr lang="ru-RU" sz="4800" dirty="0" smtClean="0"/>
              <a:t> </a:t>
            </a:r>
            <a:r>
              <a:rPr lang="ru-RU" sz="4800" dirty="0"/>
              <a:t>разнообразие </a:t>
            </a:r>
            <a:r>
              <a:rPr lang="ru-RU" sz="4800" dirty="0" smtClean="0"/>
              <a:t>лексики</a:t>
            </a:r>
          </a:p>
          <a:p>
            <a:r>
              <a:rPr lang="ru-RU" sz="4800" dirty="0" smtClean="0"/>
              <a:t> разнообразие изобразительных</a:t>
            </a:r>
            <a:r>
              <a:rPr lang="ru-RU" sz="4800" dirty="0"/>
              <a:t>, морфологических, синтаксических средств  </a:t>
            </a:r>
            <a:r>
              <a:rPr lang="ru-RU" sz="4800" dirty="0" smtClean="0"/>
              <a:t>языка</a:t>
            </a:r>
            <a:endParaRPr lang="ru-RU" sz="4800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План к сочинению.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Тезис – картина как протест против войны (картина – дань памяти погибшим в войне).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Доказательства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особенности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картины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1.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Название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картины.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2. Цветовое  решение.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3. Композиция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содержание картины.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Вывод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Мысли и чувства, вызванные картиной К.Васильева «Нашествие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АСИЛЬЕВ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6868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37159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ранних произведениях он обращается к фольклору и пишет цикл картин "Русь былинная". 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81000" y="2133600"/>
            <a:ext cx="8305800" cy="457200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Владимир Буслаев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                                                     Плач Ярославны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482" name="Picture 2" descr="Василий Буслае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590800"/>
            <a:ext cx="2362200" cy="2743200"/>
          </a:xfrm>
          <a:prstGeom prst="rect">
            <a:avLst/>
          </a:prstGeom>
          <a:noFill/>
        </p:spPr>
      </p:pic>
      <p:pic>
        <p:nvPicPr>
          <p:cNvPr id="20484" name="Picture 4" descr="Плач Ярославн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057400"/>
            <a:ext cx="29718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762000"/>
            <a:ext cx="8229600" cy="5364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                Особое место в творчестве К. Васильева, рожденного в годы военного лихолетья, занимают картины о войне. Они словно продолжают созданный автором цикл о богатырях русских. Он пишет картины: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ru-RU" dirty="0" smtClean="0"/>
              <a:t>Парад 41-го</a:t>
            </a:r>
            <a:endParaRPr lang="ru-RU" dirty="0"/>
          </a:p>
        </p:txBody>
      </p:sp>
      <p:pic>
        <p:nvPicPr>
          <p:cNvPr id="18434" name="Picture 2" descr="Парад 41-г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76400"/>
            <a:ext cx="83058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ru-RU" dirty="0" smtClean="0"/>
              <a:t>Тоска по родине</a:t>
            </a:r>
            <a:endParaRPr lang="ru-RU" dirty="0"/>
          </a:p>
        </p:txBody>
      </p:sp>
      <p:pic>
        <p:nvPicPr>
          <p:cNvPr id="19458" name="Picture 2" descr="Тоска по родин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71600"/>
            <a:ext cx="8382000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ru-RU" dirty="0" smtClean="0"/>
              <a:t>Прощание славянки</a:t>
            </a:r>
            <a:endParaRPr lang="ru-RU" dirty="0"/>
          </a:p>
        </p:txBody>
      </p:sp>
      <p:pic>
        <p:nvPicPr>
          <p:cNvPr id="15362" name="Picture 2" descr="Прощание Славян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43000"/>
            <a:ext cx="83058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Маршал Жуков</a:t>
            </a:r>
            <a:endParaRPr lang="ru-RU" dirty="0"/>
          </a:p>
        </p:txBody>
      </p:sp>
      <p:pic>
        <p:nvPicPr>
          <p:cNvPr id="17410" name="Picture 2" descr="Маршал Жук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524000"/>
            <a:ext cx="73152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135</TotalTime>
  <Words>756</Words>
  <PresentationFormat>Экран (4:3)</PresentationFormat>
  <Paragraphs>106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Трек</vt:lpstr>
      <vt:lpstr>Урок развития речи в 7 классе. Подготовила  учитель русского языка и литературы МОБУ СОШ № 14    Тищенко И. В.</vt:lpstr>
      <vt:lpstr>Константин Алексеевич Васильев родился 3 сентября 1942 в Майкопе</vt:lpstr>
      <vt:lpstr>Русский художник, творческое наследие которого насчитывает более 400 произведений живописи и графики: портреты, пейзажи, реалистические композиции, картины былинного, мифологического и батального жанров. Все творчество талантливого русского живописца Константина Васильева проникнуто философскими размышлениями об исторической памяти славянского народа. </vt:lpstr>
      <vt:lpstr>В ранних произведениях он обращается к фольклору и пишет цикл картин "Русь былинная". </vt:lpstr>
      <vt:lpstr>Слайд 5</vt:lpstr>
      <vt:lpstr>Парад 41-го</vt:lpstr>
      <vt:lpstr>Тоска по родине</vt:lpstr>
      <vt:lpstr>Прощание славянки</vt:lpstr>
      <vt:lpstr>Маршал Жуков</vt:lpstr>
      <vt:lpstr>Трагический случай оборвал жизнь молодого талантливого художника, прожившего всего 34 года, но его жизнь продолжается в картинах, которые он успел подарить людям.</vt:lpstr>
      <vt:lpstr>Слайд 11</vt:lpstr>
      <vt:lpstr>Можно ли назвать картину  К. Васильева "Нашествие" живописным протестом против войны? </vt:lpstr>
      <vt:lpstr>       Война - жесточе нету слова.            Война - печальней нету слова.                                                    Война - святее нету слова В тоске и славе этих лет...                  А. Твардовский </vt:lpstr>
      <vt:lpstr>Нашествие – это вторжение неприятеля, враждебных сил в страну. 1. Чем отличается  слово «война» от слова «нашествие»? 2. Подберите к слову «нашествие» синонимы. 3. Почему именно слово  «нашествие» выбрал художник? </vt:lpstr>
      <vt:lpstr>С  каким цветом ассоциируется это слово?  Что необычно в цветовом решении картины?   Какое настроение задает серый цвет? </vt:lpstr>
      <vt:lpstr>Замысел картины художник постоянно переписывал. Первоначально это было изображение отчаянной битвы тевтонов со славянами. Но постепенно художник перевел конфликт в план идейно-символический, упразднил батальные сцены, заменяя их как бы духовно противоборствующими силами. На холсте остаются лишь два символа. С одной стороны стоит разрушенный остов Успенского собора Киево-Печерской лавры с немногими сохранившимися на нем ликами святых, которые поют сомкнутыми губами неслышимые нами, но какие-то грозные гимны. А с другой мимо проходит, извиваясь змеей и размеренно чеканя шаг, железная колонна разрушителей. </vt:lpstr>
      <vt:lpstr>Символ – это то, что служит условным знакам какого-то отвлеченного понятия.  Что символизируют добро и мир, зло и война?  Что значит: « духовно противоборствующие силы»? </vt:lpstr>
      <vt:lpstr>Соотнесите содержание текста с содержанием картины. </vt:lpstr>
      <vt:lpstr>Подумайте:</vt:lpstr>
      <vt:lpstr>Подберите  антонимы к словам</vt:lpstr>
      <vt:lpstr>Подберите определения к словам</vt:lpstr>
      <vt:lpstr>Подберите  синонимы к словам</vt:lpstr>
      <vt:lpstr>Продолжите ряд специальных слов как доказательство своих мыслей</vt:lpstr>
      <vt:lpstr>Дискуссия- это обсуждение какого- то вопроса, по которому могут быть высказаны разные точки зрения.  </vt:lpstr>
      <vt:lpstr>Дискуссионная тема сочинения</vt:lpstr>
      <vt:lpstr>Слайд 26</vt:lpstr>
      <vt:lpstr>Основной тип речи: рассуждение. </vt:lpstr>
      <vt:lpstr>Тезисы к сочинению:</vt:lpstr>
      <vt:lpstr>Доказательства тезиса:</vt:lpstr>
      <vt:lpstr>Вывод сочинения</vt:lpstr>
      <vt:lpstr>Текст в публицистическом стиле</vt:lpstr>
      <vt:lpstr>План к сочинению.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Константин Алексеевич Васильев родился 3 сентября 1942 в Майкопе</dc:title>
  <dc:creator>толик</dc:creator>
  <cp:lastModifiedBy>Игорь</cp:lastModifiedBy>
  <cp:revision>27</cp:revision>
  <dcterms:created xsi:type="dcterms:W3CDTF">2014-02-04T16:26:28Z</dcterms:created>
  <dcterms:modified xsi:type="dcterms:W3CDTF">2014-03-24T13:34:21Z</dcterms:modified>
</cp:coreProperties>
</file>