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7"/>
  </p:notesMasterIdLst>
  <p:sldIdLst>
    <p:sldId id="296" r:id="rId2"/>
    <p:sldId id="297" r:id="rId3"/>
    <p:sldId id="298" r:id="rId4"/>
    <p:sldId id="299" r:id="rId5"/>
    <p:sldId id="302" r:id="rId6"/>
    <p:sldId id="259" r:id="rId7"/>
    <p:sldId id="276" r:id="rId8"/>
    <p:sldId id="281" r:id="rId9"/>
    <p:sldId id="269" r:id="rId10"/>
    <p:sldId id="293" r:id="rId11"/>
    <p:sldId id="282" r:id="rId12"/>
    <p:sldId id="306" r:id="rId13"/>
    <p:sldId id="274" r:id="rId14"/>
    <p:sldId id="283" r:id="rId15"/>
    <p:sldId id="289" r:id="rId16"/>
    <p:sldId id="286" r:id="rId17"/>
    <p:sldId id="284" r:id="rId18"/>
    <p:sldId id="292" r:id="rId19"/>
    <p:sldId id="279" r:id="rId20"/>
    <p:sldId id="287" r:id="rId21"/>
    <p:sldId id="288" r:id="rId22"/>
    <p:sldId id="285" r:id="rId23"/>
    <p:sldId id="304" r:id="rId24"/>
    <p:sldId id="294" r:id="rId25"/>
    <p:sldId id="30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201"/>
    <a:srgbClr val="F2E104"/>
    <a:srgbClr val="2F3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38" autoAdjust="0"/>
  </p:normalViewPr>
  <p:slideViewPr>
    <p:cSldViewPr>
      <p:cViewPr varScale="1">
        <p:scale>
          <a:sx n="121" d="100"/>
          <a:sy n="121" d="100"/>
        </p:scale>
        <p:origin x="4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9FC6B-5EC8-4964-AB7A-C78D4D25FD5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B8758-71F6-4173-BEC0-9CF41EA7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72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Кулясова э.и.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1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2F5649-A4A4-4A10-BA8C-08B461F43D44}" type="datetimeFigureOut">
              <a:rPr lang="ru-RU" smtClean="0"/>
              <a:pPr>
                <a:defRPr/>
              </a:pPr>
              <a:t>12.02.2015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A42A7-E713-4403-BEF1-CD897664871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97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2F5649-A4A4-4A10-BA8C-08B461F43D44}" type="datetimeFigureOut">
              <a:rPr lang="ru-RU" smtClean="0"/>
              <a:pPr>
                <a:defRPr/>
              </a:pPr>
              <a:t>12.02.2015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A42A7-E713-4403-BEF1-CD897664871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1006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2F5649-A4A4-4A10-BA8C-08B461F43D44}" type="datetimeFigureOut">
              <a:rPr lang="ru-RU" smtClean="0"/>
              <a:pPr>
                <a:defRPr/>
              </a:pPr>
              <a:t>12.02.2015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A42A7-E713-4403-BEF1-CD897664871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116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2F5649-A4A4-4A10-BA8C-08B461F43D44}" type="datetimeFigureOut">
              <a:rPr lang="ru-RU" smtClean="0"/>
              <a:pPr>
                <a:defRPr/>
              </a:pPr>
              <a:t>12.02.2015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A42A7-E713-4403-BEF1-CD897664871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1017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2F5649-A4A4-4A10-BA8C-08B461F43D44}" type="datetimeFigureOut">
              <a:rPr lang="ru-RU" smtClean="0"/>
              <a:pPr>
                <a:defRPr/>
              </a:pPr>
              <a:t>12.02.2015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A42A7-E713-4403-BEF1-CD897664871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007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4A57A-D2BF-4A4E-9627-659270CFE582}" type="datetimeFigureOut">
              <a:rPr lang="ru-RU" smtClean="0"/>
              <a:pPr>
                <a:defRPr/>
              </a:pPr>
              <a:t>12.02.2015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D779D-CB95-42CD-83DD-4D9FB00681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242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8F50B-77FA-4963-B838-0D84C9EDBC4B}" type="datetimeFigureOut">
              <a:rPr lang="ru-RU" smtClean="0"/>
              <a:pPr>
                <a:defRPr/>
              </a:pPr>
              <a:t>12.02.2015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8C597-7768-4513-84DE-E25B2E5B65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4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5F5CE-4A20-4EB7-9F0D-6A67A7BE7D5B}" type="datetimeFigureOut">
              <a:rPr lang="ru-RU" smtClean="0"/>
              <a:pPr>
                <a:defRPr/>
              </a:pPr>
              <a:t>12.02.2015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AD51C-415B-4083-8638-846F860043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51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B78A2-6B96-4F31-81AA-AF0FCEC575F9}" type="datetimeFigureOut">
              <a:rPr lang="ru-RU" smtClean="0"/>
              <a:pPr>
                <a:defRPr/>
              </a:pPr>
              <a:t>12.02.2015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ED35A-2B5F-4C23-BBB7-CC74EC22E5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50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9348D-FA4D-4AB8-99CC-A16D91E38B70}" type="datetimeFigureOut">
              <a:rPr lang="ru-RU" smtClean="0"/>
              <a:pPr>
                <a:defRPr/>
              </a:pPr>
              <a:t>12.02.2015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DA6D4-A611-4A61-A2E8-263AE35BD74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59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01ACF5-34A8-44AD-BBC9-67E5788D735B}" type="datetimeFigureOut">
              <a:rPr lang="ru-RU" smtClean="0"/>
              <a:pPr>
                <a:defRPr/>
              </a:pPr>
              <a:t>12.02.2015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83BEE-94C7-4BA8-AAE4-EB50C33AFB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61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1FB0CF-D340-475E-BD5C-4CD2C799C92E}" type="datetimeFigureOut">
              <a:rPr lang="ru-RU" smtClean="0"/>
              <a:pPr>
                <a:defRPr/>
              </a:pPr>
              <a:t>12.02.2015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11386-4370-4CBD-875E-2FD2594D01A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96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4AD2D-E99E-4A96-86AC-AE12B571800F}" type="datetimeFigureOut">
              <a:rPr lang="ru-RU" smtClean="0"/>
              <a:pPr>
                <a:defRPr/>
              </a:pPr>
              <a:t>12.02.2015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E0DFD-6562-42D6-AACA-3F98FFC05CA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11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FA190F-AAA7-44DD-AFF2-E612EE997AD5}" type="datetimeFigureOut">
              <a:rPr lang="ru-RU" smtClean="0"/>
              <a:pPr>
                <a:defRPr/>
              </a:pPr>
              <a:t>12.02.2015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09BE3-6977-400C-9895-453C59F8B3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55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A6FFE-3A2C-4AD7-A2E0-5ACB6F5EC0B7}" type="datetimeFigureOut">
              <a:rPr lang="ru-RU" smtClean="0"/>
              <a:pPr>
                <a:defRPr/>
              </a:pPr>
              <a:t>12.02.2015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1E3DC-12D9-44CA-B88A-5597FA66AD9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60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2F5649-A4A4-4A10-BA8C-08B461F43D44}" type="datetimeFigureOut">
              <a:rPr lang="ru-RU" smtClean="0"/>
              <a:pPr>
                <a:defRPr/>
              </a:pPr>
              <a:t>12.02.2015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12A42A7-E713-4403-BEF1-CD897664871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654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" Target="slide2.xml"/><Relationship Id="rId7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9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&#1090;&#1077;&#1089;&#1090;%20&#1087;&#1086;%20&#1080;&#1085;&#1092;&#1086;&#1088;&#1084;&#1072;&#1090;&#1080;&#1082;&#1077;%20&#1082;&#1091;&#1083;&#1103;&#1089;&#1086;&#1074;&#1072;%20&#1101;.&#1080;..xlsm" TargetMode="External"/><Relationship Id="rId3" Type="http://schemas.openxmlformats.org/officeDocument/2006/relationships/slide" Target="slide12.xml"/><Relationship Id="rId7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slide" Target="slide2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" Target="slide24.xml"/><Relationship Id="rId7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5931"/>
            <a:ext cx="8229600" cy="2266965"/>
          </a:xfrm>
        </p:spPr>
        <p:txBody>
          <a:bodyPr>
            <a:normAutofit/>
          </a:bodyPr>
          <a:lstStyle/>
          <a:p>
            <a:r>
              <a:rPr lang="ru-RU" dirty="0" smtClean="0"/>
              <a:t>Оказание первой медицинской помощи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57628"/>
            <a:ext cx="2314600" cy="2000264"/>
          </a:xfrm>
        </p:spPr>
        <p:txBody>
          <a:bodyPr/>
          <a:lstStyle/>
          <a:p>
            <a:r>
              <a:rPr lang="ru-RU" dirty="0" smtClean="0"/>
              <a:t>для 7 класса</a:t>
            </a:r>
          </a:p>
          <a:p>
            <a:endParaRPr lang="ru-RU" dirty="0" smtClean="0"/>
          </a:p>
          <a:p>
            <a:r>
              <a:rPr lang="ru-RU" dirty="0" smtClean="0"/>
              <a:t>Составитель: </a:t>
            </a:r>
            <a:r>
              <a:rPr lang="ru-RU" dirty="0" err="1" smtClean="0"/>
              <a:t>Э.И.Кулясова</a:t>
            </a:r>
            <a:endParaRPr lang="ru-RU" dirty="0"/>
          </a:p>
        </p:txBody>
      </p:sp>
      <p:sp>
        <p:nvSpPr>
          <p:cNvPr id="4" name="AutoShape 2" descr="data:image/jpeg;base64,/9j/4AAQSkZJRgABAQAAAQABAAD/2wCEAAkGBxQTEhUUEhQWFhUVGRgYFRgYGBkfHBodHBocHB0bHxwYHiggHBwlIRgYITIhJSkrLy4uGB8zODMsNygtLisBCgoKDg0OGhAQGjQkHyUsLC0sNzUuLCwsLiw3LCw0LTAsNSwsLCwsLC0sLCwsLCwsLCwsLCwsLCwvLC4sLCwzLP/AABEIALAAtgMBIgACEQEDEQH/xAAcAAACAgMBAQAAAAAAAAAAAAAABwUGAQMEAgj/xABBEAACAAQEAgcECAUEAQUAAAABAgADBBEFEiExBkEHEyJRYXGBMpGhsRRCUmKCksHRI0Ny4fAzU7LCFRZUY6Lx/8QAGgEBAAMBAQEAAAAAAAAAAAAAAAEDBAUCBv/EADARAAICAgAFAQYEBwAAAAAAAAABAgMEEQUSITFBYRMUUXGh0SMyQoEiM5GxweHw/9oADAMBAAIRAxEAPwB4wQQQAQQQQARiPLTAASdANyYX/FPSXLl3l0gE19i5/wBMeVvbPlp4x5lJRXUtqpna9QRfKioSWpZ2VVG5YgAepimYz0m0sq4khp7fd7K+rHl5AwqMWxadVPnnzC5GwPsr5KNB5xyBYzSyX4OzRwhd7HsuVf0mVkz/AExLlD7oLH8zfsIr9XxHWTPbqZx8nKj3JaO7AOD6irTrJQQJcjMzcxvpvFppOio/zagA9yIT8WP6RX+LNehobw8d6et/LYt3Zm1ZmPmSfnHjJFr4t4PeiynP1kttA1rEHexHv1it5IpluL0zoUqu6KnX2MSaiYnsTJiEfZdl+RiVouLq6V7NTMIvez2b/lc/GLFwLwZKrJEyZNLrZ8iFSBsoJ3BB9q3oY7a3oqbXqahT4Olj71J+UXRhZraMNuRi87rs7r4o48O6VKhdJ0lJg5lSUb5EH4RdcF49o6iwz9U5+rMsPcb5T74UePcPzqRws5bZvZYG6nyPf4REskSr5xemVz4bRbHmr+h9NhhGRHz9w/xZU0dhLfNL5y31X05r6Q1+FOOKersn+nOP8tjv/SfrfONMLYyORkYNtPXui1wRgGMxaYgggggAggggAggggAjixXEpdPLabOYKi7k/AAcye6DFcSl08pps1sqKNT8gBzJ5CEPxXxLNrpud7iWt+rl30UHmeRYjn7oqstUPma8TElfL0O/i7jWbWEot5cjkgOreLn/rt5xWUTYW8BYf57o6sKw558xZUoAuxsNbDxOvdDYwjhqnwySaid/EmKLl7Xy8rKOX9R+EZFGVj2+x3Z2VYcVCK6+ELrEOFKmRIWfNTKrGxH1l7sw5X+ERAWGTlq8XNzeRSA6b3f5ZvkPGKHjFEZE55RYNka11Isfdz7xyiu2OusextwrubcLGudddLwhg9EFX2J8knZlmD1GU/wDEe+JSv4YqHxFahZxSUpRrZmJNvaULewBtb1MUrowrclcq8pqsvqO0PkYtHSzPnS5cl5Ux0UsyuFNr3FwTbX6pHrGmuS9km/Bx8quSz3GDS51/gz0q4nL6gSLgzGYNYbgDme7uhV5o1l7knmdz3+sZlC7AEgAkC5OgubXPcIzWSdktnZxKli08ie/I9OAqPqqCSDuwLnzY5v1+ER2HcJzpdZ9IFVdGZndACM2a9gRmK2138InB1c+maVInIQ0sy1dSGtdct7A623iB4P4PnUc0s1Rml5SAgBAO2pBJAtbl3xu5fypI+YVv82blpvw1vf2IfpUxqVMVZCEM6tme2uWwIt5nuhbskXvpbeX9IlBbdZkPWW3tcZb+PtRSJakkBQSToABck9wA1JjFe27D6ThkILFj47vr/wB2OdljwVtY921uVufn4wxOHOjl5mV6omWu/Vj2z5n6vz8ol+LuA6cyDMkWktKUk/ZYKLnNzv4x6jTPWzPdxDHVns09+vgieCekRlyya03XQLOO48H7x973w1Ue4BFiDqLR8yFYu/R9xqaYrT1BvIJsrH+V3fgPwi6q7xI5+dw7W51r9hzwR4lvfUagx7jWcQIIIIAI8TGAFzsNTHomF70scSdVKFLLNnnC7kfVTa3mx08gY8ykorZZTU7ZqESl8fcUGtnZUP8AAlk5B9s83Pf4eHnFaUR4RYYDdGk7qEmI460qC8trCxOtge/zjA+azbPqYOnFjGMnpFKppjIyuhKspBUjkRtDv4Sx5K6QQ4XrFGWcnI3G9juphL1dFMksUmoyMOTC3/6PER0YBjL0k5Zsvloy8mW+o/Y8jaPNNrhLqW5+HDIq3D8y7P4+gx+Oaut6yXS0koqkxdHXc8iL7S1UW153Fu48Q4IpaWkmPWTRnYHt30Q8gg3Zr9+/hEvjHSBTSpKvLImu65lQHb+sj2deW+kKfHMbnVUzrJ73OyjZVHco5ee8X2Shv4s5WJXfKCilyJd35kaKOsaTNWbLNmQ3U2/Q+e0dWLcQ1NQMs+azLe+XQLfyAjmwzC51Q+SRLaYedhoPEsdAPOL1hXRQ7C9TPyfdlgE/mYW+EVQhNrS7G7IyaISUp62v6i5zRnNDrpOjahTdHmHvd2+S2Hwjr/8AQVB/7dfe37xZ7tIyvi9afRMRUpypupKnvGh9+8StNxRVoLLUzQP6r/O8NGu6MaJx2BMlHvR7/BwwiqY10Xz5YLU8wTgPqnssfecp+EQ6Zx7HuOfjWvUvqimCbncGa7HMRnc9o+J8TDj4XoMPppCzpUxCDvOdhe55a2ynllhL1VO8pikxGRhurAg+48vHaPIbS19N7cr7Xt320jxCXI+qNORT7xBRjLS9Ow8eL5FZNEtKVgJTkCaymzgE6kH7Nu7WOLpHqxIoepTTrLSx/SNW94FvWI3okxKY6zJTzQVTL1aH2hfcjnl205RDdKeJdZViUPZkqAf6m1Pwy+8xfOa9m5rycvGxn71Gl61Hr8/mUl1jS6x1ERhqV8ufI+X7WVsv5rWjFHbPpLopdWMXos4svajnNqL9Qx5jfIfLW3u7oZ4MfMkuYyMrIbMpBUjkRqD74f3BmPCspUm6Bx2Zq9zDf0Isw8CI6FNm1pny3EsX2cuePZ/3J6CMCMxecs01M5URnY2VQWY9wAuTHznjeKNVVEyc27tcD7K7AegA+MNrpZxXqqPqwe1PbJ+EasfLYfiEJhBGTIl4O5wmjo5/Hoi49GuAfSKnO4JlyLMdNC31R47X9B3xeMe49SmqupKZ0UDrGU6hu4A6Gw38409G2KUi06yJbhZu7q+hZjuRyI5ad0Y4k6PEnFplO5SYxJIa5VidfMf5tEpSUF7PuROyqeU1kpqPZfcnJVRRYjLsCk0cwfaT09pTCz494YlUTJ1c0kTL2ltqwA535rsNe+IjEMOqaOYC6vKYey6nQ+TDfy94jkxfFZtQ+ee+ZgoUHbQbbf5rFU7FJalHqbMfFlTYpVWbgcLNF04J4CepAnVGZJO6jZpg/wCqnv3PLvjHRzwn9Kfr5wvIlnQcpjDW3io59+3fDnVQBptHumnfVmbiGe4N11/uaKDD5clBLlIEQbBR/lz4x02jMEbDhN7e2YtGYIIEGLQWjMEAROPcPyKtMk5b6dlhoy+IPL5QluLOFptDMs3alN7EwbH7rdzfPlzs/jHHieHS58t5U1QyOLEfqO4je8VWVKaNmLmTol6HzrR1Ty3Dy2KupuGG4ixYRgNRiJmTVeXnzdsMSDc63sBsf0iN4owJ6OoaU9yN5bW9pe/uuNj/AHj3wvxBMo5vWSwGBGVlJsG7tRsQf1jDrT5Zdj6RzlOvno1zePsWnB+AZ6VMnr1V5OYlyrXGiki4NjYkAQwavF6aXNSldlDzB2UI0sb2B5C9jYRTcP6SZ01wiUZck7IxJ/4295A8YsWO8JJVzpU92eWyAZgtrmxzKL62IN/fGqCio/h9Ti5UrJ2L3t66dNfHwK3jzAfolUyqP4czty/I7r+E/AiO3ouxsyKsSmP8Of2T4MLlT66r6iLx0oUcp6Ml3VZkshpWYi7HmoG5JF/W0JgOVIZTZlIIPcRtFclyWdDbTL3rG1Lv2/2fTqwRH8PYiKimlTh/MQE+B5j0NxBGxPZ87JaemKnphrM9ZLl8pUv4ubn4KvuilIIl+OKjrMQqG7nyj8IC/MGIlI59z3Jn1mBDlqijasW3AOPainsrnrpfc3tDyb9Df0iprA0URlKL2jpXY9dsNWR2X/jfjeVUUqy5F80w/wAQMuqAa27iSeY8YX9DSNOmpKT2pjBV9efkN/SNbmLp0SYeJlW0w6iSmn9TaD1sGi9N2yWzlzrhh0S5Rs4PhyU8lJMv2UFh4958ydY7YwsZjonyrbb2wggggQEEEEAEEEEAEEEEAVHpIwL6TSMyi8ySC6d5A9pfUfECEgpj6aZbix2j524joeoqp8obI5t5HUfAiMmTHyd3g9z61v5jF4C4mpZNF/FKS3QlWsO0/NTYasbaHxB2jgx7pJmPdaVci/bYXb0Gw9bwvFjYpiiV8+XlR06uGUOx2SW99fQ2V1S81i8x2djzY3McTiOh40PFUW/JrtgkuiG90O1uajeUf5UxreT9r5loIgOhqqyzqhL6FFYDyYgn4iCOlXL+FHyGbVq+RTsalO1VUHK5vOm2OU7dY1o0pRzP9t/yN+0Ny1prj77/ADiwYWdorlj78myri7rWlD6iKFHM/wBuZ+Vv2jy1K/2H/Kf2j6CrIhKqPHui+JofHpNa5PqJJqd/sN+UwzehiQQlSxBBLoNRbQKTz/qMdVTE1wY+k0eKn5j9IsroUHvZiyuJO+tw5dfuWQRmCCNBzAggggAggggAggggAggggDyYSXSdTN/5GYQpOZJZ0B3y2/QQ7iIpPETXqW8Ao+H948WQ51o0YuR7CfOlsUK0z/Yb8pjctK/2H/K37Q1qaJekjM8Xfk68eOuP6PqJJqOZ/tzPyGOeZSTP9t/yn9o+jZPsmIXEjBYuvJ5nxty/R9RY9GgZKxyQVBkvuCPry7cvOCGBgsvNOP8AQf8AksEXxraWjm3ZKtnzaPGIJlqJg8b+8RL4Y+0cfE0vLOVuTr8VP7ERE49ik6npJs6nVXmS1zWa9rX7RsupsNbeEWmQulZa1yR6wuuJOkCikEqJnXOPqytQD4v7I95PhCqq8ZxLFHKF50+/8uWLIvhlSyj8XviapOiesMpnmskpgpMuWDmZiBcAkdlb7bmBOi/4Piq1VOk5BYMDccwwNivpaJnhefkn5eTgj1Go/WFV0S4pZptMx9r+Ig7iLBh7rG33TDCclWBGhUgjzECBjCMxy4bVibLV157+B5iOqACCCCACCCCACCCCACCCCAPLMALmF7UTs813+0xI8uUWniivySsgPamaenP9oq1MkAdtMI5uKOKpeHyRMcF3c5ZaDS55knkBuT5RUm6S5UqomSpkpiiOVExCDe2hJU2532MQGK18vF8Xp5YYim7KXbsdkKZkw6+yT7PoIgnRaOHumcPNWXU04lo5y9Yjlst9iQQLjbb3Re8QeEv0h4HTpisulokyhhJDqpJAdzyuT9Qoe74w36xrC3cLQIOrhaXeZMJ5AD3n+0EdvCsm0ot9tjbyGn7wRINnEtNmk5gLlDm9Of8AnhEDSkMpVgCGBUg8wdCPI7Rc3UEEHYixilTZJlTGQ8jp5cv88IAkkxCioJADNJp5Y2AyqPRV1J+Jhe8RdL8rUUcln/8AkmjKvovte+0eukTgubXTZE2myZwDLm52yi26sSASbdoaA7jujtwDoZp5YDVUxp7fZW6J8DmPviCRSYRVz2rFnyZeab1nWMktTbtG7Cw2Buw174ec9Lja2n+esS8jCZUhckiUkpR9VFA+W584h6zEpCvkadLDfZLgGAOjA8T6h7MTkbfw+9/ndF2RwRcEEHYjnC9nStPA7R24RjLyOy12l93MeX7RJBeII5qKtSauZGBHxHmOUdMAEEEEAEEEF4AI5q+tWUhdzoOXMnuEcuK4zLk6E3fko39e6KfW1kyc+Z/ReQ/v4wAVVQ06YXbnsO4chG+nlxqkoLgXGu3jbUwruPMUrpNarMxlqhzU+QnIRzJ2zNyYHy23gF0xHotpZ2Yy2mSXJJ0OZb3vs9+/kYqWLdENdLuZJl1Cj7LZX/K+nuYwy+j3iqXiErSyTkt1if8AZTzU/DaLuxyiBOxAdG3Dc8YhnqZUxDTqzfxAdWIyLYnQ2BY6E2sIZ1WSxsNybDzMSeIz41YBS9ZNzn2U1/Fy928SQWajkBEVB9UAQRtEEAZMQvEdBmUTFHaTe3Nf7bxNRgwBTqGo2ix0U+4tEFjGH9S+ZR2G/wDqe7y7o2UVTaAKD0y8ZvKf6FTsVYgGfMU2IDbIpGouNSe4geVH4d6O6qrldcOrlI2qmZmu57wFU6fePxjb0oUhl4pMeaCZc5kmD7yWVWA8eyR7od1Rj9ElMJ4nShJCjLlI2A0UKNb8ssQTsSuAYzPw2p+i1VzLzBWUm4TNazofs6g25jXeGnNkwleIMQfEq4uiEGcypKTnbZb252uTyGvIXh9Ckyqq75QBfyFrwDImWWQ5kYqe8GJal4nmrpMUP47H9oox6QKQTXlzBMTI7Jmy5lOUkX7JLDbmIslM6TUWZLIZHF1I5iJILNK4rlH2kcegI+cbDxTI++fwxV2kRjqIAsM7i1fqS2P9RA+V4iqzHZ8y4DZB93f37xxsgUEsQoG5JAEcMvHKQtlFTJzd2df3gDrlyT5xuUqpVWYAubKCdWO9h3mOuVIBsd9rQpOkzDaqTUie7s0skdQ63Alka5LD2WBub894gHjpENZJrFmTHIUG9MyEhVtrYff+1ffxEXXh2vp8bpWpqlQtQoubWuCNpsv5Fbd41BEeODsdkYtIairQOutp9+20xO5xzH6QvOJMFn4TWqA9mW0yRMU2JF7AkDY7gjY67gwJMYjQVWEVq6lZkvtSpi+zMS+/ip2Kny10MX7hHpVedOaVW5U6xv4TqLKug7DeBto3ebGKvw/gNTi9Q1TVO3VZv4j7Zrfy5Q2AHhoNecXLFeAaNp0uYqZFQWaWvszLbFuYPed25wBaahyzBV1J0EWzC6MSpYUb7se884i+HcLygTHFjayC3sj9L/KJ4CJIMwQQQAQQQQBrnygwKsLgjURU6+iaQ3eh2b9D3RcI1zZIYFWFwdxAFBx/BJFfK6ucNRco4tmQnu8DzHOFzN6H6zPaXMp3X7ZZkPquU29CYb+IYU0rtJdk+I/tGqlrIAjeBejeVQDrHYTagixfLZVBt2UB117zqfDaJbieoFPSz55/lS3YeYBsPU2ESdNXRSem7FwmHiUvtT5ir6Ld29NB7xACNp6EtImzSSRLMtSTzZye/wAiYY1Zjn0XBKZVNp0+VkSx1A+u/oDbzIiJ/wDFdXw71pGs+rV/wr2FHvDH8UcPBuHNiFTKE42p6KUDMPISpd2y+bm9/C/hEHojcFxKslzpcmVOmqzvLQIWLL2iAOy1wNxsIf30e3pzhQdGFKazFuuI0UzJ5HIE6IvpmH5YfBo9xAg+dMaxGdidaslG7Lv1clLnIBf2iBzsMxPpE1xJ0YtTUzz0ndaZSlpilANBuVNydN7HcCK3TZsOxJcwN6aeMw5lAbH1KH4w98a4lolo5k1p8t0eW+VVZSz5lIChd7m9rHaAF10MY4xmtRuSylS8q59krbMo7gQb28DDcrMHlz5TSpyB5bizA/5oRuDyhE9DFC74pJYezJSY00+BQoAT4lwR/SY+iZlQq7RJB838b8ITsLqFZC3VFg0icNCCNcpI2cfEeoHdwjwrOxOaausdjKJuzMe1OI+qvcvIkbWsO8OjHFlVEtpU5A8tt1YXGhv7/GOBpoACIAAAAqqNPAADl4RBOzJKSkEuWAiIAFVRYKB3AR34PhJciZMHZ+qvf4nwjfhmDG4eaNeSd3n+0ToESQFozBBABBBBABBBBABBBBABERiGCK5unYbvGx8x+0S8EAU+fKmSvbFh38vfGmqkyZ65Z8pJo5B1BAv3X1HmIupHfEdU4JKfUDKfu/ttAFUxrh6nqaRaQ5pUpSCgl27OW9rZgbjXaI6k4Q+i4ZVUlK4ebUhgZkzs3Ddm2lwAEJGnMk6Xi1zcCmD2HDeBuD+sc7UU9fqE+WsAVboh4Ym0H0h6lVDuVRLEEFVFybjxNvwwx/pY7orl5g+o/wCU/tGOuf7Le4/tAEbx5wPT4iRMzGTPAA6xVBDAbB1JGYeIII+EUqn6HLN/FrBl55JNmPqzkD3GGSBNO0t/ymNqYdPb6tvMiAOHh/CqehlGXTrlvq7E3Zz4n+1vCOmfXeMSEnACfbmeij9T+0SdLhkuXqFue86n+0AV+mw6bN71Xvb9BE/QYakrYXPNjv8A2jsAjMAYAjMEEAEEEEAEEEEAf//Z"/>
          <p:cNvSpPr>
            <a:spLocks noChangeAspect="1" noChangeArrowheads="1"/>
          </p:cNvSpPr>
          <p:nvPr/>
        </p:nvSpPr>
        <p:spPr bwMode="auto">
          <a:xfrm>
            <a:off x="755576" y="48383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TEhUUEhQWFhUVGRgYFRgYGBkfHBodHBocHB0bHxwYHiggHBwlIRgYITIhJSkrLy4uGB8zODMsNygtLisBCgoKDg0OGhAQGjQkHyUsLC0sNzUuLCwsLiw3LCw0LTAsNSwsLCwsLC0sLCwsLCwsLCwsLCwsLCwvLC4sLCwzLP/AABEIALAAtgMBIgACEQEDEQH/xAAcAAACAgMBAQAAAAAAAAAAAAAABwUGAQMEAgj/xABBEAACAAQEAgcECAUEAQUAAAABAgADBBEFEiExBkEHEyJRYXGBMpGhsRRCUmKCksHRI0Ny4fAzU7LCFRZUY6Lx/8QAGgEBAAMBAQEAAAAAAAAAAAAAAAEDBAUCBv/EADARAAICAgAFAQYEBwAAAAAAAAABAgMEEQUSITFBYRMUUXGh0SMyQoEiM5GxweHw/9oADAMBAAIRAxEAPwB4wQQQAQQQQARiPLTAASdANyYX/FPSXLl3l0gE19i5/wBMeVvbPlp4x5lJRXUtqpna9QRfKioSWpZ2VVG5YgAepimYz0m0sq4khp7fd7K+rHl5AwqMWxadVPnnzC5GwPsr5KNB5xyBYzSyX4OzRwhd7HsuVf0mVkz/AExLlD7oLH8zfsIr9XxHWTPbqZx8nKj3JaO7AOD6irTrJQQJcjMzcxvpvFppOio/zagA9yIT8WP6RX+LNehobw8d6et/LYt3Zm1ZmPmSfnHjJFr4t4PeiynP1kttA1rEHexHv1it5IpluL0zoUqu6KnX2MSaiYnsTJiEfZdl+RiVouLq6V7NTMIvez2b/lc/GLFwLwZKrJEyZNLrZ8iFSBsoJ3BB9q3oY7a3oqbXqahT4Olj71J+UXRhZraMNuRi87rs7r4o48O6VKhdJ0lJg5lSUb5EH4RdcF49o6iwz9U5+rMsPcb5T74UePcPzqRws5bZvZYG6nyPf4REskSr5xemVz4bRbHmr+h9NhhGRHz9w/xZU0dhLfNL5y31X05r6Q1+FOOKersn+nOP8tjv/SfrfONMLYyORkYNtPXui1wRgGMxaYgggggAggggAggggAjixXEpdPLabOYKi7k/AAcye6DFcSl08pps1sqKNT8gBzJ5CEPxXxLNrpud7iWt+rl30UHmeRYjn7oqstUPma8TElfL0O/i7jWbWEot5cjkgOreLn/rt5xWUTYW8BYf57o6sKw558xZUoAuxsNbDxOvdDYwjhqnwySaid/EmKLl7Xy8rKOX9R+EZFGVj2+x3Z2VYcVCK6+ELrEOFKmRIWfNTKrGxH1l7sw5X+ERAWGTlq8XNzeRSA6b3f5ZvkPGKHjFEZE55RYNka11Isfdz7xyiu2OusextwrubcLGudddLwhg9EFX2J8knZlmD1GU/wDEe+JSv4YqHxFahZxSUpRrZmJNvaULewBtb1MUrowrclcq8pqsvqO0PkYtHSzPnS5cl5Ux0UsyuFNr3FwTbX6pHrGmuS9km/Bx8quSz3GDS51/gz0q4nL6gSLgzGYNYbgDme7uhV5o1l7knmdz3+sZlC7AEgAkC5OgubXPcIzWSdktnZxKli08ie/I9OAqPqqCSDuwLnzY5v1+ER2HcJzpdZ9IFVdGZndACM2a9gRmK2138InB1c+maVInIQ0sy1dSGtdct7A623iB4P4PnUc0s1Rml5SAgBAO2pBJAtbl3xu5fypI+YVv82blpvw1vf2IfpUxqVMVZCEM6tme2uWwIt5nuhbskXvpbeX9IlBbdZkPWW3tcZb+PtRSJakkBQSToABck9wA1JjFe27D6ThkILFj47vr/wB2OdljwVtY921uVufn4wxOHOjl5mV6omWu/Vj2z5n6vz8ol+LuA6cyDMkWktKUk/ZYKLnNzv4x6jTPWzPdxDHVns09+vgieCekRlyya03XQLOO48H7x973w1Ue4BFiDqLR8yFYu/R9xqaYrT1BvIJsrH+V3fgPwi6q7xI5+dw7W51r9hzwR4lvfUagx7jWcQIIIIAI8TGAFzsNTHomF70scSdVKFLLNnnC7kfVTa3mx08gY8ykorZZTU7ZqESl8fcUGtnZUP8AAlk5B9s83Pf4eHnFaUR4RYYDdGk7qEmI460qC8trCxOtge/zjA+azbPqYOnFjGMnpFKppjIyuhKspBUjkRtDv4Sx5K6QQ4XrFGWcnI3G9juphL1dFMksUmoyMOTC3/6PER0YBjL0k5Zsvloy8mW+o/Y8jaPNNrhLqW5+HDIq3D8y7P4+gx+Oaut6yXS0koqkxdHXc8iL7S1UW153Fu48Q4IpaWkmPWTRnYHt30Q8gg3Zr9+/hEvjHSBTSpKvLImu65lQHb+sj2deW+kKfHMbnVUzrJ73OyjZVHco5ee8X2Shv4s5WJXfKCilyJd35kaKOsaTNWbLNmQ3U2/Q+e0dWLcQ1NQMs+azLe+XQLfyAjmwzC51Q+SRLaYedhoPEsdAPOL1hXRQ7C9TPyfdlgE/mYW+EVQhNrS7G7IyaISUp62v6i5zRnNDrpOjahTdHmHvd2+S2Hwjr/8AQVB/7dfe37xZ7tIyvi9afRMRUpypupKnvGh9+8StNxRVoLLUzQP6r/O8NGu6MaJx2BMlHvR7/BwwiqY10Xz5YLU8wTgPqnssfecp+EQ6Zx7HuOfjWvUvqimCbncGa7HMRnc9o+J8TDj4XoMPppCzpUxCDvOdhe55a2ynllhL1VO8pikxGRhurAg+48vHaPIbS19N7cr7Xt320jxCXI+qNORT7xBRjLS9Ow8eL5FZNEtKVgJTkCaymzgE6kH7Nu7WOLpHqxIoepTTrLSx/SNW94FvWI3okxKY6zJTzQVTL1aH2hfcjnl205RDdKeJdZViUPZkqAf6m1Pwy+8xfOa9m5rycvGxn71Gl61Hr8/mUl1jS6x1ERhqV8ufI+X7WVsv5rWjFHbPpLopdWMXos4svajnNqL9Qx5jfIfLW3u7oZ4MfMkuYyMrIbMpBUjkRqD74f3BmPCspUm6Bx2Zq9zDf0Isw8CI6FNm1pny3EsX2cuePZ/3J6CMCMxecs01M5URnY2VQWY9wAuTHznjeKNVVEyc27tcD7K7AegA+MNrpZxXqqPqwe1PbJ+EasfLYfiEJhBGTIl4O5wmjo5/Hoi49GuAfSKnO4JlyLMdNC31R47X9B3xeMe49SmqupKZ0UDrGU6hu4A6Gw38409G2KUi06yJbhZu7q+hZjuRyI5ad0Y4k6PEnFplO5SYxJIa5VidfMf5tEpSUF7PuROyqeU1kpqPZfcnJVRRYjLsCk0cwfaT09pTCz494YlUTJ1c0kTL2ltqwA535rsNe+IjEMOqaOYC6vKYey6nQ+TDfy94jkxfFZtQ+ee+ZgoUHbQbbf5rFU7FJalHqbMfFlTYpVWbgcLNF04J4CepAnVGZJO6jZpg/wCqnv3PLvjHRzwn9Kfr5wvIlnQcpjDW3io59+3fDnVQBptHumnfVmbiGe4N11/uaKDD5clBLlIEQbBR/lz4x02jMEbDhN7e2YtGYIIEGLQWjMEAROPcPyKtMk5b6dlhoy+IPL5QluLOFptDMs3alN7EwbH7rdzfPlzs/jHHieHS58t5U1QyOLEfqO4je8VWVKaNmLmTol6HzrR1Ty3Dy2KupuGG4ixYRgNRiJmTVeXnzdsMSDc63sBsf0iN4owJ6OoaU9yN5bW9pe/uuNj/AHj3wvxBMo5vWSwGBGVlJsG7tRsQf1jDrT5Zdj6RzlOvno1zePsWnB+AZ6VMnr1V5OYlyrXGiki4NjYkAQwavF6aXNSldlDzB2UI0sb2B5C9jYRTcP6SZ01wiUZck7IxJ/4295A8YsWO8JJVzpU92eWyAZgtrmxzKL62IN/fGqCio/h9Ti5UrJ2L3t66dNfHwK3jzAfolUyqP4czty/I7r+E/AiO3ouxsyKsSmP8Of2T4MLlT66r6iLx0oUcp6Ml3VZkshpWYi7HmoG5JF/W0JgOVIZTZlIIPcRtFclyWdDbTL3rG1Lv2/2fTqwRH8PYiKimlTh/MQE+B5j0NxBGxPZ87JaemKnphrM9ZLl8pUv4ubn4KvuilIIl+OKjrMQqG7nyj8IC/MGIlI59z3Jn1mBDlqijasW3AOPainsrnrpfc3tDyb9Df0iprA0URlKL2jpXY9dsNWR2X/jfjeVUUqy5F80w/wAQMuqAa27iSeY8YX9DSNOmpKT2pjBV9efkN/SNbmLp0SYeJlW0w6iSmn9TaD1sGi9N2yWzlzrhh0S5Rs4PhyU8lJMv2UFh4958ydY7YwsZjonyrbb2wggggQEEEEAEEEEAEEEEAVHpIwL6TSMyi8ySC6d5A9pfUfECEgpj6aZbix2j524joeoqp8obI5t5HUfAiMmTHyd3g9z61v5jF4C4mpZNF/FKS3QlWsO0/NTYasbaHxB2jgx7pJmPdaVci/bYXb0Gw9bwvFjYpiiV8+XlR06uGUOx2SW99fQ2V1S81i8x2djzY3McTiOh40PFUW/JrtgkuiG90O1uajeUf5UxreT9r5loIgOhqqyzqhL6FFYDyYgn4iCOlXL+FHyGbVq+RTsalO1VUHK5vOm2OU7dY1o0pRzP9t/yN+0Ny1prj77/ADiwYWdorlj78myri7rWlD6iKFHM/wBuZ+Vv2jy1K/2H/Kf2j6CrIhKqPHui+JofHpNa5PqJJqd/sN+UwzehiQQlSxBBLoNRbQKTz/qMdVTE1wY+k0eKn5j9IsroUHvZiyuJO+tw5dfuWQRmCCNBzAggggAggggAggggAggggDyYSXSdTN/5GYQpOZJZ0B3y2/QQ7iIpPETXqW8Ao+H948WQ51o0YuR7CfOlsUK0z/Yb8pjctK/2H/K37Q1qaJekjM8Xfk68eOuP6PqJJqOZ/tzPyGOeZSTP9t/yn9o+jZPsmIXEjBYuvJ5nxty/R9RY9GgZKxyQVBkvuCPry7cvOCGBgsvNOP8AQf8AksEXxraWjm3ZKtnzaPGIJlqJg8b+8RL4Y+0cfE0vLOVuTr8VP7ERE49ik6npJs6nVXmS1zWa9rX7RsupsNbeEWmQulZa1yR6wuuJOkCikEqJnXOPqytQD4v7I95PhCqq8ZxLFHKF50+/8uWLIvhlSyj8XviapOiesMpnmskpgpMuWDmZiBcAkdlb7bmBOi/4Piq1VOk5BYMDccwwNivpaJnhefkn5eTgj1Go/WFV0S4pZptMx9r+Ig7iLBh7rG33TDCclWBGhUgjzECBjCMxy4bVibLV157+B5iOqACCCCACCCCACCCCACCCCAPLMALmF7UTs813+0xI8uUWniivySsgPamaenP9oq1MkAdtMI5uKOKpeHyRMcF3c5ZaDS55knkBuT5RUm6S5UqomSpkpiiOVExCDe2hJU2532MQGK18vF8Xp5YYim7KXbsdkKZkw6+yT7PoIgnRaOHumcPNWXU04lo5y9Yjlst9iQQLjbb3Re8QeEv0h4HTpisulokyhhJDqpJAdzyuT9Qoe74w36xrC3cLQIOrhaXeZMJ5AD3n+0EdvCsm0ot9tjbyGn7wRINnEtNmk5gLlDm9Of8AnhEDSkMpVgCGBUg8wdCPI7Rc3UEEHYixilTZJlTGQ8jp5cv88IAkkxCioJADNJp5Y2AyqPRV1J+Jhe8RdL8rUUcln/8AkmjKvovte+0eukTgubXTZE2myZwDLm52yi26sSASbdoaA7jujtwDoZp5YDVUxp7fZW6J8DmPviCRSYRVz2rFnyZeab1nWMktTbtG7Cw2Buw174ec9Lja2n+esS8jCZUhckiUkpR9VFA+W584h6zEpCvkadLDfZLgGAOjA8T6h7MTkbfw+9/ndF2RwRcEEHYjnC9nStPA7R24RjLyOy12l93MeX7RJBeII5qKtSauZGBHxHmOUdMAEEEEAEEEF4AI5q+tWUhdzoOXMnuEcuK4zLk6E3fko39e6KfW1kyc+Z/ReQ/v4wAVVQ06YXbnsO4chG+nlxqkoLgXGu3jbUwruPMUrpNarMxlqhzU+QnIRzJ2zNyYHy23gF0xHotpZ2Yy2mSXJJ0OZb3vs9+/kYqWLdENdLuZJl1Cj7LZX/K+nuYwy+j3iqXiErSyTkt1if8AZTzU/DaLuxyiBOxAdG3Dc8YhnqZUxDTqzfxAdWIyLYnQ2BY6E2sIZ1WSxsNybDzMSeIz41YBS9ZNzn2U1/Fy928SQWajkBEVB9UAQRtEEAZMQvEdBmUTFHaTe3Nf7bxNRgwBTqGo2ix0U+4tEFjGH9S+ZR2G/wDqe7y7o2UVTaAKD0y8ZvKf6FTsVYgGfMU2IDbIpGouNSe4geVH4d6O6qrldcOrlI2qmZmu57wFU6fePxjb0oUhl4pMeaCZc5kmD7yWVWA8eyR7od1Rj9ElMJ4nShJCjLlI2A0UKNb8ssQTsSuAYzPw2p+i1VzLzBWUm4TNazofs6g25jXeGnNkwleIMQfEq4uiEGcypKTnbZb252uTyGvIXh9Ckyqq75QBfyFrwDImWWQ5kYqe8GJal4nmrpMUP47H9oox6QKQTXlzBMTI7Jmy5lOUkX7JLDbmIslM6TUWZLIZHF1I5iJILNK4rlH2kcegI+cbDxTI++fwxV2kRjqIAsM7i1fqS2P9RA+V4iqzHZ8y4DZB93f37xxsgUEsQoG5JAEcMvHKQtlFTJzd2df3gDrlyT5xuUqpVWYAubKCdWO9h3mOuVIBsd9rQpOkzDaqTUie7s0skdQ63Alka5LD2WBub894gHjpENZJrFmTHIUG9MyEhVtrYff+1ffxEXXh2vp8bpWpqlQtQoubWuCNpsv5Fbd41BEeODsdkYtIairQOutp9+20xO5xzH6QvOJMFn4TWqA9mW0yRMU2JF7AkDY7gjY67gwJMYjQVWEVq6lZkvtSpi+zMS+/ip2Kny10MX7hHpVedOaVW5U6xv4TqLKug7DeBto3ebGKvw/gNTi9Q1TVO3VZv4j7Zrfy5Q2AHhoNecXLFeAaNp0uYqZFQWaWvszLbFuYPed25wBaahyzBV1J0EWzC6MSpYUb7se884i+HcLygTHFjayC3sj9L/KJ4CJIMwQQQAQQQQBrnygwKsLgjURU6+iaQ3eh2b9D3RcI1zZIYFWFwdxAFBx/BJFfK6ucNRco4tmQnu8DzHOFzN6H6zPaXMp3X7ZZkPquU29CYb+IYU0rtJdk+I/tGqlrIAjeBejeVQDrHYTagixfLZVBt2UB117zqfDaJbieoFPSz55/lS3YeYBsPU2ESdNXRSem7FwmHiUvtT5ir6Ld29NB7xACNp6EtImzSSRLMtSTzZye/wAiYY1Zjn0XBKZVNp0+VkSx1A+u/oDbzIiJ/wDFdXw71pGs+rV/wr2FHvDH8UcPBuHNiFTKE42p6KUDMPISpd2y+bm9/C/hEHojcFxKslzpcmVOmqzvLQIWLL2iAOy1wNxsIf30e3pzhQdGFKazFuuI0UzJ5HIE6IvpmH5YfBo9xAg+dMaxGdidaslG7Lv1clLnIBf2iBzsMxPpE1xJ0YtTUzz0ndaZSlpilANBuVNydN7HcCK3TZsOxJcwN6aeMw5lAbH1KH4w98a4lolo5k1p8t0eW+VVZSz5lIChd7m9rHaAF10MY4xmtRuSylS8q59krbMo7gQb28DDcrMHlz5TSpyB5bizA/5oRuDyhE9DFC74pJYezJSY00+BQoAT4lwR/SY+iZlQq7RJB838b8ITsLqFZC3VFg0icNCCNcpI2cfEeoHdwjwrOxOaausdjKJuzMe1OI+qvcvIkbWsO8OjHFlVEtpU5A8tt1YXGhv7/GOBpoACIAAAAqqNPAADl4RBOzJKSkEuWAiIAFVRYKB3AR34PhJciZMHZ+qvf4nwjfhmDG4eaNeSd3n+0ToESQFozBBABBBBABBBBABBBBABERiGCK5unYbvGx8x+0S8EAU+fKmSvbFh38vfGmqkyZ65Z8pJo5B1BAv3X1HmIupHfEdU4JKfUDKfu/ttAFUxrh6nqaRaQ5pUpSCgl27OW9rZgbjXaI6k4Q+i4ZVUlK4ebUhgZkzs3Ddm2lwAEJGnMk6Xi1zcCmD2HDeBuD+sc7UU9fqE+WsAVboh4Ym0H0h6lVDuVRLEEFVFybjxNvwwx/pY7orl5g+o/wCU/tGOuf7Le4/tAEbx5wPT4iRMzGTPAA6xVBDAbB1JGYeIII+EUqn6HLN/FrBl55JNmPqzkD3GGSBNO0t/ymNqYdPb6tvMiAOHh/CqehlGXTrlvq7E3Zz4n+1vCOmfXeMSEnACfbmeij9T+0SdLhkuXqFue86n+0AV+mw6bN71Xvb9BE/QYakrYXPNjv8A2jsAjMAYAjMEEAEEEEAEEEE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140968"/>
            <a:ext cx="5282952" cy="3301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6413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3600" b="1" i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Меры асептики и антисептики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95537" y="908720"/>
            <a:ext cx="3816424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accent2"/>
                </a:solidFill>
              </a:rPr>
              <a:t>Асептика </a:t>
            </a:r>
            <a:r>
              <a:rPr lang="ru-RU" sz="2800" dirty="0"/>
              <a:t>– это метод, обеспечивающий предупреждение попадания микробов в рану при ее обработке. Включает в себя стерилизацию инструментов и обработку рук оказывающего медицинскую помощь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Управляющая кнопка: справка 3">
            <a:hlinkClick r:id="rId2" action="ppaction://hlinksldjump" highlightClick="1"/>
          </p:cNvPr>
          <p:cNvSpPr/>
          <p:nvPr/>
        </p:nvSpPr>
        <p:spPr>
          <a:xfrm>
            <a:off x="8316416" y="260648"/>
            <a:ext cx="571504" cy="571504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4283968" y="6379634"/>
            <a:ext cx="484632" cy="47836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4932040" y="6381328"/>
            <a:ext cx="504056" cy="5760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3635896" y="6381328"/>
            <a:ext cx="504056" cy="57606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3717032"/>
            <a:ext cx="46085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chemeClr val="accent2"/>
                </a:solidFill>
              </a:rPr>
              <a:t>Антисептика</a:t>
            </a:r>
            <a:r>
              <a:rPr lang="ru-RU" sz="2800" dirty="0" smtClean="0"/>
              <a:t> – комплекс мероприятий, направленных на уничтожение микробов на коже, в ране или в организме (в целом)</a:t>
            </a:r>
            <a:endParaRPr lang="ru-RU" sz="2800" dirty="0"/>
          </a:p>
        </p:txBody>
      </p:sp>
      <p:pic>
        <p:nvPicPr>
          <p:cNvPr id="16388" name="Picture 4" descr="http://im1-tub-ru.yandex.net/i?id=401c19244a5b7e6b451fd0636649315c-74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052736"/>
            <a:ext cx="1676400" cy="1428750"/>
          </a:xfrm>
          <a:prstGeom prst="rect">
            <a:avLst/>
          </a:prstGeom>
          <a:noFill/>
        </p:spPr>
      </p:pic>
      <p:pic>
        <p:nvPicPr>
          <p:cNvPr id="16390" name="Picture 6" descr="http://im3-tub-ru.yandex.net/i?id=0fc27400006565044a6239545c006621-64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1772816"/>
            <a:ext cx="1905000" cy="1428750"/>
          </a:xfrm>
          <a:prstGeom prst="rect">
            <a:avLst/>
          </a:prstGeom>
          <a:noFill/>
        </p:spPr>
      </p:pic>
      <p:pic>
        <p:nvPicPr>
          <p:cNvPr id="16394" name="Picture 10" descr="http://im3-tub-ru.yandex.net/i?id=5848db24f0a586a9ddd784dce12f6ef1-112-144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1052736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/>
          </p:cNvSpPr>
          <p:nvPr/>
        </p:nvSpPr>
        <p:spPr bwMode="auto">
          <a:xfrm>
            <a:off x="539750" y="476250"/>
            <a:ext cx="83534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ctr"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ru-RU" sz="4400" b="1" i="1">
              <a:solidFill>
                <a:schemeClr val="tx2"/>
              </a:solidFill>
              <a:latin typeface="Constantia" pitchFamily="18" charset="0"/>
            </a:endParaRP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6475"/>
            <a:ext cx="74168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55650" y="260350"/>
            <a:ext cx="7848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>
                <a:solidFill>
                  <a:schemeClr val="accent2"/>
                </a:solidFill>
                <a:latin typeface="Times New Roman" pitchFamily="18" charset="0"/>
              </a:rPr>
              <a:t>Признаки ранения:  </a:t>
            </a:r>
            <a:endParaRPr lang="en-US" sz="3600" b="1" i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3600" b="1" i="1" dirty="0" smtClean="0">
                <a:latin typeface="Times New Roman" pitchFamily="18" charset="0"/>
              </a:rPr>
              <a:t>боль</a:t>
            </a:r>
            <a:r>
              <a:rPr lang="ru-RU" sz="3600" b="1" i="1" dirty="0">
                <a:latin typeface="Times New Roman" pitchFamily="18" charset="0"/>
              </a:rPr>
              <a:t>, обычно кровотечение, нарушение целостности тканей.</a:t>
            </a:r>
          </a:p>
        </p:txBody>
      </p:sp>
      <p:sp>
        <p:nvSpPr>
          <p:cNvPr id="5" name="Управляющая кнопка: справка 4">
            <a:hlinkClick r:id="rId3" action="ppaction://hlinksldjump" highlightClick="1"/>
          </p:cNvPr>
          <p:cNvSpPr/>
          <p:nvPr/>
        </p:nvSpPr>
        <p:spPr>
          <a:xfrm>
            <a:off x="8316416" y="188640"/>
            <a:ext cx="571504" cy="571504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4" action="ppaction://hlinksldjump"/>
          </p:cNvPr>
          <p:cNvSpPr/>
          <p:nvPr/>
        </p:nvSpPr>
        <p:spPr>
          <a:xfrm>
            <a:off x="4429124" y="6143644"/>
            <a:ext cx="484632" cy="47836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rId5" action="ppaction://hlinksldjump"/>
          </p:cNvPr>
          <p:cNvSpPr/>
          <p:nvPr/>
        </p:nvSpPr>
        <p:spPr>
          <a:xfrm>
            <a:off x="3851920" y="6237312"/>
            <a:ext cx="486912" cy="50405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5004048" y="6237312"/>
            <a:ext cx="504056" cy="51366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040" y="183416"/>
            <a:ext cx="3987928" cy="540060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Оказание первой медицинской помощи</a:t>
            </a:r>
            <a:br>
              <a:rPr lang="ru-RU" sz="4400" b="1" dirty="0" smtClean="0"/>
            </a:br>
            <a:endParaRPr lang="ru-RU" sz="4400" dirty="0"/>
          </a:p>
        </p:txBody>
      </p:sp>
      <p:pic>
        <p:nvPicPr>
          <p:cNvPr id="3" name="Picture 2" descr="План-конспект урока по обж 11 класс Тема: Первая м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92696"/>
            <a:ext cx="2857500" cy="23241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60032" y="3645024"/>
            <a:ext cx="38419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latin typeface="+mj-lt"/>
              </a:rPr>
              <a:t>при наружном кровотечении</a:t>
            </a:r>
            <a:endParaRPr lang="ru-RU" sz="40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5" name="Picture 6" descr="http://im1-tub-ru.yandex.net/i?id=e881db7b349d771f29520836cd2adc9c-5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996952"/>
            <a:ext cx="1905000" cy="1428750"/>
          </a:xfrm>
          <a:prstGeom prst="rect">
            <a:avLst/>
          </a:prstGeom>
          <a:noFill/>
        </p:spPr>
      </p:pic>
      <p:pic>
        <p:nvPicPr>
          <p:cNvPr id="39938" name="Picture 2" descr="http://im1-tub-ru.yandex.net/i?id=d23258ad9bccd6fc0ab8b4b1ac2d996c-1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581128"/>
            <a:ext cx="2133600" cy="1428750"/>
          </a:xfrm>
          <a:prstGeom prst="rect">
            <a:avLst/>
          </a:prstGeom>
          <a:noFill/>
        </p:spPr>
      </p:pic>
      <p:sp>
        <p:nvSpPr>
          <p:cNvPr id="7" name="Стрелка вверх 6">
            <a:hlinkClick r:id="rId5" action="ppaction://hlinksldjump"/>
          </p:cNvPr>
          <p:cNvSpPr/>
          <p:nvPr/>
        </p:nvSpPr>
        <p:spPr>
          <a:xfrm>
            <a:off x="4283968" y="6093296"/>
            <a:ext cx="576064" cy="50405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5004048" y="6165304"/>
            <a:ext cx="504056" cy="51366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rId6" action="ppaction://hlinksldjump"/>
          </p:cNvPr>
          <p:cNvSpPr/>
          <p:nvPr/>
        </p:nvSpPr>
        <p:spPr>
          <a:xfrm>
            <a:off x="3635896" y="6165304"/>
            <a:ext cx="486912" cy="50405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правка 9">
            <a:hlinkClick r:id="rId7" action="ppaction://hlinksldjump" highlightClick="1"/>
          </p:cNvPr>
          <p:cNvSpPr/>
          <p:nvPr/>
        </p:nvSpPr>
        <p:spPr>
          <a:xfrm>
            <a:off x="8072462" y="214290"/>
            <a:ext cx="571504" cy="571504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116013" y="2852738"/>
            <a:ext cx="720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44041" name="Picture 9" descr="Виды кровотечен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4" b="8000"/>
          <a:stretch>
            <a:fillRect/>
          </a:stretch>
        </p:blipFill>
        <p:spPr bwMode="auto">
          <a:xfrm>
            <a:off x="755650" y="908050"/>
            <a:ext cx="762000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684213" y="188913"/>
            <a:ext cx="784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latin typeface="Times New Roman" pitchFamily="18" charset="0"/>
              </a:rPr>
              <a:t>Виды кровотечений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419475" y="515778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2F351B"/>
                </a:solidFill>
              </a:rPr>
              <a:t>Артериальное кровотечение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5940425" y="4581525"/>
            <a:ext cx="1323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2F351B"/>
                </a:solidFill>
              </a:rPr>
              <a:t>Венозное кровотечение 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5940425" y="2420938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2F351B"/>
                </a:solidFill>
              </a:rPr>
              <a:t>Внутреннее кровотечение </a:t>
            </a: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971550" y="4581525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2F351B"/>
                </a:solidFill>
              </a:rPr>
              <a:t>Капиллярное кровотечение 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3419475" y="2349500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2F351B"/>
                </a:solidFill>
              </a:rPr>
              <a:t>Наружное кровотечение </a:t>
            </a: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684213" y="5661248"/>
            <a:ext cx="79200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По характеру кровотечение может быть: </a:t>
            </a:r>
          </a:p>
          <a:p>
            <a:pPr algn="ctr"/>
            <a:r>
              <a:rPr lang="ru-RU" sz="2000" dirty="0"/>
              <a:t>артериальное; венозное; капиллярное.</a:t>
            </a:r>
          </a:p>
        </p:txBody>
      </p:sp>
      <p:sp>
        <p:nvSpPr>
          <p:cNvPr id="11" name="Управляющая кнопка: справка 10">
            <a:hlinkClick r:id="rId3" action="ppaction://hlinksldjump" highlightClick="1"/>
          </p:cNvPr>
          <p:cNvSpPr/>
          <p:nvPr/>
        </p:nvSpPr>
        <p:spPr>
          <a:xfrm>
            <a:off x="8072462" y="214290"/>
            <a:ext cx="571504" cy="571504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>
            <a:hlinkClick r:id="rId4" action="ppaction://hlinksldjump"/>
          </p:cNvPr>
          <p:cNvSpPr/>
          <p:nvPr/>
        </p:nvSpPr>
        <p:spPr>
          <a:xfrm>
            <a:off x="4355976" y="6379634"/>
            <a:ext cx="484632" cy="47836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>
            <a:hlinkClick r:id="rId5" action="ppaction://hlinksldjump"/>
          </p:cNvPr>
          <p:cNvSpPr/>
          <p:nvPr/>
        </p:nvSpPr>
        <p:spPr>
          <a:xfrm>
            <a:off x="3635895" y="6453336"/>
            <a:ext cx="503659" cy="53297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hlinkClick r:id="rId6" action="ppaction://hlinksldjump"/>
          </p:cNvPr>
          <p:cNvSpPr/>
          <p:nvPr/>
        </p:nvSpPr>
        <p:spPr>
          <a:xfrm>
            <a:off x="5057029" y="6453336"/>
            <a:ext cx="523083" cy="53297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116013" y="2852738"/>
            <a:ext cx="720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6327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39750" y="0"/>
            <a:ext cx="81359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</a:rPr>
              <a:t>Остановка артериального кровотечения подручными средствами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116013" y="2997200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Прижать пальцем артерию выше кровотечения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563938" y="2852738"/>
            <a:ext cx="2305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На расстоянии 3-5 см выше раны вокруг конечности наложить любую чистую и мягкую материю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971550" y="5949950"/>
            <a:ext cx="295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Доставить пострадавшего с наложенным жгутом в медучреждение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6011863" y="4437063"/>
            <a:ext cx="230505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Растянуть жгут двумя руками в средней части, плотно приложить жгут к конечности, сделать необходимое число оборотов вокруг конечности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795963" y="5661025"/>
            <a:ext cx="23050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Прикрепить к жгуту записку с указанием точного времени его наложения </a:t>
            </a:r>
          </a:p>
        </p:txBody>
      </p:sp>
      <p:sp>
        <p:nvSpPr>
          <p:cNvPr id="10" name="Управляющая кнопка: справка 9">
            <a:hlinkClick r:id="rId3" action="ppaction://hlinksldjump" highlightClick="1"/>
          </p:cNvPr>
          <p:cNvSpPr/>
          <p:nvPr/>
        </p:nvSpPr>
        <p:spPr>
          <a:xfrm>
            <a:off x="8072462" y="214290"/>
            <a:ext cx="571504" cy="571504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>
            <a:hlinkClick r:id="rId4" action="ppaction://hlinksldjump"/>
          </p:cNvPr>
          <p:cNvSpPr/>
          <p:nvPr/>
        </p:nvSpPr>
        <p:spPr>
          <a:xfrm>
            <a:off x="4231831" y="6361597"/>
            <a:ext cx="484632" cy="47836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>
            <a:hlinkClick r:id="rId5" action="ppaction://hlinksldjump"/>
          </p:cNvPr>
          <p:cNvSpPr/>
          <p:nvPr/>
        </p:nvSpPr>
        <p:spPr>
          <a:xfrm>
            <a:off x="3563888" y="6381328"/>
            <a:ext cx="536722" cy="576064"/>
          </a:xfrm>
          <a:prstGeom prst="leftArrow">
            <a:avLst>
              <a:gd name="adj1" fmla="val 50000"/>
              <a:gd name="adj2" fmla="val 4831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rId6" action="ppaction://hlinksldjump"/>
          </p:cNvPr>
          <p:cNvSpPr/>
          <p:nvPr/>
        </p:nvSpPr>
        <p:spPr>
          <a:xfrm>
            <a:off x="4860032" y="6381328"/>
            <a:ext cx="494701" cy="5563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Точки остановки кровотечения пальца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4" r="28188"/>
          <a:stretch>
            <a:fillRect/>
          </a:stretch>
        </p:blipFill>
        <p:spPr bwMode="auto">
          <a:xfrm>
            <a:off x="5003800" y="260350"/>
            <a:ext cx="35877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900113" y="188913"/>
            <a:ext cx="367188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chemeClr val="accent2"/>
                </a:solidFill>
                <a:latin typeface="Times New Roman" pitchFamily="18" charset="0"/>
              </a:rPr>
              <a:t>Точки остановки артериального кровотечения пальцами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684213" y="2420938"/>
            <a:ext cx="40290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dirty="0"/>
              <a:t>Способ применяется в случае, если не удалось остановить кровотечение путём прямого давления или подъёма конечности, при этом пальцами или кулаком надавливается в точках зажатия артерий.</a:t>
            </a:r>
          </a:p>
        </p:txBody>
      </p:sp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3779912" y="6237312"/>
            <a:ext cx="484632" cy="47836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3131840" y="6283630"/>
            <a:ext cx="523480" cy="57437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4355976" y="6283630"/>
            <a:ext cx="526668" cy="57437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116013" y="2852738"/>
            <a:ext cx="720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59395" name="Picture 3" descr="Остановка кровотечения методом максимального сгибания конечнос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6335712" cy="47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11188" y="188913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</a:rPr>
              <a:t>Остановка кровотечения методом максимального сгибания конечностей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804025" y="1412875"/>
            <a:ext cx="2195513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На сгибательную поверхность локтевого или коленного сустава помещают небольшого размера валик из плотно скатанной ткани и затем максимально сгибают руку (ногу) в локтевом (коленном) суставе соответственно.</a:t>
            </a:r>
          </a:p>
        </p:txBody>
      </p:sp>
      <p:sp>
        <p:nvSpPr>
          <p:cNvPr id="6" name="Управляющая кнопка: справка 5">
            <a:hlinkClick r:id="rId3" action="ppaction://hlinksldjump" highlightClick="1"/>
          </p:cNvPr>
          <p:cNvSpPr/>
          <p:nvPr/>
        </p:nvSpPr>
        <p:spPr>
          <a:xfrm>
            <a:off x="8072462" y="214290"/>
            <a:ext cx="571504" cy="571504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>
            <a:hlinkClick r:id="rId4" action="ppaction://hlinksldjump"/>
          </p:cNvPr>
          <p:cNvSpPr/>
          <p:nvPr/>
        </p:nvSpPr>
        <p:spPr>
          <a:xfrm>
            <a:off x="4211960" y="6237312"/>
            <a:ext cx="484632" cy="47836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rId5" action="ppaction://hlinksldjump"/>
          </p:cNvPr>
          <p:cNvSpPr/>
          <p:nvPr/>
        </p:nvSpPr>
        <p:spPr>
          <a:xfrm>
            <a:off x="3491880" y="6309320"/>
            <a:ext cx="504056" cy="5486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4860032" y="6309320"/>
            <a:ext cx="504056" cy="5486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95288" y="260350"/>
            <a:ext cx="7993136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latin typeface="Times New Roman" pitchFamily="18" charset="0"/>
              </a:rPr>
              <a:t>Остановка кровотечения из </a:t>
            </a:r>
            <a:r>
              <a:rPr lang="ru-RU" sz="2800" b="1" i="1" dirty="0" smtClean="0">
                <a:latin typeface="Times New Roman" pitchFamily="18" charset="0"/>
              </a:rPr>
              <a:t>под ключной </a:t>
            </a:r>
            <a:r>
              <a:rPr lang="ru-RU" sz="2800" b="1" i="1" dirty="0">
                <a:latin typeface="Times New Roman" pitchFamily="18" charset="0"/>
              </a:rPr>
              <a:t>артерии путём максимального отвода рук назад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539750" y="1916113"/>
            <a:ext cx="280828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/>
              <a:t>Максимально отвести назад левое и правое плечо.</a:t>
            </a:r>
          </a:p>
          <a:p>
            <a:pPr eaLnBrk="1" hangingPunct="1">
              <a:spcBef>
                <a:spcPct val="50000"/>
              </a:spcBef>
            </a:pPr>
            <a:endParaRPr lang="ru-RU" sz="2000"/>
          </a:p>
          <a:p>
            <a:pPr eaLnBrk="1" hangingPunct="1">
              <a:spcBef>
                <a:spcPct val="50000"/>
              </a:spcBef>
            </a:pPr>
            <a:r>
              <a:rPr lang="ru-RU" sz="2000"/>
              <a:t>2. Отведенные плечи зафиксировать за спиной, используя широкий бинт или подходящую материю.</a:t>
            </a:r>
          </a:p>
        </p:txBody>
      </p:sp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00213"/>
            <a:ext cx="492442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справка 4">
            <a:hlinkClick r:id="rId3" action="ppaction://hlinksldjump" highlightClick="1"/>
          </p:cNvPr>
          <p:cNvSpPr/>
          <p:nvPr/>
        </p:nvSpPr>
        <p:spPr>
          <a:xfrm>
            <a:off x="8460432" y="332656"/>
            <a:ext cx="571504" cy="571504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4" action="ppaction://hlinksldjump"/>
          </p:cNvPr>
          <p:cNvSpPr/>
          <p:nvPr/>
        </p:nvSpPr>
        <p:spPr>
          <a:xfrm>
            <a:off x="4283968" y="6379634"/>
            <a:ext cx="484632" cy="47836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3707904" y="6381328"/>
            <a:ext cx="504056" cy="47667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4860032" y="6381329"/>
            <a:ext cx="504056" cy="476672"/>
          </a:xfrm>
          <a:prstGeom prst="rightArrow">
            <a:avLst>
              <a:gd name="adj1" fmla="val 50000"/>
              <a:gd name="adj2" fmla="val 5148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116013" y="2852738"/>
            <a:ext cx="720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65539" name="Picture 3" descr="Давящая повяз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27721" r="5499" b="31946"/>
          <a:stretch>
            <a:fillRect/>
          </a:stretch>
        </p:blipFill>
        <p:spPr bwMode="auto">
          <a:xfrm>
            <a:off x="1116013" y="1484313"/>
            <a:ext cx="6840537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619250" y="260350"/>
            <a:ext cx="612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</a:rPr>
              <a:t>Правила оказания первой помощи при ранении конечности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116013" y="3870325"/>
            <a:ext cx="66960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ru-RU" sz="2000"/>
              <a:t>1. Приподнять конечность и прижать артерию.</a:t>
            </a:r>
          </a:p>
          <a:p>
            <a:pPr eaLnBrk="1" hangingPunct="1">
              <a:spcBef>
                <a:spcPct val="10000"/>
              </a:spcBef>
            </a:pPr>
            <a:r>
              <a:rPr lang="ru-RU" sz="2000"/>
              <a:t>2. Наложить кровоостанавливающий жгут или тугую давящую повязку.</a:t>
            </a:r>
          </a:p>
          <a:p>
            <a:pPr eaLnBrk="1" hangingPunct="1">
              <a:spcBef>
                <a:spcPct val="10000"/>
              </a:spcBef>
            </a:pPr>
            <a:r>
              <a:rPr lang="ru-RU" sz="2000"/>
              <a:t>3. Накрыть рану салфеткой и закрепить её.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323850" y="5445125"/>
            <a:ext cx="85693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Жгут на конечность можно наложить не более, чем на 1 час. </a:t>
            </a:r>
          </a:p>
          <a:p>
            <a:endParaRPr lang="ru-RU" sz="800"/>
          </a:p>
          <a:p>
            <a:r>
              <a:rPr lang="ru-RU"/>
              <a:t>В случае посинения и отёка конечности (при неправильном наложении жгута) следует немедленно заново наложить жгут.</a:t>
            </a:r>
          </a:p>
        </p:txBody>
      </p:sp>
      <p:sp>
        <p:nvSpPr>
          <p:cNvPr id="7" name="Управляющая кнопка: справка 6">
            <a:hlinkClick r:id="rId3" action="ppaction://hlinksldjump" highlightClick="1"/>
          </p:cNvPr>
          <p:cNvSpPr/>
          <p:nvPr/>
        </p:nvSpPr>
        <p:spPr>
          <a:xfrm>
            <a:off x="8072462" y="214290"/>
            <a:ext cx="571504" cy="571504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4" action="ppaction://hlinksldjump"/>
          </p:cNvPr>
          <p:cNvSpPr/>
          <p:nvPr/>
        </p:nvSpPr>
        <p:spPr>
          <a:xfrm>
            <a:off x="4139952" y="6379634"/>
            <a:ext cx="484632" cy="47836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4774368" y="6379634"/>
            <a:ext cx="517712" cy="57229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rId5" action="ppaction://hlinksldjump"/>
          </p:cNvPr>
          <p:cNvSpPr/>
          <p:nvPr/>
        </p:nvSpPr>
        <p:spPr>
          <a:xfrm>
            <a:off x="3491880" y="6379634"/>
            <a:ext cx="494344" cy="57229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23850" y="333375"/>
            <a:ext cx="8424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latin typeface="Times New Roman" pitchFamily="18" charset="0"/>
              </a:rPr>
              <a:t>Наложение повязок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323850" y="2060575"/>
            <a:ext cx="3887788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/>
              <a:t>Искусство наложения повязок на повреждённую часть тела известно много веков. </a:t>
            </a:r>
          </a:p>
          <a:p>
            <a:endParaRPr lang="ru-RU" sz="800"/>
          </a:p>
          <a:p>
            <a:r>
              <a:rPr lang="ru-RU" sz="2000"/>
              <a:t>Врачи с успехом используют при лечении ран различные повязки, изготовленные из ткани, чаще всего из марли.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23850" y="1052513"/>
            <a:ext cx="7993063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Повязка - перевязочный материал, которым закрывают рану.</a:t>
            </a:r>
          </a:p>
          <a:p>
            <a:pPr>
              <a:spcBef>
                <a:spcPct val="50000"/>
              </a:spcBef>
            </a:pPr>
            <a:endParaRPr lang="ru-RU" sz="800"/>
          </a:p>
          <a:p>
            <a:r>
              <a:rPr lang="ru-RU" sz="2000"/>
              <a:t>Процесс наложения повязки называется перевязкой.</a:t>
            </a:r>
          </a:p>
        </p:txBody>
      </p:sp>
      <p:pic>
        <p:nvPicPr>
          <p:cNvPr id="5122" name="Picture 2" descr="Днкавит: инструкция по применению, цена в аптеках, описание Наше здоровь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420888"/>
            <a:ext cx="4248472" cy="3398778"/>
          </a:xfrm>
          <a:prstGeom prst="rect">
            <a:avLst/>
          </a:prstGeom>
          <a:noFill/>
        </p:spPr>
      </p:pic>
      <p:sp>
        <p:nvSpPr>
          <p:cNvPr id="6" name="Управляющая кнопка: справка 5">
            <a:hlinkClick r:id="rId3" action="ppaction://hlinksldjump" highlightClick="1"/>
          </p:cNvPr>
          <p:cNvSpPr/>
          <p:nvPr/>
        </p:nvSpPr>
        <p:spPr>
          <a:xfrm>
            <a:off x="8072462" y="214290"/>
            <a:ext cx="571504" cy="571504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>
            <a:hlinkClick r:id="rId4" action="ppaction://hlinksldjump"/>
          </p:cNvPr>
          <p:cNvSpPr/>
          <p:nvPr/>
        </p:nvSpPr>
        <p:spPr>
          <a:xfrm>
            <a:off x="4429124" y="6143644"/>
            <a:ext cx="484632" cy="47836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rId5" action="ppaction://hlinksldjump"/>
          </p:cNvPr>
          <p:cNvSpPr/>
          <p:nvPr/>
        </p:nvSpPr>
        <p:spPr>
          <a:xfrm>
            <a:off x="3779912" y="6237312"/>
            <a:ext cx="559406" cy="50405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5004048" y="6237312"/>
            <a:ext cx="504056" cy="48239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Constantia" pitchFamily="18" charset="0"/>
              </a:rPr>
              <a:t>Содержание: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6641" y="409627"/>
            <a:ext cx="8291264" cy="576064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ru-RU" sz="2800" b="1" i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ru-RU" b="1" dirty="0" smtClean="0">
                <a:latin typeface="Constantia" pitchFamily="18" charset="0"/>
              </a:rPr>
              <a:t>    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tantia" pitchFamily="18" charset="0"/>
              </a:rPr>
              <a:t>Оказание первой медицинской помощи </a:t>
            </a:r>
            <a:endParaRPr lang="ru-RU" dirty="0" smtClean="0">
              <a:solidFill>
                <a:schemeClr val="accent3">
                  <a:lumMod val="40000"/>
                  <a:lumOff val="60000"/>
                </a:schemeClr>
              </a:solidFill>
              <a:latin typeface="Constantia" pitchFamily="18" charset="0"/>
              <a:hlinkClick r:id="rId2" action="ppaction://hlinksldjump"/>
            </a:endParaRPr>
          </a:p>
          <a:p>
            <a:pPr marL="358775" indent="0"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tantia" pitchFamily="18" charset="0"/>
                <a:hlinkClick r:id="rId2" action="ppaction://hlinksldjump"/>
              </a:rPr>
              <a:t>при ушибах и переломах </a:t>
            </a:r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  <a:latin typeface="Constantia" pitchFamily="18" charset="0"/>
            </a:endParaRPr>
          </a:p>
          <a:p>
            <a:pPr marL="358775" indent="0">
              <a:spcAft>
                <a:spcPts val="600"/>
              </a:spcAft>
              <a:buNone/>
            </a:pPr>
            <a:r>
              <a:rPr lang="ru-RU" dirty="0" smtClean="0">
                <a:latin typeface="Constantia" pitchFamily="18" charset="0"/>
                <a:hlinkClick r:id="rId3" action="ppaction://hlinksldjump"/>
              </a:rPr>
              <a:t>при наружном кровотечении</a:t>
            </a:r>
            <a:endParaRPr lang="ru-RU" dirty="0" smtClean="0">
              <a:latin typeface="Constantia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dirty="0" smtClean="0">
                <a:latin typeface="Constantia" pitchFamily="18" charset="0"/>
                <a:hlinkClick r:id="rId4" action="ppaction://hlinksldjump"/>
              </a:rPr>
              <a:t>Правила транспортировки пострадавшего </a:t>
            </a:r>
            <a:endParaRPr lang="ru-RU" dirty="0" smtClean="0">
              <a:latin typeface="Constanti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358182" y="5995911"/>
            <a:ext cx="785818" cy="714356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2757283" y="6170267"/>
            <a:ext cx="1980000" cy="540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Библиография</a:t>
            </a:r>
            <a:endParaRPr lang="ru-RU" dirty="0"/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609235" y="6170267"/>
            <a:ext cx="1980000" cy="54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 авторе</a:t>
            </a:r>
            <a:endParaRPr lang="ru-RU" dirty="0"/>
          </a:p>
        </p:txBody>
      </p:sp>
      <p:sp>
        <p:nvSpPr>
          <p:cNvPr id="9" name="Управляющая кнопка: справка 8">
            <a:hlinkClick r:id="rId7" action="ppaction://hlinksldjump" highlightClick="1"/>
          </p:cNvPr>
          <p:cNvSpPr/>
          <p:nvPr/>
        </p:nvSpPr>
        <p:spPr>
          <a:xfrm>
            <a:off x="8072462" y="214290"/>
            <a:ext cx="571504" cy="571504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8" action="ppaction://hlinkfile"/>
          </p:cNvPr>
          <p:cNvSpPr/>
          <p:nvPr/>
        </p:nvSpPr>
        <p:spPr>
          <a:xfrm>
            <a:off x="4905331" y="6170267"/>
            <a:ext cx="1980000" cy="54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Тестирование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116013" y="2852738"/>
            <a:ext cx="720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755576" y="1"/>
            <a:ext cx="7705104" cy="95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latin typeface="Times New Roman" pitchFamily="18" charset="0"/>
              </a:rPr>
              <a:t>Остановка венозного и капиллярного кровотечения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899592" y="4437063"/>
            <a:ext cx="792055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dirty="0"/>
              <a:t>Капиллярное и венозное кровотечение останавливают наложением стерильной давящей повязки. При венозном кровотечении поврежденную конечность следует приподнять.</a:t>
            </a:r>
          </a:p>
          <a:p>
            <a:endParaRPr lang="ru-RU" sz="2000" dirty="0"/>
          </a:p>
          <a:p>
            <a:r>
              <a:rPr lang="ru-RU" sz="2000" dirty="0"/>
              <a:t>При остановленном кровотечении давящую повязку можно не снимать до поступления больного в лечебное учреждение.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132138" y="1052513"/>
            <a:ext cx="55435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tx2"/>
                </a:solidFill>
              </a:rPr>
              <a:t>При венозном кровотечении темная кровь вытекает медленно, равномерно, непрямой струей.</a:t>
            </a:r>
          </a:p>
        </p:txBody>
      </p:sp>
      <p:pic>
        <p:nvPicPr>
          <p:cNvPr id="60425" name="Picture 9" descr="Виды кровотечен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2409825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827088" y="3213100"/>
            <a:ext cx="5400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chemeClr val="tx2"/>
                </a:solidFill>
              </a:rPr>
              <a:t>При капиллярном кровотечении кровь сочится каплями со всей раненой поверхности.</a:t>
            </a:r>
          </a:p>
        </p:txBody>
      </p:sp>
      <p:pic>
        <p:nvPicPr>
          <p:cNvPr id="60427" name="Picture 11" descr="Виды кровотечен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205038"/>
            <a:ext cx="2447925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справка 8">
            <a:hlinkClick r:id="rId4" action="ppaction://hlinksldjump" highlightClick="1"/>
          </p:cNvPr>
          <p:cNvSpPr/>
          <p:nvPr/>
        </p:nvSpPr>
        <p:spPr>
          <a:xfrm>
            <a:off x="8072462" y="214290"/>
            <a:ext cx="571504" cy="571504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>
            <a:hlinkClick r:id="rId5" action="ppaction://hlinksldjump"/>
          </p:cNvPr>
          <p:cNvSpPr/>
          <p:nvPr/>
        </p:nvSpPr>
        <p:spPr>
          <a:xfrm>
            <a:off x="4283968" y="6379634"/>
            <a:ext cx="484632" cy="47836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rId6" action="ppaction://hlinksldjump"/>
          </p:cNvPr>
          <p:cNvSpPr/>
          <p:nvPr/>
        </p:nvSpPr>
        <p:spPr>
          <a:xfrm>
            <a:off x="3635896" y="6309320"/>
            <a:ext cx="504056" cy="5486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hlinkClick r:id="rId7" action="ppaction://hlinksldjump"/>
          </p:cNvPr>
          <p:cNvSpPr/>
          <p:nvPr/>
        </p:nvSpPr>
        <p:spPr>
          <a:xfrm>
            <a:off x="4932040" y="6309320"/>
            <a:ext cx="504056" cy="5486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116013" y="2852738"/>
            <a:ext cx="720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61443" name="Picture 3" descr="Повязки на разные участки тел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9" b="7167"/>
          <a:stretch>
            <a:fillRect/>
          </a:stretch>
        </p:blipFill>
        <p:spPr bwMode="auto">
          <a:xfrm>
            <a:off x="840432" y="1268760"/>
            <a:ext cx="7620000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95288" y="260350"/>
            <a:ext cx="84248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</a:rPr>
              <a:t>Наложение повязок на разные части тела при венозном и капиллярном кровотечении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708400" y="1484313"/>
            <a:ext cx="2519363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</a:rPr>
              <a:t>Существует огромное множество видов повязок. Каждая из них имеет своё предназначение и особенности наложения. 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835150" y="3357563"/>
            <a:ext cx="17272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chemeClr val="bg1"/>
                </a:solidFill>
              </a:rPr>
              <a:t>метод наложения повязки на предплечье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211638" y="4652963"/>
            <a:ext cx="20161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>
                <a:solidFill>
                  <a:schemeClr val="bg1"/>
                </a:solidFill>
              </a:rPr>
              <a:t>метод наложения повязки на область затылка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6084888" y="4652963"/>
            <a:ext cx="2016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dirty="0">
                <a:solidFill>
                  <a:schemeClr val="bg1"/>
                </a:solidFill>
              </a:rPr>
              <a:t>метод наложения повязки на нижнюю часть живота и паховую область</a:t>
            </a:r>
          </a:p>
        </p:txBody>
      </p:sp>
      <p:sp>
        <p:nvSpPr>
          <p:cNvPr id="9" name="Управляющая кнопка: справка 8">
            <a:hlinkClick r:id="rId3" action="ppaction://hlinksldjump" highlightClick="1"/>
          </p:cNvPr>
          <p:cNvSpPr/>
          <p:nvPr/>
        </p:nvSpPr>
        <p:spPr>
          <a:xfrm>
            <a:off x="8460432" y="260648"/>
            <a:ext cx="571504" cy="571504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>
            <a:hlinkClick r:id="rId4" action="ppaction://hlinksldjump"/>
          </p:cNvPr>
          <p:cNvSpPr/>
          <p:nvPr/>
        </p:nvSpPr>
        <p:spPr>
          <a:xfrm>
            <a:off x="3995936" y="6379634"/>
            <a:ext cx="484632" cy="47836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rId5" action="ppaction://hlinksldjump"/>
          </p:cNvPr>
          <p:cNvSpPr/>
          <p:nvPr/>
        </p:nvSpPr>
        <p:spPr>
          <a:xfrm>
            <a:off x="3347864" y="6381328"/>
            <a:ext cx="502518" cy="57437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hlinkClick r:id="rId6" action="ppaction://hlinksldjump"/>
          </p:cNvPr>
          <p:cNvSpPr/>
          <p:nvPr/>
        </p:nvSpPr>
        <p:spPr>
          <a:xfrm>
            <a:off x="4572000" y="6381328"/>
            <a:ext cx="504056" cy="5760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Действия по остановке кровотечения при ранении груд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0" t="18916" r="31021" b="5499"/>
          <a:stretch>
            <a:fillRect/>
          </a:stretch>
        </p:blipFill>
        <p:spPr bwMode="auto">
          <a:xfrm>
            <a:off x="1258888" y="1773238"/>
            <a:ext cx="3313112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403350" y="476250"/>
            <a:ext cx="6119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</a:rPr>
              <a:t>Правила оказания первой помощи при ранении груди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5003800" y="1844675"/>
            <a:ext cx="309562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/>
              <a:t>Прижать ладонь к ране, чтобы воздух не поступал через неё в грудную полость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/>
              <a:t>Наложить на рану герметичную повязку или лейкопластырь.</a:t>
            </a:r>
          </a:p>
        </p:txBody>
      </p:sp>
      <p:sp>
        <p:nvSpPr>
          <p:cNvPr id="5" name="Управляющая кнопка: справка 4">
            <a:hlinkClick r:id="rId3" action="ppaction://hlinksldjump" highlightClick="1"/>
          </p:cNvPr>
          <p:cNvSpPr/>
          <p:nvPr/>
        </p:nvSpPr>
        <p:spPr>
          <a:xfrm>
            <a:off x="8072462" y="214290"/>
            <a:ext cx="571504" cy="571504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4" action="ppaction://hlinksldjump"/>
          </p:cNvPr>
          <p:cNvSpPr/>
          <p:nvPr/>
        </p:nvSpPr>
        <p:spPr>
          <a:xfrm>
            <a:off x="4427984" y="6165304"/>
            <a:ext cx="504056" cy="47836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3779912" y="6165304"/>
            <a:ext cx="504056" cy="50484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5076056" y="6165304"/>
            <a:ext cx="504056" cy="5040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13258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Constantia" pitchFamily="18" charset="0"/>
              </a:rPr>
              <a:t>Общие правила транспортировки пострадавшего </a:t>
            </a:r>
            <a:r>
              <a:rPr lang="ru-RU" sz="4800" dirty="0" smtClean="0">
                <a:latin typeface="Constantia" pitchFamily="18" charset="0"/>
              </a:rPr>
              <a:t/>
            </a:r>
            <a:br>
              <a:rPr lang="ru-RU" sz="4800" dirty="0" smtClean="0">
                <a:latin typeface="Constantia" pitchFamily="18" charset="0"/>
              </a:rPr>
            </a:br>
            <a:endParaRPr lang="ru-RU" sz="4800" dirty="0"/>
          </a:p>
        </p:txBody>
      </p:sp>
      <p:sp>
        <p:nvSpPr>
          <p:cNvPr id="3" name="Стрелка вверх 2">
            <a:hlinkClick r:id="rId2" action="ppaction://hlinksldjump"/>
          </p:cNvPr>
          <p:cNvSpPr/>
          <p:nvPr/>
        </p:nvSpPr>
        <p:spPr>
          <a:xfrm>
            <a:off x="4139952" y="6021288"/>
            <a:ext cx="576064" cy="50405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4788024" y="6093296"/>
            <a:ext cx="504056" cy="5040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3563888" y="6093296"/>
            <a:ext cx="504056" cy="50484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im2-tub-ru.yandex.net/i?id=f5702a29a098bdb31a05200a8f6e8810-16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708920"/>
            <a:ext cx="2857500" cy="1419226"/>
          </a:xfrm>
          <a:prstGeom prst="rect">
            <a:avLst/>
          </a:prstGeom>
          <a:noFill/>
        </p:spPr>
      </p:pic>
      <p:pic>
        <p:nvPicPr>
          <p:cNvPr id="3076" name="Picture 4" descr="http://im3-tub-ru.yandex.net/i?id=f7e050b42bc41b6c47d696eb2d792544-119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005064"/>
            <a:ext cx="2162175" cy="1428750"/>
          </a:xfrm>
          <a:prstGeom prst="rect">
            <a:avLst/>
          </a:prstGeom>
          <a:noFill/>
        </p:spPr>
      </p:pic>
      <p:pic>
        <p:nvPicPr>
          <p:cNvPr id="3078" name="Picture 6" descr="http://im1-tub-ru.yandex.net/i?id=d608ff31c8fde547cd8a132e20f3785a-86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005064"/>
            <a:ext cx="2133600" cy="1428750"/>
          </a:xfrm>
          <a:prstGeom prst="rect">
            <a:avLst/>
          </a:prstGeom>
          <a:noFill/>
        </p:spPr>
      </p:pic>
      <p:pic>
        <p:nvPicPr>
          <p:cNvPr id="3080" name="Picture 8" descr="http://im3-tub-ru.yandex.net/i?id=e22998b92b769b4a4c675033c910ea5d-107-144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2708920"/>
            <a:ext cx="1990725" cy="1428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906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3600" b="1" i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Способы обездвиживания (иммобилизации)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468313" y="1471613"/>
            <a:ext cx="280754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effectLst>
                  <a:outerShdw blurRad="38100" dist="38100" dir="2700000" algn="tl">
                    <a:srgbClr val="444D26"/>
                  </a:outerShdw>
                </a:effectLst>
              </a:rPr>
              <a:t>Главная </a:t>
            </a:r>
            <a:r>
              <a:rPr lang="ru-RU" sz="2400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цель</a:t>
            </a:r>
            <a:r>
              <a:rPr lang="ru-RU" sz="2400" dirty="0" smtClean="0">
                <a:solidFill>
                  <a:srgbClr val="F2E10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иммобилизации</a:t>
            </a:r>
            <a:r>
              <a:rPr lang="ru-RU" sz="2400" dirty="0"/>
              <a:t> – обеспечить по возможности полный покой поврежденной части тела, </a:t>
            </a:r>
            <a:endParaRPr lang="ru-RU" sz="2400" dirty="0" smtClean="0"/>
          </a:p>
          <a:p>
            <a:pPr>
              <a:spcBef>
                <a:spcPct val="50000"/>
              </a:spcBef>
            </a:pPr>
            <a:r>
              <a:rPr lang="ru-RU" sz="2400" dirty="0" smtClean="0"/>
              <a:t>что </a:t>
            </a:r>
            <a:r>
              <a:rPr lang="ru-RU" sz="2400" dirty="0"/>
              <a:t>исключает </a:t>
            </a:r>
            <a:r>
              <a:rPr lang="ru-RU" sz="2400" dirty="0" smtClean="0"/>
              <a:t>дополнительную </a:t>
            </a:r>
            <a:r>
              <a:rPr lang="ru-RU" sz="2400" dirty="0" err="1" smtClean="0"/>
              <a:t>травматизацию</a:t>
            </a:r>
            <a:r>
              <a:rPr lang="ru-RU" sz="2400" dirty="0" smtClean="0"/>
              <a:t> </a:t>
            </a:r>
            <a:r>
              <a:rPr lang="ru-RU" sz="2400" dirty="0"/>
              <a:t>и уменьшает боль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Управляющая кнопка: справка 3">
            <a:hlinkClick r:id="rId2" action="ppaction://hlinksldjump" highlightClick="1"/>
          </p:cNvPr>
          <p:cNvSpPr/>
          <p:nvPr/>
        </p:nvSpPr>
        <p:spPr>
          <a:xfrm>
            <a:off x="8072462" y="214290"/>
            <a:ext cx="571504" cy="571504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4429124" y="6143644"/>
            <a:ext cx="574924" cy="47836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3851920" y="6165304"/>
            <a:ext cx="504056" cy="50405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5076056" y="6165304"/>
            <a:ext cx="504056" cy="504056"/>
          </a:xfrm>
          <a:prstGeom prst="rightArrow">
            <a:avLst>
              <a:gd name="adj1" fmla="val 50000"/>
              <a:gd name="adj2" fmla="val 4672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perelomchik.ru/nalozhenie-shiny-pri-pereloma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71613"/>
            <a:ext cx="54864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sz="4400" dirty="0">
                <a:effectLst>
                  <a:outerShdw blurRad="38100" dist="38100" dir="2700000" algn="tl">
                    <a:srgbClr val="444D26"/>
                  </a:outerShdw>
                </a:effectLst>
              </a:rPr>
              <a:t>Правила иммобилизации:</a:t>
            </a:r>
            <a:r>
              <a:rPr lang="ru-RU" sz="44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00808"/>
            <a:ext cx="345638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Bef>
                <a:spcPct val="10000"/>
              </a:spcBef>
              <a:buFontTx/>
              <a:buChar char="•"/>
            </a:pPr>
            <a:r>
              <a:rPr lang="ru-RU" sz="2000" dirty="0" smtClean="0">
                <a:latin typeface="+mn-lt"/>
              </a:rPr>
              <a:t>Следует обездвижить два сустава  </a:t>
            </a:r>
            <a:r>
              <a:rPr lang="ru-RU" sz="2000" dirty="0">
                <a:latin typeface="+mn-lt"/>
              </a:rPr>
              <a:t>(выше и ниже места перелома).</a:t>
            </a:r>
          </a:p>
          <a:p>
            <a:pPr marL="179388" indent="-179388">
              <a:spcBef>
                <a:spcPct val="10000"/>
              </a:spcBef>
              <a:buFontTx/>
              <a:buChar char="•"/>
            </a:pPr>
            <a:r>
              <a:rPr lang="ru-RU" sz="2000" dirty="0" smtClean="0">
                <a:latin typeface="+mn-lt"/>
              </a:rPr>
              <a:t>Первоначально </a:t>
            </a:r>
            <a:r>
              <a:rPr lang="ru-RU" sz="2000" dirty="0">
                <a:latin typeface="+mn-lt"/>
              </a:rPr>
              <a:t>положить слой ваты или мягкой ткани на определяющиеся под кожей костные выступы.</a:t>
            </a:r>
          </a:p>
          <a:p>
            <a:pPr marL="179388" indent="-179388">
              <a:spcBef>
                <a:spcPct val="10000"/>
              </a:spcBef>
              <a:buFontTx/>
              <a:buChar char="•"/>
            </a:pPr>
            <a:r>
              <a:rPr lang="ru-RU" sz="2000" dirty="0" smtClean="0">
                <a:latin typeface="+mn-lt"/>
              </a:rPr>
              <a:t>Накладывать </a:t>
            </a:r>
            <a:r>
              <a:rPr lang="ru-RU" sz="2000" dirty="0">
                <a:latin typeface="+mn-lt"/>
              </a:rPr>
              <a:t>шины надо осторожно.</a:t>
            </a:r>
          </a:p>
          <a:p>
            <a:pPr marL="179388" indent="-179388">
              <a:spcBef>
                <a:spcPct val="10000"/>
              </a:spcBef>
              <a:buFontTx/>
              <a:buChar char="•"/>
            </a:pPr>
            <a:r>
              <a:rPr lang="ru-RU" sz="2000" dirty="0" smtClean="0">
                <a:latin typeface="+mn-lt"/>
              </a:rPr>
              <a:t>Шины </a:t>
            </a:r>
            <a:r>
              <a:rPr lang="ru-RU" sz="2000" dirty="0">
                <a:latin typeface="+mn-lt"/>
              </a:rPr>
              <a:t>должны быть прочными и как можно более легкими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3851920" y="6165304"/>
            <a:ext cx="504056" cy="50405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4499992" y="6093296"/>
            <a:ext cx="504056" cy="47836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kurs-obj.narod.ru/olderfiles/1/immob_podr_sr_plech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2004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множение 8">
            <a:hlinkClick r:id="" action="ppaction://hlinkshowjump?jump=endshow"/>
          </p:cNvPr>
          <p:cNvSpPr/>
          <p:nvPr/>
        </p:nvSpPr>
        <p:spPr>
          <a:xfrm>
            <a:off x="7880412" y="5927620"/>
            <a:ext cx="1080120" cy="864096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50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Об авторе</a:t>
            </a:r>
            <a:endParaRPr lang="ru-RU" b="1" dirty="0">
              <a:latin typeface="+mn-lt"/>
            </a:endParaRPr>
          </a:p>
        </p:txBody>
      </p:sp>
      <p:pic>
        <p:nvPicPr>
          <p:cNvPr id="8" name="Содержимое 7" descr="Фото-0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1857364"/>
            <a:ext cx="2592288" cy="37147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467544" y="2348880"/>
            <a:ext cx="63904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+mj-lt"/>
              </a:rPr>
              <a:t>Кулясова</a:t>
            </a:r>
            <a:r>
              <a:rPr lang="ru-RU" sz="3200" b="1" dirty="0" smtClean="0">
                <a:latin typeface="+mj-lt"/>
              </a:rPr>
              <a:t> </a:t>
            </a:r>
          </a:p>
          <a:p>
            <a:r>
              <a:rPr lang="ru-RU" sz="3200" b="1" dirty="0" smtClean="0">
                <a:latin typeface="+mj-lt"/>
              </a:rPr>
              <a:t>Эльвира</a:t>
            </a:r>
          </a:p>
          <a:p>
            <a:r>
              <a:rPr lang="ru-RU" sz="3200" b="1" dirty="0" smtClean="0">
                <a:latin typeface="+mj-lt"/>
              </a:rPr>
              <a:t>Ивановна</a:t>
            </a:r>
          </a:p>
          <a:p>
            <a:r>
              <a:rPr lang="ru-RU" sz="3200" b="1" dirty="0" smtClean="0">
                <a:latin typeface="+mj-lt"/>
              </a:rPr>
              <a:t>Студентка группы 41 БЖ</a:t>
            </a:r>
          </a:p>
          <a:p>
            <a:r>
              <a:rPr lang="ru-RU" sz="3200" b="1" dirty="0" smtClean="0">
                <a:latin typeface="+mj-lt"/>
              </a:rPr>
              <a:t>НВГУ</a:t>
            </a:r>
          </a:p>
          <a:p>
            <a:pPr>
              <a:buNone/>
            </a:pPr>
            <a:endParaRPr lang="ru-RU" dirty="0">
              <a:latin typeface="+mj-lt"/>
            </a:endParaRPr>
          </a:p>
        </p:txBody>
      </p:sp>
      <p:sp>
        <p:nvSpPr>
          <p:cNvPr id="11" name="Стрелка вверх 10">
            <a:hlinkClick r:id="rId3" action="ppaction://hlinksldjump"/>
          </p:cNvPr>
          <p:cNvSpPr/>
          <p:nvPr/>
        </p:nvSpPr>
        <p:spPr>
          <a:xfrm>
            <a:off x="4067944" y="6237312"/>
            <a:ext cx="576064" cy="432048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правка 13">
            <a:hlinkClick r:id="rId4" action="ppaction://hlinksldjump" highlightClick="1"/>
          </p:cNvPr>
          <p:cNvSpPr/>
          <p:nvPr/>
        </p:nvSpPr>
        <p:spPr>
          <a:xfrm>
            <a:off x="8100392" y="260648"/>
            <a:ext cx="540000" cy="540000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4716016" y="6237312"/>
            <a:ext cx="432048" cy="54868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" action="ppaction://hlinkshowjump?jump=previousslide"/>
          </p:cNvPr>
          <p:cNvSpPr/>
          <p:nvPr/>
        </p:nvSpPr>
        <p:spPr>
          <a:xfrm>
            <a:off x="3563888" y="6237312"/>
            <a:ext cx="432048" cy="50534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Библиография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196752"/>
            <a:ext cx="6347714" cy="484461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 fontAlgn="base">
              <a:buNone/>
            </a:pPr>
            <a:r>
              <a:rPr lang="ru-RU" dirty="0"/>
              <a:t>1. Основы медицинских знаний: Учебное пособие. Р.В. Тонкова – Ямпольская, Т. Я. Черток, И. Н. Алферова. М.: Просвещение 1981. – 319с.</a:t>
            </a:r>
          </a:p>
          <a:p>
            <a:pPr marL="0" indent="0" algn="just" fontAlgn="base">
              <a:buNone/>
            </a:pPr>
            <a:r>
              <a:rPr lang="ru-RU" dirty="0"/>
              <a:t>2. </a:t>
            </a:r>
            <a:r>
              <a:rPr lang="ru-RU" dirty="0" err="1"/>
              <a:t>Инькова</a:t>
            </a:r>
            <a:r>
              <a:rPr lang="ru-RU" dirty="0"/>
              <a:t> А.Н. Справочник врача скорой неотложной медицинской помощи. / Издание пятое, стереотипное. / Серия «Медицина для вас». – Ростов-на-Дону: «Феникс», 2003. – 352 с.</a:t>
            </a:r>
          </a:p>
          <a:p>
            <a:pPr marL="0" indent="0" algn="just" fontAlgn="base">
              <a:buNone/>
            </a:pPr>
            <a:r>
              <a:rPr lang="ru-RU" dirty="0"/>
              <a:t>3. Методическое пособие для самостоятельной работы слушателей отделения повышения квалификации, мед. сестёр и фельдшеров. Тема: Интенсивная терапия неотложных состояний и реанимация / Кольский медицинский колледж; сост. Егоренков С.А., Даценко А.М. – Апатиты: КМК, 2002. – 72 с.</a:t>
            </a:r>
          </a:p>
          <a:p>
            <a:pPr marL="0" indent="0" algn="just" fontAlgn="base">
              <a:buNone/>
            </a:pPr>
            <a:r>
              <a:rPr lang="ru-RU" dirty="0"/>
              <a:t>4. Первая медицинская помощь. Полный справочник. – М.: Изд. ЭКСМО, 2003. –768 с.</a:t>
            </a:r>
          </a:p>
          <a:p>
            <a:pPr marL="0" indent="0" algn="just" fontAlgn="base">
              <a:buNone/>
            </a:pPr>
            <a:r>
              <a:rPr lang="ru-RU" dirty="0"/>
              <a:t>5. Справочник по неотложной медицинской помощи / Сост. </a:t>
            </a:r>
            <a:r>
              <a:rPr lang="ru-RU" dirty="0" err="1"/>
              <a:t>В.И.Бородулин</a:t>
            </a:r>
            <a:r>
              <a:rPr lang="ru-RU" dirty="0"/>
              <a:t>. – М.: ООО «Издательский дом «ОНИКС 21 век»: ООО «Издательство «Мир и Образование», 2003. – 704 с.: ил.</a:t>
            </a:r>
          </a:p>
          <a:p>
            <a:pPr marL="0" indent="0" algn="just" fontAlgn="base">
              <a:buNone/>
            </a:pPr>
            <a:r>
              <a:rPr lang="ru-RU" dirty="0"/>
              <a:t>6. Справочник фельдшера. – М.: Изд-во ЭКСМО-Пресс, 2002. – 1020 с.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4429124" y="6143644"/>
            <a:ext cx="540000" cy="453708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правка 4">
            <a:hlinkClick r:id="rId3" action="ppaction://hlinksldjump" highlightClick="1"/>
          </p:cNvPr>
          <p:cNvSpPr/>
          <p:nvPr/>
        </p:nvSpPr>
        <p:spPr>
          <a:xfrm>
            <a:off x="8072462" y="214290"/>
            <a:ext cx="540000" cy="540000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6876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Помощь</a:t>
            </a:r>
            <a:endParaRPr lang="ru-RU" b="1" cap="all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484784"/>
            <a:ext cx="6441856" cy="502971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400" i="1" dirty="0" smtClean="0"/>
              <a:t>  </a:t>
            </a:r>
          </a:p>
          <a:p>
            <a:pPr>
              <a:buNone/>
            </a:pPr>
            <a:r>
              <a:rPr lang="ru-RU" sz="1400" i="1" dirty="0" smtClean="0">
                <a:latin typeface="+mj-lt"/>
              </a:rPr>
              <a:t>- Кнопка, переходящая на страницу помощи</a:t>
            </a:r>
          </a:p>
          <a:p>
            <a:pPr>
              <a:buFontTx/>
              <a:buChar char="-"/>
            </a:pPr>
            <a:endParaRPr lang="ru-RU" sz="1400" i="1" dirty="0" smtClean="0">
              <a:latin typeface="+mj-lt"/>
            </a:endParaRPr>
          </a:p>
          <a:p>
            <a:pPr>
              <a:buFontTx/>
              <a:buChar char="-"/>
            </a:pPr>
            <a:endParaRPr lang="ru-RU" sz="1400" i="1" dirty="0" smtClean="0">
              <a:latin typeface="+mj-lt"/>
            </a:endParaRPr>
          </a:p>
          <a:p>
            <a:pPr>
              <a:buNone/>
            </a:pPr>
            <a:r>
              <a:rPr lang="ru-RU" sz="1400" i="1" dirty="0" smtClean="0">
                <a:latin typeface="+mj-lt"/>
              </a:rPr>
              <a:t> - Кнопка , переходящая к сведениям о авторе</a:t>
            </a:r>
          </a:p>
          <a:p>
            <a:pPr>
              <a:buFontTx/>
              <a:buChar char="-"/>
            </a:pPr>
            <a:endParaRPr lang="ru-RU" sz="1400" i="1" dirty="0" smtClean="0">
              <a:latin typeface="+mj-lt"/>
            </a:endParaRPr>
          </a:p>
          <a:p>
            <a:pPr>
              <a:buNone/>
            </a:pPr>
            <a:r>
              <a:rPr lang="ru-RU" sz="1400" i="1" dirty="0" smtClean="0">
                <a:latin typeface="+mj-lt"/>
              </a:rPr>
              <a:t> - Кнопка , переходящая к списку использованной литературы</a:t>
            </a:r>
          </a:p>
          <a:p>
            <a:pPr>
              <a:buFontTx/>
              <a:buChar char="-"/>
            </a:pPr>
            <a:endParaRPr lang="ru-RU" sz="1400" i="1" dirty="0" smtClean="0">
              <a:latin typeface="+mj-lt"/>
            </a:endParaRPr>
          </a:p>
          <a:p>
            <a:pPr>
              <a:buFontTx/>
              <a:buChar char="-"/>
            </a:pPr>
            <a:endParaRPr lang="ru-RU" sz="1400" i="1" dirty="0" smtClean="0">
              <a:latin typeface="+mj-lt"/>
            </a:endParaRPr>
          </a:p>
          <a:p>
            <a:pPr>
              <a:buNone/>
            </a:pPr>
            <a:r>
              <a:rPr lang="ru-RU" sz="1400" i="1" dirty="0" smtClean="0">
                <a:latin typeface="+mj-lt"/>
              </a:rPr>
              <a:t> - Кнопка , переходящая к демонстрации следующего слайда</a:t>
            </a:r>
          </a:p>
          <a:p>
            <a:pPr>
              <a:buFontTx/>
              <a:buChar char="-"/>
            </a:pPr>
            <a:endParaRPr lang="ru-RU" sz="1400" i="1" dirty="0" smtClean="0">
              <a:latin typeface="+mj-lt"/>
            </a:endParaRPr>
          </a:p>
          <a:p>
            <a:pPr>
              <a:buNone/>
            </a:pPr>
            <a:endParaRPr lang="ru-RU" sz="1400" i="1" dirty="0" smtClean="0">
              <a:latin typeface="+mj-lt"/>
            </a:endParaRPr>
          </a:p>
          <a:p>
            <a:pPr>
              <a:buNone/>
            </a:pPr>
            <a:r>
              <a:rPr lang="ru-RU" sz="1400" i="1" dirty="0" smtClean="0">
                <a:latin typeface="+mj-lt"/>
              </a:rPr>
              <a:t> - Кнопка , переходящая к Меню</a:t>
            </a:r>
          </a:p>
          <a:p>
            <a:pPr>
              <a:buFontTx/>
              <a:buChar char="-"/>
            </a:pPr>
            <a:endParaRPr lang="ru-RU" sz="1400" i="1" dirty="0" smtClean="0">
              <a:latin typeface="+mj-lt"/>
            </a:endParaRPr>
          </a:p>
          <a:p>
            <a:pPr>
              <a:buNone/>
            </a:pPr>
            <a:endParaRPr lang="ru-RU" sz="1400" i="1" dirty="0" smtClean="0">
              <a:latin typeface="+mj-lt"/>
            </a:endParaRPr>
          </a:p>
          <a:p>
            <a:pPr>
              <a:buNone/>
            </a:pPr>
            <a:r>
              <a:rPr lang="ru-RU" sz="1400" i="1" dirty="0" smtClean="0">
                <a:latin typeface="+mj-lt"/>
              </a:rPr>
              <a:t> - Кнопка , переходящая к предыдущему слайду </a:t>
            </a:r>
          </a:p>
          <a:p>
            <a:pPr>
              <a:buFontTx/>
              <a:buChar char="-"/>
            </a:pPr>
            <a:endParaRPr lang="ru-RU" sz="1400" i="1" dirty="0" smtClean="0">
              <a:latin typeface="+mj-lt"/>
            </a:endParaRPr>
          </a:p>
          <a:p>
            <a:pPr>
              <a:buFontTx/>
              <a:buChar char="-"/>
            </a:pPr>
            <a:endParaRPr lang="ru-RU" sz="1400" i="1" dirty="0" smtClean="0">
              <a:latin typeface="+mj-lt"/>
            </a:endParaRPr>
          </a:p>
          <a:p>
            <a:pPr>
              <a:buNone/>
            </a:pPr>
            <a:r>
              <a:rPr lang="ru-RU" sz="1400" i="1" dirty="0" smtClean="0">
                <a:latin typeface="+mj-lt"/>
              </a:rPr>
              <a:t> - Кнопка Выход</a:t>
            </a:r>
          </a:p>
        </p:txBody>
      </p:sp>
      <p:sp>
        <p:nvSpPr>
          <p:cNvPr id="8" name="Стрелка влево 7">
            <a:hlinkClick r:id="" action="ppaction://hlinkshowjump?jump=lastslideviewed"/>
          </p:cNvPr>
          <p:cNvSpPr/>
          <p:nvPr/>
        </p:nvSpPr>
        <p:spPr>
          <a:xfrm>
            <a:off x="611560" y="5301208"/>
            <a:ext cx="720080" cy="648072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755576" y="1556792"/>
            <a:ext cx="785818" cy="646932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395536" y="2348880"/>
            <a:ext cx="1368152" cy="504056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2"/>
                </a:solidFill>
              </a:rPr>
              <a:t>Об авторе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323528" y="2996952"/>
            <a:ext cx="1512168" cy="504056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2"/>
                </a:solidFill>
              </a:rPr>
              <a:t>Библиография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9" name="Умножение 8">
            <a:hlinkClick r:id="" action="ppaction://hlinkshowjump?jump=endshow"/>
          </p:cNvPr>
          <p:cNvSpPr/>
          <p:nvPr/>
        </p:nvSpPr>
        <p:spPr>
          <a:xfrm>
            <a:off x="571472" y="5993904"/>
            <a:ext cx="1080120" cy="864096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827584" y="3645024"/>
            <a:ext cx="720080" cy="6480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>
            <a:hlinkClick r:id="rId4" action="ppaction://hlinksldjump"/>
          </p:cNvPr>
          <p:cNvSpPr/>
          <p:nvPr/>
        </p:nvSpPr>
        <p:spPr>
          <a:xfrm>
            <a:off x="683568" y="4437112"/>
            <a:ext cx="648072" cy="648072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справка 12">
            <a:hlinkClick r:id="" action="ppaction://noaction" highlightClick="1"/>
          </p:cNvPr>
          <p:cNvSpPr/>
          <p:nvPr/>
        </p:nvSpPr>
        <p:spPr>
          <a:xfrm>
            <a:off x="755576" y="1556792"/>
            <a:ext cx="785818" cy="646932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гнутая вниз стрелка 3">
            <a:hlinkClick r:id="" action="ppaction://hlinkshowjump?jump=lastslideviewed"/>
          </p:cNvPr>
          <p:cNvSpPr/>
          <p:nvPr/>
        </p:nvSpPr>
        <p:spPr>
          <a:xfrm>
            <a:off x="4283968" y="6165304"/>
            <a:ext cx="648072" cy="366746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821314" y="3645024"/>
            <a:ext cx="720080" cy="6480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>
            <a:hlinkClick r:id="" action="ppaction://hlinkshowjump?jump=endshow"/>
          </p:cNvPr>
          <p:cNvSpPr/>
          <p:nvPr/>
        </p:nvSpPr>
        <p:spPr>
          <a:xfrm>
            <a:off x="576556" y="5993904"/>
            <a:ext cx="1080120" cy="864096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/>
          </p:cNvSpPr>
          <p:nvPr/>
        </p:nvSpPr>
        <p:spPr bwMode="auto">
          <a:xfrm>
            <a:off x="107503" y="404664"/>
            <a:ext cx="4968553" cy="22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ctr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ru-RU" sz="4400" b="1" i="1" dirty="0" smtClean="0">
              <a:latin typeface="Constantia" pitchFamily="18" charset="0"/>
            </a:endParaRPr>
          </a:p>
          <a:p>
            <a:pPr indent="457200" algn="ctr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4400" b="1" i="1" dirty="0" smtClean="0">
                <a:latin typeface="Constantia" pitchFamily="18" charset="0"/>
              </a:rPr>
              <a:t>Первая </a:t>
            </a:r>
            <a:r>
              <a:rPr lang="ru-RU" sz="4400" b="1" i="1" dirty="0">
                <a:latin typeface="Constantia" pitchFamily="18" charset="0"/>
              </a:rPr>
              <a:t>медицинская помощь </a:t>
            </a:r>
            <a:endParaRPr lang="ru-RU" sz="4400" b="1" i="1" dirty="0"/>
          </a:p>
        </p:txBody>
      </p:sp>
      <p:sp>
        <p:nvSpPr>
          <p:cNvPr id="4" name="Управляющая кнопка: справка 3">
            <a:hlinkClick r:id="rId2" action="ppaction://hlinksldjump" highlightClick="1"/>
          </p:cNvPr>
          <p:cNvSpPr/>
          <p:nvPr/>
        </p:nvSpPr>
        <p:spPr>
          <a:xfrm>
            <a:off x="8072462" y="214290"/>
            <a:ext cx="571504" cy="571504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4429124" y="6143644"/>
            <a:ext cx="484632" cy="47836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5076056" y="6143643"/>
            <a:ext cx="432048" cy="56321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951783"/>
            <a:ext cx="3514725" cy="2543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" y="3498113"/>
            <a:ext cx="4000500" cy="2438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88363" y="4326502"/>
            <a:ext cx="4719561" cy="1123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4400" b="1" i="1" dirty="0" smtClean="0">
                <a:solidFill>
                  <a:prstClr val="white"/>
                </a:solidFill>
                <a:latin typeface="Constantia" pitchFamily="18" charset="0"/>
              </a:rPr>
              <a:t>при </a:t>
            </a:r>
            <a:r>
              <a:rPr lang="ru-RU" sz="4400" b="1" i="1" dirty="0">
                <a:solidFill>
                  <a:prstClr val="white"/>
                </a:solidFill>
                <a:latin typeface="Constantia" pitchFamily="18" charset="0"/>
              </a:rPr>
              <a:t>ранениях</a:t>
            </a:r>
            <a:r>
              <a:rPr lang="ru-RU" sz="4400" b="1" i="1" dirty="0">
                <a:solidFill>
                  <a:prstClr val="white"/>
                </a:solidFill>
              </a:rPr>
              <a:t> </a:t>
            </a:r>
          </a:p>
          <a:p>
            <a:pPr indent="457200" algn="ctr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b="1" i="1" dirty="0" smtClean="0"/>
              <a:t> </a:t>
            </a:r>
            <a:endParaRPr lang="ru-RU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96837" y="620688"/>
            <a:ext cx="806457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Рана</a:t>
            </a:r>
            <a:r>
              <a:rPr lang="ru-RU" sz="4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4000" b="1" i="1" dirty="0"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</a:rPr>
              <a:t>- нарушение целостности кожи и слизистых оболочек</a:t>
            </a:r>
            <a:r>
              <a:rPr lang="ru-RU" sz="4000" b="1" i="1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</a:rPr>
              <a:t>.</a:t>
            </a:r>
          </a:p>
          <a:p>
            <a:r>
              <a:rPr lang="ru-RU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endParaRPr lang="ru-RU" sz="4000" b="1" i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</a:rPr>
              <a:t>При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</a:rPr>
              <a:t>ранении</a:t>
            </a:r>
          </a:p>
          <a:p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</a:rPr>
              <a:t>(процессе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</a:rPr>
              <a:t>нанесении 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</a:rPr>
              <a:t>раны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</a:rPr>
              <a:t>)</a:t>
            </a:r>
          </a:p>
          <a:p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</a:rPr>
              <a:t>могут быть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</a:rPr>
              <a:t>также</a:t>
            </a:r>
          </a:p>
          <a:p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</a:rPr>
              <a:t>повреждены мышцы, </a:t>
            </a:r>
            <a:endParaRPr lang="ru-RU" sz="28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</a:rPr>
              <a:t>сосуды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</a:rPr>
              <a:t>, нервные волокна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</a:rPr>
              <a:t>,</a:t>
            </a:r>
          </a:p>
          <a:p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</a:rPr>
              <a:t>внутренние органы.</a:t>
            </a:r>
          </a:p>
        </p:txBody>
      </p:sp>
      <p:sp>
        <p:nvSpPr>
          <p:cNvPr id="3" name="Управляющая кнопка: справка 2">
            <a:hlinkClick r:id="rId2" action="ppaction://hlinksldjump" highlightClick="1"/>
          </p:cNvPr>
          <p:cNvSpPr/>
          <p:nvPr/>
        </p:nvSpPr>
        <p:spPr>
          <a:xfrm>
            <a:off x="8072462" y="214290"/>
            <a:ext cx="571504" cy="571504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4429124" y="6143644"/>
            <a:ext cx="484632" cy="47836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5063316" y="6227702"/>
            <a:ext cx="432048" cy="51366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3851920" y="6227702"/>
            <a:ext cx="432048" cy="50534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omedicine.info/wp-content/uploads/2012/04/laceration-wou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199" y="2708920"/>
            <a:ext cx="36480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55650" y="26035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</a:rPr>
              <a:t>Причины ранений</a:t>
            </a:r>
          </a:p>
        </p:txBody>
      </p:sp>
      <p:grpSp>
        <p:nvGrpSpPr>
          <p:cNvPr id="52239" name="Group 15"/>
          <p:cNvGrpSpPr>
            <a:grpSpLocks/>
          </p:cNvGrpSpPr>
          <p:nvPr/>
        </p:nvGrpSpPr>
        <p:grpSpPr bwMode="auto">
          <a:xfrm>
            <a:off x="323850" y="1196975"/>
            <a:ext cx="8424863" cy="5083175"/>
            <a:chOff x="204" y="799"/>
            <a:chExt cx="5307" cy="3202"/>
          </a:xfrm>
        </p:grpSpPr>
        <p:pic>
          <p:nvPicPr>
            <p:cNvPr id="52237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799"/>
              <a:ext cx="5307" cy="3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238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3612"/>
              <a:ext cx="454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Управляющая кнопка: справка 5">
            <a:hlinkClick r:id="rId4" action="ppaction://hlinksldjump" highlightClick="1"/>
          </p:cNvPr>
          <p:cNvSpPr/>
          <p:nvPr/>
        </p:nvSpPr>
        <p:spPr>
          <a:xfrm>
            <a:off x="8072462" y="214290"/>
            <a:ext cx="571504" cy="571504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>
            <a:hlinkClick r:id="rId5" action="ppaction://hlinksldjump"/>
          </p:cNvPr>
          <p:cNvSpPr/>
          <p:nvPr/>
        </p:nvSpPr>
        <p:spPr>
          <a:xfrm>
            <a:off x="4355976" y="6237312"/>
            <a:ext cx="484632" cy="47836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5004048" y="6309320"/>
            <a:ext cx="504056" cy="5486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rId6" action="ppaction://hlinksldjump"/>
          </p:cNvPr>
          <p:cNvSpPr/>
          <p:nvPr/>
        </p:nvSpPr>
        <p:spPr>
          <a:xfrm>
            <a:off x="3707904" y="6309320"/>
            <a:ext cx="504056" cy="5486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/>
          </p:cNvSpPr>
          <p:nvPr/>
        </p:nvSpPr>
        <p:spPr bwMode="auto">
          <a:xfrm>
            <a:off x="539750" y="476250"/>
            <a:ext cx="83534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ctr"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ru-RU" sz="4400" b="1" i="1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642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3600" b="1" i="1">
                <a:latin typeface="Times New Roman" pitchFamily="18" charset="0"/>
              </a:rPr>
              <a:t>Раны бывают резанные, ушибленные, рубленные, колотые, укушенные.</a:t>
            </a:r>
          </a:p>
        </p:txBody>
      </p:sp>
      <p:grpSp>
        <p:nvGrpSpPr>
          <p:cNvPr id="26633" name="Group 9"/>
          <p:cNvGrpSpPr>
            <a:grpSpLocks/>
          </p:cNvGrpSpPr>
          <p:nvPr/>
        </p:nvGrpSpPr>
        <p:grpSpPr bwMode="auto">
          <a:xfrm>
            <a:off x="900113" y="1700213"/>
            <a:ext cx="7508875" cy="4806950"/>
            <a:chOff x="657" y="1071"/>
            <a:chExt cx="4730" cy="3028"/>
          </a:xfrm>
        </p:grpSpPr>
        <p:pic>
          <p:nvPicPr>
            <p:cNvPr id="26631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071"/>
              <a:ext cx="4730" cy="3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32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3717"/>
              <a:ext cx="454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Управляющая кнопка: справка 6">
            <a:hlinkClick r:id="rId4" action="ppaction://hlinksldjump" highlightClick="1"/>
          </p:cNvPr>
          <p:cNvSpPr/>
          <p:nvPr/>
        </p:nvSpPr>
        <p:spPr>
          <a:xfrm>
            <a:off x="8388424" y="116632"/>
            <a:ext cx="571504" cy="571504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5" action="ppaction://hlinksldjump"/>
          </p:cNvPr>
          <p:cNvSpPr/>
          <p:nvPr/>
        </p:nvSpPr>
        <p:spPr>
          <a:xfrm>
            <a:off x="4499992" y="6379634"/>
            <a:ext cx="484632" cy="47836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rId6" action="ppaction://hlinksldjump"/>
          </p:cNvPr>
          <p:cNvSpPr/>
          <p:nvPr/>
        </p:nvSpPr>
        <p:spPr>
          <a:xfrm>
            <a:off x="3851920" y="6381328"/>
            <a:ext cx="539899" cy="563219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5076056" y="6381328"/>
            <a:ext cx="504056" cy="5486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1424</TotalTime>
  <Words>939</Words>
  <Application>Microsoft Office PowerPoint</Application>
  <PresentationFormat>Экран (4:3)</PresentationFormat>
  <Paragraphs>130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Constantia</vt:lpstr>
      <vt:lpstr>Times New Roman</vt:lpstr>
      <vt:lpstr>Trebuchet MS</vt:lpstr>
      <vt:lpstr>Wingdings 2</vt:lpstr>
      <vt:lpstr>Wingdings 3</vt:lpstr>
      <vt:lpstr>Грань</vt:lpstr>
      <vt:lpstr>Оказание первой медицинской помощи</vt:lpstr>
      <vt:lpstr>Содержание:</vt:lpstr>
      <vt:lpstr>Об авторе</vt:lpstr>
      <vt:lpstr>Библиография</vt:lpstr>
      <vt:lpstr>Помощь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асептики и антисептики</vt:lpstr>
      <vt:lpstr>Презентация PowerPoint</vt:lpstr>
      <vt:lpstr>Оказание первой медицинской помощи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правила транспортировки пострадавшего  </vt:lpstr>
      <vt:lpstr>Способы обездвиживания (иммобилизации)</vt:lpstr>
      <vt:lpstr>Правила иммобилизации: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Лесков</dc:title>
  <dc:creator>Admin</dc:creator>
  <cp:lastModifiedBy>student</cp:lastModifiedBy>
  <cp:revision>114</cp:revision>
  <dcterms:created xsi:type="dcterms:W3CDTF">2006-12-10T12:13:54Z</dcterms:created>
  <dcterms:modified xsi:type="dcterms:W3CDTF">2015-02-12T11:16:57Z</dcterms:modified>
</cp:coreProperties>
</file>