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71" r:id="rId11"/>
    <p:sldId id="270" r:id="rId12"/>
    <p:sldId id="265" r:id="rId13"/>
    <p:sldId id="272" r:id="rId14"/>
    <p:sldId id="273" r:id="rId15"/>
    <p:sldId id="274" r:id="rId16"/>
    <p:sldId id="266" r:id="rId17"/>
    <p:sldId id="267" r:id="rId18"/>
    <p:sldId id="268" r:id="rId19"/>
    <p:sldId id="275" r:id="rId20"/>
    <p:sldId id="276" r:id="rId21"/>
    <p:sldId id="278" r:id="rId22"/>
    <p:sldId id="277" r:id="rId23"/>
    <p:sldId id="280" r:id="rId24"/>
    <p:sldId id="279"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2"/>
    <p:penClr>
      <a:schemeClr val="tx1"/>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60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F8510D-8E65-40DF-B849-993A4C6CAC0A}" type="datetimeFigureOut">
              <a:rPr lang="ru-RU" smtClean="0"/>
              <a:t>05.02.2015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07F2-9B9E-44F0-91DD-A2E2635910B4}" type="slidenum">
              <a:rPr lang="ru-RU" smtClean="0"/>
              <a:t>‹#›</a:t>
            </a:fld>
            <a:endParaRPr lang="ru-RU"/>
          </a:p>
        </p:txBody>
      </p:sp>
    </p:spTree>
    <p:extLst>
      <p:ext uri="{BB962C8B-B14F-4D97-AF65-F5344CB8AC3E}">
        <p14:creationId xmlns:p14="http://schemas.microsoft.com/office/powerpoint/2010/main" val="2748355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D2395CB-5487-4F59-B343-13D12A149CA3}" type="datetimeFigureOut">
              <a:rPr lang="ru-RU" smtClean="0"/>
              <a:t>05.02.2015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4E4A314-2754-4404-9BF1-DE4426FAB12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D2395CB-5487-4F59-B343-13D12A149CA3}" type="datetimeFigureOut">
              <a:rPr lang="ru-RU" smtClean="0"/>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E4A314-2754-4404-9BF1-DE4426FAB12C}"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D2395CB-5487-4F59-B343-13D12A149CA3}" type="datetimeFigureOut">
              <a:rPr lang="ru-RU" smtClean="0"/>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E4A314-2754-4404-9BF1-DE4426FAB12C}"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D2395CB-5487-4F59-B343-13D12A149CA3}" type="datetimeFigureOut">
              <a:rPr lang="ru-RU" smtClean="0"/>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E4A314-2754-4404-9BF1-DE4426FAB12C}"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D2395CB-5487-4F59-B343-13D12A149CA3}" type="datetimeFigureOut">
              <a:rPr lang="ru-RU" smtClean="0"/>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E4A314-2754-4404-9BF1-DE4426FAB12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D2395CB-5487-4F59-B343-13D12A149CA3}" type="datetimeFigureOut">
              <a:rPr lang="ru-RU" smtClean="0"/>
              <a:t>05.02.2015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E4A314-2754-4404-9BF1-DE4426FAB12C}"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D2395CB-5487-4F59-B343-13D12A149CA3}" type="datetimeFigureOut">
              <a:rPr lang="ru-RU" smtClean="0"/>
              <a:t>05.02.2015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E4A314-2754-4404-9BF1-DE4426FAB12C}"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AD2395CB-5487-4F59-B343-13D12A149CA3}" type="datetimeFigureOut">
              <a:rPr lang="ru-RU" smtClean="0"/>
              <a:t>05.02.2015</a:t>
            </a:fld>
            <a:endParaRPr lang="ru-RU"/>
          </a:p>
        </p:txBody>
      </p:sp>
      <p:sp>
        <p:nvSpPr>
          <p:cNvPr id="8" name="Номер слайда 7"/>
          <p:cNvSpPr>
            <a:spLocks noGrp="1"/>
          </p:cNvSpPr>
          <p:nvPr>
            <p:ph type="sldNum" sz="quarter" idx="11"/>
          </p:nvPr>
        </p:nvSpPr>
        <p:spPr/>
        <p:txBody>
          <a:bodyPr/>
          <a:lstStyle/>
          <a:p>
            <a:fld id="{A4E4A314-2754-4404-9BF1-DE4426FAB12C}"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2395CB-5487-4F59-B343-13D12A149CA3}" type="datetimeFigureOut">
              <a:rPr lang="ru-RU" smtClean="0"/>
              <a:t>05.02.2015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E4A314-2754-4404-9BF1-DE4426FAB12C}"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D2395CB-5487-4F59-B343-13D12A149CA3}" type="datetimeFigureOut">
              <a:rPr lang="ru-RU" smtClean="0"/>
              <a:t>05.02.2015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A4E4A314-2754-4404-9BF1-DE4426FAB12C}"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AD2395CB-5487-4F59-B343-13D12A149CA3}" type="datetimeFigureOut">
              <a:rPr lang="ru-RU" smtClean="0"/>
              <a:t>05.02.2015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E4A314-2754-4404-9BF1-DE4426FAB12C}"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D2395CB-5487-4F59-B343-13D12A149CA3}" type="datetimeFigureOut">
              <a:rPr lang="ru-RU" smtClean="0"/>
              <a:t>05.02.2015</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4E4A314-2754-4404-9BF1-DE4426FAB12C}"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11.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slide" Target="slide10.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11.xml"/><Relationship Id="rId5" Type="http://schemas.openxmlformats.org/officeDocument/2006/relationships/slide" Target="slide1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12.xml"/><Relationship Id="rId5" Type="http://schemas.openxmlformats.org/officeDocument/2006/relationships/slide" Target="slide14.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16.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8.xml"/><Relationship Id="rId7" Type="http://schemas.openxmlformats.org/officeDocument/2006/relationships/slide" Target="slide25.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19.xml"/><Relationship Id="rId4" Type="http://schemas.openxmlformats.org/officeDocument/2006/relationships/slide" Target="slide16.xml"/><Relationship Id="rId9"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19.xml"/><Relationship Id="rId4" Type="http://schemas.openxmlformats.org/officeDocument/2006/relationships/slide" Target="slide21.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20.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slide" Target="slide23.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5.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8.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Здоровый образ и его составляющие</a:t>
            </a:r>
            <a:endParaRPr lang="ru-RU" dirty="0"/>
          </a:p>
        </p:txBody>
      </p:sp>
      <p:sp>
        <p:nvSpPr>
          <p:cNvPr id="3" name="Подзаголовок 2"/>
          <p:cNvSpPr>
            <a:spLocks noGrp="1"/>
          </p:cNvSpPr>
          <p:nvPr>
            <p:ph type="subTitle" idx="1"/>
          </p:nvPr>
        </p:nvSpPr>
        <p:spPr/>
        <p:txBody>
          <a:bodyPr/>
          <a:lstStyle/>
          <a:p>
            <a:pPr algn="l"/>
            <a:r>
              <a:rPr lang="ru-RU" dirty="0" smtClean="0"/>
              <a:t>Учебник по БЖ  для 5-7классов</a:t>
            </a:r>
          </a:p>
          <a:p>
            <a:pPr algn="l"/>
            <a:r>
              <a:rPr lang="ru-RU" dirty="0" smtClean="0"/>
              <a:t>Павлова Л.А.</a:t>
            </a:r>
            <a:endParaRPr lang="ru-RU" dirty="0"/>
          </a:p>
        </p:txBody>
      </p:sp>
    </p:spTree>
    <p:extLst>
      <p:ext uri="{BB962C8B-B14F-4D97-AF65-F5344CB8AC3E}">
        <p14:creationId xmlns:p14="http://schemas.microsoft.com/office/powerpoint/2010/main" val="1278522956"/>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7510" y="1224918"/>
            <a:ext cx="3810011" cy="2954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Скругленный прямоугольник 2">
            <a:hlinkClick r:id="rId3"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4"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5"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6" name="Скругленный прямоугольник 5">
            <a:hlinkClick r:id="rId6"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
        <p:nvSpPr>
          <p:cNvPr id="7" name="Прямоугольник 6"/>
          <p:cNvSpPr/>
          <p:nvPr/>
        </p:nvSpPr>
        <p:spPr>
          <a:xfrm>
            <a:off x="313093" y="-99392"/>
            <a:ext cx="5256584" cy="6001643"/>
          </a:xfrm>
          <a:prstGeom prst="rect">
            <a:avLst/>
          </a:prstGeom>
        </p:spPr>
        <p:txBody>
          <a:bodyPr wrap="square">
            <a:spAutoFit/>
          </a:bodyPr>
          <a:lstStyle/>
          <a:p>
            <a:r>
              <a:rPr lang="ru-RU" sz="3200" dirty="0"/>
              <a:t>Рассмотрим подробно основные типы питательных веществ, необходимых организму.</a:t>
            </a:r>
          </a:p>
          <a:p>
            <a:endParaRPr lang="ru-RU" sz="3200" i="1" dirty="0"/>
          </a:p>
          <a:p>
            <a:r>
              <a:rPr lang="ru-RU" sz="3200" i="1" dirty="0"/>
              <a:t> Углеводы -- </a:t>
            </a:r>
            <a:r>
              <a:rPr lang="ru-RU" sz="3200" dirty="0"/>
              <a:t>органические соединения, состоящие из углерода, водорода и кислорода. Они содержатся во всех пищевых продуктах, но особенно много их в крупах, фруктах и овощах.</a:t>
            </a:r>
          </a:p>
        </p:txBody>
      </p:sp>
    </p:spTree>
    <p:extLst>
      <p:ext uri="{BB962C8B-B14F-4D97-AF65-F5344CB8AC3E}">
        <p14:creationId xmlns:p14="http://schemas.microsoft.com/office/powerpoint/2010/main" val="779827359"/>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919748"/>
            <a:ext cx="7416824" cy="2246769"/>
          </a:xfrm>
          <a:prstGeom prst="rect">
            <a:avLst/>
          </a:prstGeom>
          <a:noFill/>
        </p:spPr>
        <p:txBody>
          <a:bodyPr wrap="square" rtlCol="0">
            <a:spAutoFit/>
          </a:bodyPr>
          <a:lstStyle/>
          <a:p>
            <a:r>
              <a:rPr lang="ru-RU" sz="2000" i="1" dirty="0"/>
              <a:t>Жиры -- </a:t>
            </a:r>
            <a:r>
              <a:rPr lang="ru-RU" sz="2000" dirty="0"/>
              <a:t>это главное вещество, с помощью которого организм запасает энергию; организм способен запасти жиров гораздо больше, чем гликогена. Когда жира потребляется больше, чем нужно организму, он откладывается в жировых клетках. Если этот процесс идет интенсивно, человек становится тучным. Жиры состоят, как и углеводы, из атомов углерода, водорода и кислорода.</a:t>
            </a:r>
          </a:p>
        </p:txBody>
      </p:sp>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4"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6" name="Скругленный прямоугольник 5">
            <a:hlinkClick r:id="rId5"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pic>
        <p:nvPicPr>
          <p:cNvPr id="1027" name="Picture 3" descr="C:\Users\Папа\YandexDisk\Скриншоты\2015-02-04 20-23-48 Скриншот экрана.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4259" y="2923656"/>
            <a:ext cx="4042184" cy="2880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958809"/>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2" name="Прямоугольник 1"/>
          <p:cNvSpPr/>
          <p:nvPr/>
        </p:nvSpPr>
        <p:spPr>
          <a:xfrm>
            <a:off x="-47727" y="332656"/>
            <a:ext cx="7668344" cy="2862322"/>
          </a:xfrm>
          <a:prstGeom prst="rect">
            <a:avLst/>
          </a:prstGeom>
        </p:spPr>
        <p:txBody>
          <a:bodyPr wrap="square">
            <a:spAutoFit/>
          </a:bodyPr>
          <a:lstStyle/>
          <a:p>
            <a:r>
              <a:rPr lang="ru-RU" i="1" dirty="0"/>
              <a:t>Белки -- </a:t>
            </a:r>
            <a:r>
              <a:rPr lang="ru-RU" dirty="0"/>
              <a:t>обязательная составная часть всех клеток. В организме присутствует около 50 тысяч различных типов белков. Все они состоят из четырех элементов: углерода, водорода, кислорода и азота, которые, определенным образом соединяясь между собой, образуют </a:t>
            </a:r>
            <a:r>
              <a:rPr lang="ru-RU" i="1" dirty="0"/>
              <a:t>аминокислоты. </a:t>
            </a:r>
            <a:r>
              <a:rPr lang="ru-RU" dirty="0"/>
              <a:t>Существует 20 типов аминокислот. Соединение, состоящее из большого числа аминокислот, называют </a:t>
            </a:r>
            <a:r>
              <a:rPr lang="ru-RU" dirty="0" err="1"/>
              <a:t>полипентидом</a:t>
            </a:r>
            <a:r>
              <a:rPr lang="ru-RU" dirty="0"/>
              <a:t>. Каждый белок по своему химическому строению является </a:t>
            </a:r>
            <a:r>
              <a:rPr lang="ru-RU" dirty="0" err="1"/>
              <a:t>полипентидом</a:t>
            </a:r>
            <a:r>
              <a:rPr lang="ru-RU" dirty="0"/>
              <a:t>. В составе большинства белков находится в среднем 300--500 остатков аминокислот. Необходимо отметить, что некоторые бактерии и все растения способны синтезировать все аминокислоты, из которых строятся белки.</a:t>
            </a:r>
          </a:p>
        </p:txBody>
      </p:sp>
      <p:pic>
        <p:nvPicPr>
          <p:cNvPr id="2051" name="Picture 3" descr="C:\Users\Папа\YandexDisk\Скриншоты\2015-02-04 20-25-31 Скриншот экрана.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1138" y="3348318"/>
            <a:ext cx="3495238" cy="2168914"/>
          </a:xfrm>
          <a:prstGeom prst="rect">
            <a:avLst/>
          </a:prstGeom>
          <a:noFill/>
          <a:extLst>
            <a:ext uri="{909E8E84-426E-40DD-AFC4-6F175D3DCCD1}">
              <a14:hiddenFill xmlns:a14="http://schemas.microsoft.com/office/drawing/2010/main">
                <a:solidFill>
                  <a:srgbClr val="FFFFFF"/>
                </a:solidFill>
              </a14:hiddenFill>
            </a:ext>
          </a:extLst>
        </p:spPr>
      </p:pic>
      <p:sp>
        <p:nvSpPr>
          <p:cNvPr id="8" name="Скругленный прямоугольник 7">
            <a:hlinkClick r:id="rId5"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9" name="Скругленный прямоугольник 8">
            <a:hlinkClick r:id="rId6"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Tree>
    <p:extLst>
      <p:ext uri="{BB962C8B-B14F-4D97-AF65-F5344CB8AC3E}">
        <p14:creationId xmlns:p14="http://schemas.microsoft.com/office/powerpoint/2010/main" val="2397076262"/>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2" name="Прямоугольник 1"/>
          <p:cNvSpPr/>
          <p:nvPr/>
        </p:nvSpPr>
        <p:spPr>
          <a:xfrm>
            <a:off x="-47727" y="332656"/>
            <a:ext cx="7668344" cy="1200329"/>
          </a:xfrm>
          <a:prstGeom prst="rect">
            <a:avLst/>
          </a:prstGeom>
        </p:spPr>
        <p:txBody>
          <a:bodyPr wrap="square">
            <a:spAutoFit/>
          </a:bodyPr>
          <a:lstStyle/>
          <a:p>
            <a:r>
              <a:rPr lang="ru-RU" i="1" dirty="0"/>
              <a:t>Витамины </a:t>
            </a:r>
            <a:r>
              <a:rPr lang="ru-RU" dirty="0"/>
              <a:t>-- это органические химические соединения, необходимые организму для нормального роста, развития и обмена веществ. Витамины не относятся ни к углеводам, ни к белкам, ни к жирам. Они состоят из других химических элементов и не обеспечивают организм энергией..</a:t>
            </a:r>
          </a:p>
        </p:txBody>
      </p:sp>
      <p:pic>
        <p:nvPicPr>
          <p:cNvPr id="3074" name="Picture 2" descr="C:\Users\Папа\YandexDisk\Скриншоты\2015-02-04 20-32-08 Скриншот экрана.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4800" y="1551205"/>
            <a:ext cx="5924550" cy="4048125"/>
          </a:xfrm>
          <a:prstGeom prst="rect">
            <a:avLst/>
          </a:prstGeom>
          <a:noFill/>
          <a:extLst>
            <a:ext uri="{909E8E84-426E-40DD-AFC4-6F175D3DCCD1}">
              <a14:hiddenFill xmlns:a14="http://schemas.microsoft.com/office/drawing/2010/main">
                <a:solidFill>
                  <a:srgbClr val="FFFFFF"/>
                </a:solidFill>
              </a14:hiddenFill>
            </a:ext>
          </a:extLst>
        </p:spPr>
      </p:pic>
      <p:sp>
        <p:nvSpPr>
          <p:cNvPr id="8" name="Скругленный прямоугольник 7">
            <a:hlinkClick r:id="rId5"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9" name="Скругленный прямоугольник 8">
            <a:hlinkClick r:id="rId6"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Tree>
    <p:extLst>
      <p:ext uri="{BB962C8B-B14F-4D97-AF65-F5344CB8AC3E}">
        <p14:creationId xmlns:p14="http://schemas.microsoft.com/office/powerpoint/2010/main" val="881078156"/>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2" name="Прямоугольник 1"/>
          <p:cNvSpPr/>
          <p:nvPr/>
        </p:nvSpPr>
        <p:spPr>
          <a:xfrm>
            <a:off x="0" y="592227"/>
            <a:ext cx="7668344" cy="4708981"/>
          </a:xfrm>
          <a:prstGeom prst="rect">
            <a:avLst/>
          </a:prstGeom>
        </p:spPr>
        <p:txBody>
          <a:bodyPr wrap="square">
            <a:spAutoFit/>
          </a:bodyPr>
          <a:lstStyle/>
          <a:p>
            <a:r>
              <a:rPr lang="ru-RU" sz="2000" b="1" i="1" dirty="0" smtClean="0"/>
              <a:t>Минеральные вещества </a:t>
            </a:r>
            <a:r>
              <a:rPr lang="ru-RU" sz="2000" i="1" dirty="0" smtClean="0"/>
              <a:t>-- </a:t>
            </a:r>
            <a:r>
              <a:rPr lang="ru-RU" sz="2000" dirty="0" smtClean="0"/>
              <a:t>неорганические соединения, на долю которых приходится около 5% массы тела. Минеральные вещества служат структурными компонентами зубов, мышц, клеток крови и костей. Они необходимы для мышечного сокращения, свертывания крови, синтеза белков и проницаемости клеточной мембраны. Минеральные вещества организм получает с пищей. Минеральные вещества подразделяются на два класса: макроэлементы и микроэлементы.</a:t>
            </a:r>
          </a:p>
          <a:p>
            <a:endParaRPr lang="ru-RU" sz="2000" dirty="0"/>
          </a:p>
          <a:p>
            <a:r>
              <a:rPr lang="ru-RU" sz="2000" b="1" i="1" dirty="0"/>
              <a:t>Макроэлементы </a:t>
            </a:r>
            <a:r>
              <a:rPr lang="ru-RU" sz="2000" i="1" dirty="0"/>
              <a:t>-- </a:t>
            </a:r>
            <a:r>
              <a:rPr lang="ru-RU" sz="2000" dirty="0"/>
              <a:t>кальций, фосфор, калий, сера, натрий, хлор и магний -- требуются организму в относительно больших количествах</a:t>
            </a:r>
            <a:r>
              <a:rPr lang="ru-RU" sz="2000" dirty="0" smtClean="0"/>
              <a:t>.</a:t>
            </a:r>
          </a:p>
          <a:p>
            <a:endParaRPr lang="ru-RU" sz="2000" dirty="0"/>
          </a:p>
          <a:p>
            <a:r>
              <a:rPr lang="ru-RU" sz="2000" b="1" i="1" dirty="0"/>
              <a:t>Микроэлементы: </a:t>
            </a:r>
            <a:r>
              <a:rPr lang="ru-RU" sz="2000" dirty="0"/>
              <a:t>железо, марганец, медь, йод, кобальт, цинк и фтор. Потребность в них несколько меньше.</a:t>
            </a:r>
          </a:p>
        </p:txBody>
      </p:sp>
      <p:sp>
        <p:nvSpPr>
          <p:cNvPr id="7" name="Скругленный прямоугольник 6">
            <a:hlinkClick r:id="rId4"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8" name="Скругленный прямоугольник 7">
            <a:hlinkClick r:id="rId5"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Tree>
    <p:extLst>
      <p:ext uri="{BB962C8B-B14F-4D97-AF65-F5344CB8AC3E}">
        <p14:creationId xmlns:p14="http://schemas.microsoft.com/office/powerpoint/2010/main" val="2209136861"/>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4" action="ppaction://hlinksldjump"/>
          </p:cNvPr>
          <p:cNvSpPr/>
          <p:nvPr/>
        </p:nvSpPr>
        <p:spPr>
          <a:xfrm>
            <a:off x="3851920"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
        <p:nvSpPr>
          <p:cNvPr id="2" name="Прямоугольник 1"/>
          <p:cNvSpPr/>
          <p:nvPr/>
        </p:nvSpPr>
        <p:spPr>
          <a:xfrm>
            <a:off x="0" y="592227"/>
            <a:ext cx="7668344" cy="5016758"/>
          </a:xfrm>
          <a:prstGeom prst="rect">
            <a:avLst/>
          </a:prstGeom>
        </p:spPr>
        <p:txBody>
          <a:bodyPr wrap="square">
            <a:spAutoFit/>
          </a:bodyPr>
          <a:lstStyle/>
          <a:p>
            <a:r>
              <a:rPr lang="ru-RU" sz="2000" b="1" i="1" dirty="0"/>
              <a:t>Вода </a:t>
            </a:r>
            <a:r>
              <a:rPr lang="ru-RU" sz="2000" i="1" dirty="0"/>
              <a:t>-- </a:t>
            </a:r>
            <a:r>
              <a:rPr lang="ru-RU" sz="2000" dirty="0"/>
              <a:t>это один из наиболее важных компонентов организма, составляющий 2/3 его массы. Вода является главным компонентом всех биологических жидкостей. Она служит растворителем питательных веществ и шлаков. Велика роль воды в регуляции температуры тела и поддержания кислотно-щелочного равновесия; вода участвует во всех протекающих в организме химических реакциях.</a:t>
            </a:r>
          </a:p>
          <a:p>
            <a:r>
              <a:rPr lang="ru-RU" sz="2000" dirty="0"/>
              <a:t>Для того чтобы питание отвечало требованиям здорового образа жизни, оно должно обеспечивать организм всеми необходимыми пищевыми элементами в необходимом количестве и нужном сочетании. Человеческий организм -- сложный механизм. Здоровье человека зависит от того, сколько человек получает энергии и сколько он ее расходует и как гармонично при этом работают все его органы, обеспечивая необходимый уровень жизнедеятельности. Одним из критериев оценки этого состояния может служить масса тела человека, определяемая с учетом его роста.</a:t>
            </a:r>
          </a:p>
        </p:txBody>
      </p:sp>
    </p:spTree>
    <p:extLst>
      <p:ext uri="{BB962C8B-B14F-4D97-AF65-F5344CB8AC3E}">
        <p14:creationId xmlns:p14="http://schemas.microsoft.com/office/powerpoint/2010/main" val="3522777502"/>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solidFill>
                  <a:srgbClr val="FFFF00"/>
                </a:solidFill>
              </a:rPr>
              <a:t>Влияние двигательной активности и закаливания организма на здоровье человека</a:t>
            </a:r>
            <a:endParaRPr lang="ru-RU" sz="2800" dirty="0">
              <a:solidFill>
                <a:srgbClr val="FFFF00"/>
              </a:solidFill>
            </a:endParaRPr>
          </a:p>
        </p:txBody>
      </p:sp>
      <p:sp>
        <p:nvSpPr>
          <p:cNvPr id="3" name="Объект 2"/>
          <p:cNvSpPr>
            <a:spLocks noGrp="1"/>
          </p:cNvSpPr>
          <p:nvPr>
            <p:ph idx="1"/>
          </p:nvPr>
        </p:nvSpPr>
        <p:spPr/>
        <p:txBody>
          <a:bodyPr>
            <a:normAutofit lnSpcReduction="10000"/>
          </a:bodyPr>
          <a:lstStyle/>
          <a:p>
            <a:r>
              <a:rPr lang="ru-RU" sz="2400" dirty="0"/>
              <a:t>Двигательная активность -- это любая мышечная активность, позволяющая поддерживать хорошую физическую форму, улучшать самочувствие, обеспечивать прилив энергии, дающей дополнительный стимул жизни</a:t>
            </a:r>
            <a:r>
              <a:rPr lang="ru-RU" sz="2400" dirty="0" smtClean="0"/>
              <a:t>.</a:t>
            </a:r>
          </a:p>
          <a:p>
            <a:r>
              <a:rPr lang="ru-RU" sz="2400" dirty="0"/>
              <a:t>Физическая культура всегда занимала ведущее место в подготовке человека к активной плодотворной жизнедеятельности. Она успешно может решить проблему нарушенного равновесия между силой эмоциональных раздражителей и реализацией физических потребностей тела. Это верный путь к укреплению духовного и физического здоровья.</a:t>
            </a:r>
          </a:p>
        </p:txBody>
      </p:sp>
      <p:sp>
        <p:nvSpPr>
          <p:cNvPr id="4" name="Скругленный прямоугольник 3">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5" name="Скругленный прямоугольник 4">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6" name="Скругленный прямоугольник 5">
            <a:hlinkClick r:id="rId4" action="ppaction://hlinksldjump"/>
          </p:cNvPr>
          <p:cNvSpPr/>
          <p:nvPr/>
        </p:nvSpPr>
        <p:spPr>
          <a:xfrm>
            <a:off x="363589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Tree>
    <p:extLst>
      <p:ext uri="{BB962C8B-B14F-4D97-AF65-F5344CB8AC3E}">
        <p14:creationId xmlns:p14="http://schemas.microsoft.com/office/powerpoint/2010/main" val="514610644"/>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4441" y="1124744"/>
            <a:ext cx="7200800" cy="4524315"/>
          </a:xfrm>
          <a:prstGeom prst="rect">
            <a:avLst/>
          </a:prstGeom>
          <a:noFill/>
        </p:spPr>
        <p:txBody>
          <a:bodyPr wrap="square" rtlCol="0">
            <a:spAutoFit/>
          </a:bodyPr>
          <a:lstStyle/>
          <a:p>
            <a:r>
              <a:rPr lang="ru-RU" sz="2400" dirty="0"/>
              <a:t>В быту, в профессиональной деятельности и в спорте человеку необходимы определенные скоростные качества. Они характеризуют его способность передвигаться с максимальной скоростью, выполнять различные прыжки, связанные с перемещением тела, вести единоборство, участвовать в спортивных играх. Основными средствами развития скоростных качеств являются упражнения, требующие быстрых двигательных реакций, высокой скорости и частоты выполнения движений. Это бег на короткие дистанции, прыжки в длину с места и с разбега, прыжки в высоту и др.</a:t>
            </a:r>
          </a:p>
        </p:txBody>
      </p:sp>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4"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6" name="Скругленный прямоугольник 5">
            <a:hlinkClick r:id="rId5"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Tree>
    <p:extLst>
      <p:ext uri="{BB962C8B-B14F-4D97-AF65-F5344CB8AC3E}">
        <p14:creationId xmlns:p14="http://schemas.microsoft.com/office/powerpoint/2010/main" val="1725213324"/>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2660" y="692696"/>
            <a:ext cx="7128792" cy="4955203"/>
          </a:xfrm>
          <a:prstGeom prst="rect">
            <a:avLst/>
          </a:prstGeom>
          <a:noFill/>
        </p:spPr>
        <p:txBody>
          <a:bodyPr wrap="square" rtlCol="0">
            <a:spAutoFit/>
          </a:bodyPr>
          <a:lstStyle/>
          <a:p>
            <a:r>
              <a:rPr lang="ru-RU" sz="2400" dirty="0"/>
              <a:t>Закаливание -- это повышение устойчивости организма к неблагоприятному воздействию ряда факторов окружающей среды (например, низкой или высокой температуры) путем систематического воздействия на организм этих факторов.</a:t>
            </a:r>
          </a:p>
          <a:p>
            <a:r>
              <a:rPr lang="ru-RU" sz="2400" dirty="0"/>
              <a:t>В основе закаливания лежит способность организма человека приспосабливаться к меняющимся условиям окружающей среды.</a:t>
            </a:r>
          </a:p>
          <a:p>
            <a:r>
              <a:rPr lang="ru-RU" sz="2400" dirty="0"/>
              <a:t>При закаливании происходит снижение чувствительности организма к действиям определенного физического фактора. При прекращении закаливающих процедур степень закаленности ослабевает</a:t>
            </a:r>
            <a:r>
              <a:rPr lang="ru-RU" sz="2800" dirty="0"/>
              <a:t>.</a:t>
            </a:r>
          </a:p>
        </p:txBody>
      </p:sp>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4" action="ppaction://hlinksldjump"/>
          </p:cNvPr>
          <p:cNvSpPr/>
          <p:nvPr/>
        </p:nvSpPr>
        <p:spPr>
          <a:xfrm>
            <a:off x="3851920"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Tree>
    <p:extLst>
      <p:ext uri="{BB962C8B-B14F-4D97-AF65-F5344CB8AC3E}">
        <p14:creationId xmlns:p14="http://schemas.microsoft.com/office/powerpoint/2010/main" val="4260309398"/>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707088" cy="1143000"/>
          </a:xfrm>
        </p:spPr>
        <p:txBody>
          <a:bodyPr>
            <a:normAutofit/>
          </a:bodyPr>
          <a:lstStyle/>
          <a:p>
            <a:r>
              <a:rPr lang="ru-RU" sz="2800" b="1" dirty="0">
                <a:solidFill>
                  <a:srgbClr val="FFFF00"/>
                </a:solidFill>
              </a:rPr>
              <a:t>Правила личной гигиены и здоровья человека</a:t>
            </a:r>
            <a:endParaRPr lang="ru-RU" sz="2800" dirty="0">
              <a:solidFill>
                <a:srgbClr val="FFFF00"/>
              </a:solidFill>
            </a:endParaRPr>
          </a:p>
        </p:txBody>
      </p:sp>
      <p:sp>
        <p:nvSpPr>
          <p:cNvPr id="3" name="Объект 2"/>
          <p:cNvSpPr>
            <a:spLocks noGrp="1"/>
          </p:cNvSpPr>
          <p:nvPr>
            <p:ph idx="1"/>
          </p:nvPr>
        </p:nvSpPr>
        <p:spPr/>
        <p:txBody>
          <a:bodyPr>
            <a:normAutofit/>
          </a:bodyPr>
          <a:lstStyle/>
          <a:p>
            <a:r>
              <a:rPr lang="ru-RU" sz="2000" dirty="0"/>
              <a:t>Гигиена -- это область медицины, изучающая влияние условий жизни и труда на здоровье человека и разрабатывающая меры профилактики различных заболеваний, обеспечения оптимальных условий существования, сохранения здоровья и продления жизни. Она относится к наиболее древним отраслям медицинских знаний.</a:t>
            </a:r>
          </a:p>
          <a:p>
            <a:r>
              <a:rPr lang="ru-RU" sz="2000" dirty="0"/>
              <a:t>Для изучения санитарного состояния окружающей среды и ее влияния на организм человека гигиена использует физические, химические, физиологические, токсикологические и другие методы. Она включает в себя ряд самостоятельных разделов: коммунальная гигиена, гигиена труда, гигиена детей и подростков, гигиена питания, радиационная гигиена и др.</a:t>
            </a:r>
          </a:p>
          <a:p>
            <a:endParaRPr lang="ru-RU" sz="2400" dirty="0"/>
          </a:p>
        </p:txBody>
      </p:sp>
      <p:sp>
        <p:nvSpPr>
          <p:cNvPr id="4" name="Скругленный прямоугольник 3">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5" name="Скругленный прямоугольник 4">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6" name="Скругленный прямоугольник 5">
            <a:hlinkClick r:id="rId4" action="ppaction://hlinksldjump"/>
          </p:cNvPr>
          <p:cNvSpPr/>
          <p:nvPr/>
        </p:nvSpPr>
        <p:spPr>
          <a:xfrm>
            <a:off x="363589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Tree>
    <p:extLst>
      <p:ext uri="{BB962C8B-B14F-4D97-AF65-F5344CB8AC3E}">
        <p14:creationId xmlns:p14="http://schemas.microsoft.com/office/powerpoint/2010/main" val="2153648962"/>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Объект 2"/>
          <p:cNvSpPr>
            <a:spLocks noGrp="1"/>
          </p:cNvSpPr>
          <p:nvPr>
            <p:ph idx="1"/>
          </p:nvPr>
        </p:nvSpPr>
        <p:spPr>
          <a:xfrm>
            <a:off x="323528" y="1398220"/>
            <a:ext cx="7467600" cy="4525963"/>
          </a:xfrm>
        </p:spPr>
        <p:txBody>
          <a:bodyPr>
            <a:normAutofit fontScale="92500" lnSpcReduction="10000"/>
          </a:bodyPr>
          <a:lstStyle/>
          <a:p>
            <a:r>
              <a:rPr lang="ru-RU" b="1" dirty="0">
                <a:hlinkClick r:id="rId2" action="ppaction://hlinksldjump"/>
              </a:rPr>
              <a:t>Режим дня и здоровье </a:t>
            </a:r>
            <a:r>
              <a:rPr lang="ru-RU" b="1" dirty="0" smtClean="0">
                <a:hlinkClick r:id="rId2" action="ppaction://hlinksldjump"/>
              </a:rPr>
              <a:t>человека</a:t>
            </a:r>
            <a:endParaRPr lang="ru-RU" b="1" dirty="0" smtClean="0"/>
          </a:p>
          <a:p>
            <a:r>
              <a:rPr lang="ru-RU" b="1" dirty="0">
                <a:hlinkClick r:id="rId3" action="ppaction://hlinksldjump"/>
              </a:rPr>
              <a:t>Рациональное питание и его значение для </a:t>
            </a:r>
            <a:r>
              <a:rPr lang="ru-RU" b="1" dirty="0" smtClean="0">
                <a:hlinkClick r:id="rId3" action="ppaction://hlinksldjump"/>
              </a:rPr>
              <a:t>здоровья</a:t>
            </a:r>
            <a:endParaRPr lang="ru-RU" b="1" dirty="0" smtClean="0"/>
          </a:p>
          <a:p>
            <a:r>
              <a:rPr lang="ru-RU" b="1" dirty="0">
                <a:hlinkClick r:id="rId4" action="ppaction://hlinksldjump"/>
              </a:rPr>
              <a:t>Влияние двигательной активности и закаливания организма на здоровье </a:t>
            </a:r>
            <a:r>
              <a:rPr lang="ru-RU" b="1" dirty="0" smtClean="0">
                <a:hlinkClick r:id="rId4" action="ppaction://hlinksldjump"/>
              </a:rPr>
              <a:t>человека</a:t>
            </a:r>
            <a:endParaRPr lang="ru-RU" b="1" dirty="0" smtClean="0"/>
          </a:p>
          <a:p>
            <a:r>
              <a:rPr lang="ru-RU" b="1" dirty="0">
                <a:hlinkClick r:id="rId5" action="ppaction://hlinksldjump"/>
              </a:rPr>
              <a:t>Правила личной гигиены и здоровья </a:t>
            </a:r>
            <a:r>
              <a:rPr lang="ru-RU" b="1" dirty="0" smtClean="0">
                <a:hlinkClick r:id="rId5" action="ppaction://hlinksldjump"/>
              </a:rPr>
              <a:t>человека</a:t>
            </a:r>
            <a:endParaRPr lang="ru-RU" b="1" dirty="0" smtClean="0"/>
          </a:p>
          <a:p>
            <a:r>
              <a:rPr lang="ru-RU" b="1" dirty="0" smtClean="0">
                <a:hlinkClick r:id="rId6" action="ppaction://hlinksldjump"/>
              </a:rPr>
              <a:t>Заключение</a:t>
            </a:r>
            <a:endParaRPr lang="ru-RU" b="1" dirty="0" smtClean="0"/>
          </a:p>
          <a:p>
            <a:r>
              <a:rPr lang="ru-RU" b="1" dirty="0" smtClean="0">
                <a:hlinkClick r:id="rId7" action="ppaction://hlinksldjump"/>
              </a:rPr>
              <a:t>Список литературы</a:t>
            </a:r>
            <a:endParaRPr lang="ru-RU" dirty="0"/>
          </a:p>
        </p:txBody>
      </p:sp>
      <p:sp>
        <p:nvSpPr>
          <p:cNvPr id="4" name="Скругленный прямоугольник 3">
            <a:hlinkClick r:id="rId8"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6" name="Скругленный прямоугольник 5">
            <a:hlinkClick r:id="rId9" action="ppaction://hlinksldjump"/>
          </p:cNvPr>
          <p:cNvSpPr/>
          <p:nvPr/>
        </p:nvSpPr>
        <p:spPr>
          <a:xfrm>
            <a:off x="7380312" y="141277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600" dirty="0" smtClean="0"/>
              <a:t>Об авторе</a:t>
            </a:r>
            <a:endParaRPr lang="ru-RU" sz="1600" dirty="0"/>
          </a:p>
        </p:txBody>
      </p:sp>
      <p:sp>
        <p:nvSpPr>
          <p:cNvPr id="7" name="Скругленный прямоугольник 6">
            <a:hlinkClick r:id="" action="ppaction://hlinkshowjump?jump=endshow"/>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2000" dirty="0" smtClean="0"/>
              <a:t>Выход</a:t>
            </a:r>
            <a:endParaRPr lang="ru-RU" sz="2000" dirty="0"/>
          </a:p>
        </p:txBody>
      </p:sp>
    </p:spTree>
    <p:extLst>
      <p:ext uri="{BB962C8B-B14F-4D97-AF65-F5344CB8AC3E}">
        <p14:creationId xmlns:p14="http://schemas.microsoft.com/office/powerpoint/2010/main" val="3617036002"/>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4"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6" name="Скругленный прямоугольник 5">
            <a:hlinkClick r:id="rId5"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
        <p:nvSpPr>
          <p:cNvPr id="7" name="Прямоугольник 6"/>
          <p:cNvSpPr/>
          <p:nvPr/>
        </p:nvSpPr>
        <p:spPr>
          <a:xfrm>
            <a:off x="251520" y="404664"/>
            <a:ext cx="6606480" cy="4093428"/>
          </a:xfrm>
          <a:prstGeom prst="rect">
            <a:avLst/>
          </a:prstGeom>
        </p:spPr>
        <p:txBody>
          <a:bodyPr wrap="square">
            <a:spAutoFit/>
          </a:bodyPr>
          <a:lstStyle/>
          <a:p>
            <a:r>
              <a:rPr lang="ru-RU" sz="2000" dirty="0"/>
              <a:t>Личная гигиена -- это совокупность гигиенических правил, выполнение которых способствует сохранению и укреплению здоровья человека. Она включает в себя ряд общих гигиенических правил для людей любого возраста:</a:t>
            </a:r>
          </a:p>
          <a:p>
            <a:r>
              <a:rPr lang="ru-RU" sz="2000" dirty="0"/>
              <a:t>правильное чередование умственного и физического труда;</a:t>
            </a:r>
          </a:p>
          <a:p>
            <a:r>
              <a:rPr lang="ru-RU" sz="2000" dirty="0"/>
              <a:t>занятия физической культурой и закаливанием;</a:t>
            </a:r>
          </a:p>
          <a:p>
            <a:r>
              <a:rPr lang="ru-RU" sz="2000" dirty="0"/>
              <a:t>рациональное питание;</a:t>
            </a:r>
          </a:p>
          <a:p>
            <a:r>
              <a:rPr lang="ru-RU" sz="2000" dirty="0"/>
              <a:t>чередование труда и активного отдыха;</a:t>
            </a:r>
          </a:p>
          <a:p>
            <a:r>
              <a:rPr lang="ru-RU" sz="2000" dirty="0"/>
              <a:t>полноценный сон.</a:t>
            </a:r>
          </a:p>
          <a:p>
            <a:r>
              <a:rPr lang="ru-RU" sz="2000" dirty="0"/>
              <a:t>К личной гигиене относятся также требования по уходу за кожей, зубами, волосами, по содержанию одежды, обуви и жилища.</a:t>
            </a:r>
          </a:p>
        </p:txBody>
      </p:sp>
    </p:spTree>
    <p:extLst>
      <p:ext uri="{BB962C8B-B14F-4D97-AF65-F5344CB8AC3E}">
        <p14:creationId xmlns:p14="http://schemas.microsoft.com/office/powerpoint/2010/main" val="393425405"/>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4"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6" name="Скругленный прямоугольник 5">
            <a:hlinkClick r:id="rId5"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
        <p:nvSpPr>
          <p:cNvPr id="2" name="Прямоугольник 1"/>
          <p:cNvSpPr/>
          <p:nvPr/>
        </p:nvSpPr>
        <p:spPr>
          <a:xfrm>
            <a:off x="179512" y="116632"/>
            <a:ext cx="6678488" cy="6186309"/>
          </a:xfrm>
          <a:prstGeom prst="rect">
            <a:avLst/>
          </a:prstGeom>
        </p:spPr>
        <p:txBody>
          <a:bodyPr wrap="square">
            <a:spAutoFit/>
          </a:bodyPr>
          <a:lstStyle/>
          <a:p>
            <a:r>
              <a:rPr lang="ru-RU" sz="1750" dirty="0"/>
              <a:t>Следует особо подчеркнуть значение соблюдения правил личной гигиены в системе здорового образа жизни. В этом плане важное значение имеют основные требования по уходу за кожей, зубами и волосами.</a:t>
            </a:r>
          </a:p>
          <a:p>
            <a:r>
              <a:rPr lang="ru-RU" sz="1750" dirty="0"/>
              <a:t>Кожа -- внешний покров тела человека. Площадь поверхности кожи взрослого человека составляет 1,5--2 м</a:t>
            </a:r>
            <a:r>
              <a:rPr lang="ru-RU" sz="1750" baseline="30000" dirty="0"/>
              <a:t>2</a:t>
            </a:r>
            <a:r>
              <a:rPr lang="ru-RU" sz="1750" dirty="0"/>
              <a:t>. Одной из основных функций кожи является защитная функция. Так, упругая жировая подстилка кожи и ее эластичность предохраняют от растяжения, давления и ушибов внутренние органы и мышцы. Роговой слой кожи защищает ее более глубокие слои от высыхания. Кроме того, он устойчив к различным химическим веществам. Пигмент меланин предохраняет кожу от ультрафиолетового излучения. Кожа защищает организм человека от проникновения микроорганизмов, возбудителей инфекций.</a:t>
            </a:r>
          </a:p>
          <a:p>
            <a:r>
              <a:rPr lang="ru-RU" sz="1750" dirty="0"/>
              <a:t>Важной защитной функцией кожи является ее участие в терморегуляции (поддержания нормальной температуры тела). 80% всей теплоотдачи организма осуществляется кожей.</a:t>
            </a:r>
          </a:p>
          <a:p>
            <a:r>
              <a:rPr lang="ru-RU" sz="1750" dirty="0"/>
              <a:t>Кожа участвует в регуляции обмена веществ в организме, особенно водного, минерального, углеводного и белкового, принимает участие в иммунных реакциях организма, поэтому уход за ней является одним из основных компонентов личной гигиены человека.</a:t>
            </a:r>
          </a:p>
        </p:txBody>
      </p:sp>
    </p:spTree>
    <p:extLst>
      <p:ext uri="{BB962C8B-B14F-4D97-AF65-F5344CB8AC3E}">
        <p14:creationId xmlns:p14="http://schemas.microsoft.com/office/powerpoint/2010/main" val="227642374"/>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6" name="Прямоугольник 5"/>
          <p:cNvSpPr/>
          <p:nvPr/>
        </p:nvSpPr>
        <p:spPr>
          <a:xfrm>
            <a:off x="107504" y="344845"/>
            <a:ext cx="6750496" cy="5324535"/>
          </a:xfrm>
          <a:prstGeom prst="rect">
            <a:avLst/>
          </a:prstGeom>
        </p:spPr>
        <p:txBody>
          <a:bodyPr wrap="square">
            <a:spAutoFit/>
          </a:bodyPr>
          <a:lstStyle/>
          <a:p>
            <a:r>
              <a:rPr lang="ru-RU" sz="2000" dirty="0"/>
              <a:t>Кожу лица и шеи необходимо умывать утром и вечером. Сухую кожу, чувствительную к атмосферным влияниям (ветер, мороз и др.), не рекомендуется часто мыть с мылом. После умывания или приема водных процедур на кожу лица можно нанести питательный крем. О правильности ухода за кожей лица свидетельствуют ее свежесть и здоровая окраска.</a:t>
            </a:r>
          </a:p>
          <a:p>
            <a:r>
              <a:rPr lang="ru-RU" sz="2000" dirty="0"/>
              <a:t>Кожу рук необходимо мыть с мылом, водой комнатной температуры, так как очень холодная вода сушит кожу, а горячая -- сильно обезжиривает. Кожу ног желательно мыть ежедневно вечером, после рабочего дня. При этом после мытья полезно пользоваться специальными кремами для ухода за кожей ног, которые помимо питательного эффекта предотвращают образование трещин на подошвах, способствуют профилактике грибковых заболеваний кожи.</a:t>
            </a:r>
          </a:p>
          <a:p>
            <a:r>
              <a:rPr lang="ru-RU" sz="2000" dirty="0"/>
              <a:t>Благоприятное влияние на состояние кожи оказывают воздушные ванны, купания в открытых водоемах и др.</a:t>
            </a:r>
          </a:p>
        </p:txBody>
      </p:sp>
      <p:sp>
        <p:nvSpPr>
          <p:cNvPr id="9" name="Скругленный прямоугольник 8">
            <a:hlinkClick r:id="rId4" action="ppaction://hlinksldjump"/>
          </p:cNvPr>
          <p:cNvSpPr/>
          <p:nvPr/>
        </p:nvSpPr>
        <p:spPr>
          <a:xfrm>
            <a:off x="3516289"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Tree>
    <p:extLst>
      <p:ext uri="{BB962C8B-B14F-4D97-AF65-F5344CB8AC3E}">
        <p14:creationId xmlns:p14="http://schemas.microsoft.com/office/powerpoint/2010/main" val="1444254977"/>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707088" cy="1143000"/>
          </a:xfrm>
        </p:spPr>
        <p:txBody>
          <a:bodyPr>
            <a:normAutofit/>
          </a:bodyPr>
          <a:lstStyle/>
          <a:p>
            <a:r>
              <a:rPr lang="ru-RU" sz="2800" b="1" dirty="0">
                <a:solidFill>
                  <a:srgbClr val="FFFF00"/>
                </a:solidFill>
              </a:rPr>
              <a:t>Заключение</a:t>
            </a:r>
            <a:endParaRPr lang="ru-RU" sz="2800" dirty="0">
              <a:solidFill>
                <a:srgbClr val="FFFF00"/>
              </a:solidFill>
            </a:endParaRPr>
          </a:p>
        </p:txBody>
      </p:sp>
      <p:sp>
        <p:nvSpPr>
          <p:cNvPr id="3" name="Объект 2"/>
          <p:cNvSpPr>
            <a:spLocks noGrp="1"/>
          </p:cNvSpPr>
          <p:nvPr>
            <p:ph idx="1"/>
          </p:nvPr>
        </p:nvSpPr>
        <p:spPr/>
        <p:txBody>
          <a:bodyPr>
            <a:normAutofit/>
          </a:bodyPr>
          <a:lstStyle/>
          <a:p>
            <a:endParaRPr lang="ru-RU" sz="2000" dirty="0"/>
          </a:p>
          <a:p>
            <a:pPr marL="36576" indent="0">
              <a:buNone/>
            </a:pPr>
            <a:r>
              <a:rPr lang="ru-RU" sz="2400" dirty="0"/>
              <a:t>Итак, можно сделать </a:t>
            </a:r>
            <a:r>
              <a:rPr lang="ru-RU" sz="2400" dirty="0" smtClean="0"/>
              <a:t>следующий вывод:</a:t>
            </a:r>
            <a:endParaRPr lang="ru-RU" sz="2400" dirty="0"/>
          </a:p>
          <a:p>
            <a:pPr marL="36576" indent="0">
              <a:buNone/>
            </a:pPr>
            <a:r>
              <a:rPr lang="ru-RU" sz="2400" dirty="0"/>
              <a:t>Здоровье -- нормальное психосоматическое состояние человека, отражающее его полное физическое, психическое и социальное благополучие и обеспечивающее полноценное выполнение трудовых, социальных и биологических функций. </a:t>
            </a:r>
          </a:p>
          <a:p>
            <a:endParaRPr lang="ru-RU" sz="2400" dirty="0"/>
          </a:p>
        </p:txBody>
      </p:sp>
      <p:sp>
        <p:nvSpPr>
          <p:cNvPr id="4" name="Скругленный прямоугольник 3">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5" name="Скругленный прямоугольник 4">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8" name="Скругленный прямоугольник 7">
            <a:hlinkClick r:id="rId4" action="ppaction://hlinksldjump"/>
          </p:cNvPr>
          <p:cNvSpPr/>
          <p:nvPr/>
        </p:nvSpPr>
        <p:spPr>
          <a:xfrm>
            <a:off x="341987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Tree>
    <p:extLst>
      <p:ext uri="{BB962C8B-B14F-4D97-AF65-F5344CB8AC3E}">
        <p14:creationId xmlns:p14="http://schemas.microsoft.com/office/powerpoint/2010/main" val="904807234"/>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9" name="Прямоугольник 8"/>
          <p:cNvSpPr/>
          <p:nvPr/>
        </p:nvSpPr>
        <p:spPr>
          <a:xfrm>
            <a:off x="35496" y="116632"/>
            <a:ext cx="6822504" cy="5632311"/>
          </a:xfrm>
          <a:prstGeom prst="rect">
            <a:avLst/>
          </a:prstGeom>
        </p:spPr>
        <p:txBody>
          <a:bodyPr wrap="square">
            <a:spAutoFit/>
          </a:bodyPr>
          <a:lstStyle/>
          <a:p>
            <a:r>
              <a:rPr lang="ru-RU" sz="2000" dirty="0"/>
              <a:t>Здоровье во многом зависит от образа жизни, однако, говоря о здоровом образе жизни, в первую очередь имеют в виду отсутствие вредных привычек. Это, конечно, необходимое, но вовсе не достаточное условие. Главное в здоровом образе жизни -- это активное творение здоровья, включая все его компоненты. Таким образом, понятие здорового образа жизни гораздо шире, чем отсутствие вредных привычек, режим труда и отдыха, система питания, различные закаливающие и развивающие упражнения; в него также входит система отношений к себе, к другому человеку, к жизни в целом, а также осмысленность бытия, жизненные цели и ценности и </a:t>
            </a:r>
            <a:r>
              <a:rPr lang="ru-RU" sz="2000" dirty="0" smtClean="0"/>
              <a:t>т.д.</a:t>
            </a:r>
          </a:p>
          <a:p>
            <a:r>
              <a:rPr lang="ru-RU" sz="2000" dirty="0"/>
              <a:t>Здоровый образ жизни во многом зависит от ценностных ориентации студента, мировоззрения, социального и нравственного опыта. Общественные нормы, ценности здорового образа жизни принимаются студентами как личностно значимые, но не всегда совпадают с ценностями, выработанными общественным сознанием. </a:t>
            </a:r>
          </a:p>
        </p:txBody>
      </p:sp>
      <p:sp>
        <p:nvSpPr>
          <p:cNvPr id="11" name="Скругленный прямоугольник 10">
            <a:hlinkClick r:id="rId4" action="ppaction://hlinksldjump"/>
          </p:cNvPr>
          <p:cNvSpPr/>
          <p:nvPr/>
        </p:nvSpPr>
        <p:spPr>
          <a:xfrm>
            <a:off x="3312353"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Tree>
    <p:extLst>
      <p:ext uri="{BB962C8B-B14F-4D97-AF65-F5344CB8AC3E}">
        <p14:creationId xmlns:p14="http://schemas.microsoft.com/office/powerpoint/2010/main" val="2029586102"/>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707088" cy="1143000"/>
          </a:xfrm>
        </p:spPr>
        <p:txBody>
          <a:bodyPr>
            <a:normAutofit/>
          </a:bodyPr>
          <a:lstStyle/>
          <a:p>
            <a:r>
              <a:rPr lang="ru-RU" sz="2800" b="1" dirty="0" smtClean="0">
                <a:solidFill>
                  <a:srgbClr val="FFFF00"/>
                </a:solidFill>
              </a:rPr>
              <a:t>Список литературы</a:t>
            </a:r>
            <a:endParaRPr lang="ru-RU" sz="2800" dirty="0">
              <a:solidFill>
                <a:srgbClr val="FFFF00"/>
              </a:solidFill>
            </a:endParaRPr>
          </a:p>
        </p:txBody>
      </p:sp>
      <p:sp>
        <p:nvSpPr>
          <p:cNvPr id="3" name="Объект 2"/>
          <p:cNvSpPr>
            <a:spLocks noGrp="1"/>
          </p:cNvSpPr>
          <p:nvPr>
            <p:ph idx="1"/>
          </p:nvPr>
        </p:nvSpPr>
        <p:spPr>
          <a:xfrm>
            <a:off x="-36512" y="1124744"/>
            <a:ext cx="7467600" cy="4525963"/>
          </a:xfrm>
        </p:spPr>
        <p:txBody>
          <a:bodyPr>
            <a:normAutofit/>
          </a:bodyPr>
          <a:lstStyle/>
          <a:p>
            <a:r>
              <a:rPr lang="ru-RU" sz="1200" dirty="0" err="1"/>
              <a:t>Бальсевич</a:t>
            </a:r>
            <a:r>
              <a:rPr lang="ru-RU" sz="1200" dirty="0"/>
              <a:t> В.К. Физическая культура для всех и для каждого. - М.: Физкультура и спорт, 2007</a:t>
            </a:r>
          </a:p>
          <a:p>
            <a:r>
              <a:rPr lang="ru-RU" sz="1200" dirty="0" err="1"/>
              <a:t>Ильинич</a:t>
            </a:r>
            <a:r>
              <a:rPr lang="ru-RU" sz="1200" dirty="0"/>
              <a:t> В.И. Физическая культура студента: Учебник / Под ред. проф. </a:t>
            </a:r>
            <a:r>
              <a:rPr lang="ru-RU" sz="1200" dirty="0" err="1"/>
              <a:t>В.И.Ильинича</a:t>
            </a:r>
            <a:r>
              <a:rPr lang="ru-RU" sz="1200" dirty="0"/>
              <a:t> . - М.: </a:t>
            </a:r>
            <a:r>
              <a:rPr lang="ru-RU" sz="1200" dirty="0" err="1"/>
              <a:t>Гардарики</a:t>
            </a:r>
            <a:r>
              <a:rPr lang="ru-RU" sz="1200" dirty="0"/>
              <a:t>, 2006</a:t>
            </a:r>
          </a:p>
          <a:p>
            <a:r>
              <a:rPr lang="ru-RU" sz="1200" dirty="0"/>
              <a:t>Лях В.И. Силовые способности школьников // Физическая культура в школе. -2005.- № 1.- С. 6.</a:t>
            </a:r>
          </a:p>
          <a:p>
            <a:r>
              <a:rPr lang="ru-RU" sz="1200" dirty="0"/>
              <a:t>Методика физического воспитания школьников / Под ред. </a:t>
            </a:r>
            <a:r>
              <a:rPr lang="ru-RU" sz="1200" dirty="0" err="1"/>
              <a:t>Г.Б.Мейксона</a:t>
            </a:r>
            <a:r>
              <a:rPr lang="ru-RU" sz="1200" dirty="0"/>
              <a:t>, </a:t>
            </a:r>
            <a:r>
              <a:rPr lang="ru-RU" sz="1200" dirty="0" err="1"/>
              <a:t>Л.Е.Любомирского</a:t>
            </a:r>
            <a:r>
              <a:rPr lang="ru-RU" sz="1200" dirty="0"/>
              <a:t>.- М.: Просвещение, 2007</a:t>
            </a:r>
          </a:p>
          <a:p>
            <a:r>
              <a:rPr lang="ru-RU" sz="1200" dirty="0" err="1"/>
              <a:t>Минбулатов</a:t>
            </a:r>
            <a:r>
              <a:rPr lang="ru-RU" sz="1200" dirty="0"/>
              <a:t> В.М. Физическая культура в школе: Очерки дидактических основ. - Махачкала: </a:t>
            </a:r>
            <a:r>
              <a:rPr lang="ru-RU" sz="1200" dirty="0" err="1"/>
              <a:t>Дагучпедгиз</a:t>
            </a:r>
            <a:r>
              <a:rPr lang="ru-RU" sz="1200" dirty="0"/>
              <a:t>, 2005</a:t>
            </a:r>
          </a:p>
          <a:p>
            <a:r>
              <a:rPr lang="ru-RU" sz="1200" dirty="0"/>
              <a:t>Настольная книга учителя физической культуры / Под ред. проф. </a:t>
            </a:r>
            <a:r>
              <a:rPr lang="ru-RU" sz="1200" dirty="0" err="1"/>
              <a:t>Л.Б.Кофмана</a:t>
            </a:r>
            <a:r>
              <a:rPr lang="ru-RU" sz="1200" dirty="0"/>
              <a:t>. - М.: Физкультура и спорт, 2005</a:t>
            </a:r>
          </a:p>
          <a:p>
            <a:r>
              <a:rPr lang="ru-RU" sz="1200" dirty="0"/>
              <a:t>Основы теории и методики физической культуры : Учеб. для техникумов физ. культ. / Под ред. </a:t>
            </a:r>
            <a:r>
              <a:rPr lang="ru-RU" sz="1200" dirty="0" err="1"/>
              <a:t>А.А.Гужаловского</a:t>
            </a:r>
            <a:r>
              <a:rPr lang="ru-RU" sz="1200" dirty="0"/>
              <a:t>. - М.: Физкультура и спорт, 2006</a:t>
            </a:r>
          </a:p>
          <a:p>
            <a:r>
              <a:rPr lang="ru-RU" sz="1200" dirty="0"/>
              <a:t>Столяров В.И., </a:t>
            </a:r>
            <a:r>
              <a:rPr lang="ru-RU" sz="1200" dirty="0" err="1"/>
              <a:t>И.М.Быховская</a:t>
            </a:r>
            <a:r>
              <a:rPr lang="ru-RU" sz="1200" dirty="0"/>
              <a:t>, </a:t>
            </a:r>
            <a:r>
              <a:rPr lang="ru-RU" sz="1200" dirty="0" err="1"/>
              <a:t>Л.И.Лубышева</a:t>
            </a:r>
            <a:r>
              <a:rPr lang="ru-RU" sz="1200" dirty="0"/>
              <a:t>. Концепция физической культуры и физкультурного воспитания (инновационный подход) //Теория и практика физической культуры. - 2004.- № 5.- С. 11.</a:t>
            </a:r>
          </a:p>
          <a:p>
            <a:r>
              <a:rPr lang="ru-RU" sz="1200" dirty="0"/>
              <a:t>Соловьёв Г.М. Основы здорового образа жизни и методика оздоровительной физической культуры: Учеб. пособие. Ч. 1 и 2. Ставрополь: Изд-во СГУ, 2007</a:t>
            </a:r>
          </a:p>
          <a:p>
            <a:r>
              <a:rPr lang="ru-RU" sz="1200" dirty="0"/>
              <a:t>Теория и методика физического воспитания: Учеб. для студентов фак. физ. культ. </a:t>
            </a:r>
            <a:r>
              <a:rPr lang="ru-RU" sz="1200" dirty="0" err="1"/>
              <a:t>пед</a:t>
            </a:r>
            <a:r>
              <a:rPr lang="ru-RU" sz="1200" dirty="0"/>
              <a:t>. ин-</a:t>
            </a:r>
            <a:r>
              <a:rPr lang="ru-RU" sz="1200" dirty="0" err="1"/>
              <a:t>тов</a:t>
            </a:r>
            <a:r>
              <a:rPr lang="ru-RU" sz="1200" dirty="0"/>
              <a:t> по спец. 0303 “Физическая культура” / Под </a:t>
            </a:r>
            <a:r>
              <a:rPr lang="ru-RU" sz="1200" dirty="0" err="1"/>
              <a:t>ред</a:t>
            </a:r>
            <a:r>
              <a:rPr lang="ru-RU" sz="1200" dirty="0"/>
              <a:t> </a:t>
            </a:r>
            <a:r>
              <a:rPr lang="ru-RU" sz="1200" dirty="0" err="1"/>
              <a:t>Б.А.Ашмарина</a:t>
            </a:r>
            <a:r>
              <a:rPr lang="ru-RU" sz="1200" dirty="0"/>
              <a:t>. - М.: Просвещение, 2007</a:t>
            </a:r>
          </a:p>
          <a:p>
            <a:r>
              <a:rPr lang="ru-RU" sz="1200" dirty="0"/>
              <a:t>Физическая культура: Учеб. для учащихся Х-Х1 классов общеобразовательных учреждений / Под ред. </a:t>
            </a:r>
            <a:r>
              <a:rPr lang="ru-RU" sz="1200" dirty="0" err="1"/>
              <a:t>В.И.Ляха</a:t>
            </a:r>
            <a:r>
              <a:rPr lang="ru-RU" sz="1200" dirty="0"/>
              <a:t>, Л.Е. </a:t>
            </a:r>
            <a:r>
              <a:rPr lang="ru-RU" sz="1200" dirty="0" err="1"/>
              <a:t>Любомирского</a:t>
            </a:r>
            <a:r>
              <a:rPr lang="ru-RU" sz="1200" dirty="0"/>
              <a:t>, Г.Б. </a:t>
            </a:r>
            <a:r>
              <a:rPr lang="ru-RU" sz="1200" dirty="0" err="1"/>
              <a:t>Мейксона</a:t>
            </a:r>
            <a:r>
              <a:rPr lang="ru-RU" sz="1200" dirty="0"/>
              <a:t>.- М.: Просвещение, 2006</a:t>
            </a:r>
          </a:p>
          <a:p>
            <a:r>
              <a:rPr lang="ru-RU" sz="1200" dirty="0"/>
              <a:t>Фомин Н.А., Вавилов Ю.Н. Физиологические основы двигательной активности. - М.: Физкультура и спорт, 2006</a:t>
            </a:r>
          </a:p>
          <a:p>
            <a:endParaRPr lang="ru-RU" sz="800" dirty="0"/>
          </a:p>
        </p:txBody>
      </p:sp>
      <p:sp>
        <p:nvSpPr>
          <p:cNvPr id="4" name="Скругленный прямоугольник 3">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5" name="Скругленный прямоугольник 4">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Tree>
    <p:extLst>
      <p:ext uri="{BB962C8B-B14F-4D97-AF65-F5344CB8AC3E}">
        <p14:creationId xmlns:p14="http://schemas.microsoft.com/office/powerpoint/2010/main" val="1532696028"/>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Помощь</a:t>
            </a:r>
            <a:endParaRPr lang="ru-RU" dirty="0"/>
          </a:p>
        </p:txBody>
      </p:sp>
      <p:sp>
        <p:nvSpPr>
          <p:cNvPr id="3" name="Объект 2"/>
          <p:cNvSpPr>
            <a:spLocks noGrp="1"/>
          </p:cNvSpPr>
          <p:nvPr>
            <p:ph idx="1"/>
          </p:nvPr>
        </p:nvSpPr>
        <p:spPr>
          <a:xfrm>
            <a:off x="478610" y="1412776"/>
            <a:ext cx="7467600" cy="4525963"/>
          </a:xfrm>
        </p:spPr>
        <p:txBody>
          <a:bodyPr>
            <a:normAutofit fontScale="92500" lnSpcReduction="10000"/>
          </a:bodyPr>
          <a:lstStyle/>
          <a:p>
            <a:pPr algn="just"/>
            <a:r>
              <a:rPr lang="ru-RU" dirty="0"/>
              <a:t>Кнопка «</a:t>
            </a:r>
            <a:r>
              <a:rPr lang="ru-RU" dirty="0">
                <a:solidFill>
                  <a:schemeClr val="accent2"/>
                </a:solidFill>
                <a:hlinkClick r:id="" action="ppaction://hlinkshowjump?jump=lastslideviewed"/>
              </a:rPr>
              <a:t>Назад</a:t>
            </a:r>
            <a:r>
              <a:rPr lang="ru-RU" dirty="0"/>
              <a:t>» возвращает на предыдущую страницу</a:t>
            </a:r>
          </a:p>
          <a:p>
            <a:pPr algn="just"/>
            <a:r>
              <a:rPr lang="ru-RU" dirty="0"/>
              <a:t>Кнопка «</a:t>
            </a:r>
            <a:r>
              <a:rPr lang="ru-RU" dirty="0">
                <a:solidFill>
                  <a:schemeClr val="accent2"/>
                </a:solidFill>
                <a:hlinkClick r:id="rId2" action="ppaction://hlinksldjump"/>
              </a:rPr>
              <a:t>Об авторе</a:t>
            </a:r>
            <a:r>
              <a:rPr lang="ru-RU" dirty="0"/>
              <a:t>» отправляет на страницу с пояснениями о создателе данного «эпоса»</a:t>
            </a:r>
          </a:p>
          <a:p>
            <a:pPr algn="just"/>
            <a:r>
              <a:rPr lang="ru-RU" dirty="0"/>
              <a:t>Кнопка «</a:t>
            </a:r>
            <a:r>
              <a:rPr lang="ru-RU" dirty="0">
                <a:solidFill>
                  <a:schemeClr val="accent2"/>
                </a:solidFill>
                <a:hlinkClick r:id="rId2" action="ppaction://hlinksldjump"/>
              </a:rPr>
              <a:t>Вперёд</a:t>
            </a:r>
            <a:r>
              <a:rPr lang="ru-RU" dirty="0"/>
              <a:t>» отправляет на следующую страницу</a:t>
            </a:r>
          </a:p>
          <a:p>
            <a:pPr algn="just"/>
            <a:r>
              <a:rPr lang="ru-RU" dirty="0"/>
              <a:t>Кнопка «</a:t>
            </a:r>
            <a:r>
              <a:rPr lang="ru-RU" dirty="0">
                <a:solidFill>
                  <a:schemeClr val="accent2"/>
                </a:solidFill>
                <a:hlinkClick r:id="rId3" action="ppaction://hlinksldjump"/>
              </a:rPr>
              <a:t>К содержанию</a:t>
            </a:r>
            <a:r>
              <a:rPr lang="ru-RU" dirty="0"/>
              <a:t>» отправляет на страницу Разделов.</a:t>
            </a:r>
          </a:p>
          <a:p>
            <a:pPr algn="just"/>
            <a:r>
              <a:rPr lang="ru-RU" dirty="0"/>
              <a:t>Кнопка «</a:t>
            </a:r>
            <a:r>
              <a:rPr lang="ru-RU" dirty="0">
                <a:solidFill>
                  <a:schemeClr val="accent2"/>
                </a:solidFill>
                <a:hlinkClick r:id="rId4" action="ppaction://hlinksldjump"/>
              </a:rPr>
              <a:t>Помощь</a:t>
            </a:r>
            <a:r>
              <a:rPr lang="ru-RU" dirty="0"/>
              <a:t>» необходима для любопытных.</a:t>
            </a:r>
          </a:p>
        </p:txBody>
      </p:sp>
      <p:sp>
        <p:nvSpPr>
          <p:cNvPr id="5" name="Скругленный прямоугольник 4">
            <a:hlinkClick r:id="" action="ppaction://hlinkshowjump?jump=lastslideviewed"/>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2000" dirty="0" smtClean="0"/>
              <a:t>Назад</a:t>
            </a:r>
            <a:endParaRPr lang="ru-RU" sz="2000" dirty="0"/>
          </a:p>
        </p:txBody>
      </p:sp>
    </p:spTree>
    <p:extLst>
      <p:ext uri="{BB962C8B-B14F-4D97-AF65-F5344CB8AC3E}">
        <p14:creationId xmlns:p14="http://schemas.microsoft.com/office/powerpoint/2010/main" val="1546083636"/>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 авторе</a:t>
            </a:r>
            <a:endParaRPr lang="ru-RU" dirty="0"/>
          </a:p>
        </p:txBody>
      </p:sp>
      <p:sp>
        <p:nvSpPr>
          <p:cNvPr id="3" name="Объект 2"/>
          <p:cNvSpPr>
            <a:spLocks noGrp="1"/>
          </p:cNvSpPr>
          <p:nvPr>
            <p:ph idx="1"/>
          </p:nvPr>
        </p:nvSpPr>
        <p:spPr>
          <a:xfrm>
            <a:off x="3131840" y="1628801"/>
            <a:ext cx="5112568" cy="3744416"/>
          </a:xfrm>
        </p:spPr>
        <p:txBody>
          <a:bodyPr/>
          <a:lstStyle/>
          <a:p>
            <a:r>
              <a:rPr lang="ru-RU" dirty="0" smtClean="0"/>
              <a:t>Павлова Людмила Александровна</a:t>
            </a:r>
          </a:p>
          <a:p>
            <a:r>
              <a:rPr lang="ru-RU" dirty="0" smtClean="0"/>
              <a:t>Домохозяйка</a:t>
            </a:r>
          </a:p>
          <a:p>
            <a:r>
              <a:rPr lang="ru-RU" dirty="0" smtClean="0"/>
              <a:t>Замужем </a:t>
            </a:r>
          </a:p>
          <a:p>
            <a:r>
              <a:rPr lang="ru-RU" dirty="0" smtClean="0"/>
              <a:t>Трое детей</a:t>
            </a:r>
          </a:p>
          <a:p>
            <a:endParaRPr lang="ru-RU" dirty="0" smtClean="0"/>
          </a:p>
          <a:p>
            <a:pPr marL="36576" indent="0">
              <a:buNone/>
            </a:pPr>
            <a:endParaRPr lang="ru-RU" dirty="0"/>
          </a:p>
        </p:txBody>
      </p:sp>
      <p:sp>
        <p:nvSpPr>
          <p:cNvPr id="5" name="Скругленный прямоугольник 4">
            <a:hlinkClick r:id="rId2"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6" name="Скругленный прямоугольник 5">
            <a:hlinkClick r:id="rId3"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pic>
        <p:nvPicPr>
          <p:cNvPr id="4099" name="Picture 3" descr="C:\Users\Папа\YandexDisk\Скриншоты\2015-02-04 22-04-56 Скриншот экрана.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271588"/>
            <a:ext cx="2486025" cy="431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863082"/>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24744"/>
            <a:ext cx="7467600" cy="1224136"/>
          </a:xfrm>
        </p:spPr>
        <p:txBody>
          <a:bodyPr>
            <a:normAutofit/>
          </a:bodyPr>
          <a:lstStyle/>
          <a:p>
            <a:pPr algn="ctr">
              <a:defRPr/>
            </a:pPr>
            <a:r>
              <a:rPr lang="ru-RU" sz="48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                     </a:t>
            </a:r>
            <a:endParaRPr lang="ru-RU" dirty="0"/>
          </a:p>
        </p:txBody>
      </p:sp>
      <p:sp>
        <p:nvSpPr>
          <p:cNvPr id="3" name="Объект 2"/>
          <p:cNvSpPr>
            <a:spLocks noGrp="1"/>
          </p:cNvSpPr>
          <p:nvPr>
            <p:ph idx="1"/>
          </p:nvPr>
        </p:nvSpPr>
        <p:spPr>
          <a:xfrm>
            <a:off x="488776" y="1185719"/>
            <a:ext cx="7467600" cy="4181969"/>
          </a:xfrm>
        </p:spPr>
        <p:txBody>
          <a:bodyPr>
            <a:noAutofit/>
          </a:bodyPr>
          <a:lstStyle/>
          <a:p>
            <a:pPr marL="36576" indent="0">
              <a:buNone/>
            </a:pPr>
            <a:r>
              <a:rPr lang="ru-RU" sz="2400" dirty="0"/>
              <a:t>Вся жизнь человека проходит в режиме распределения времени, частично вынужденного, связанного с общественно необходимой деятельностью, частично по индивидуальному плану. Так, например, режим дня студента определен учебным планом занятий в учебном заведении, режим военнослужащего -- распорядком дня, утвержденным командиром воинской части, режим работающего человека -- началом и концом рабочего дня.</a:t>
            </a:r>
          </a:p>
          <a:p>
            <a:pPr marL="36576" indent="0">
              <a:buNone/>
            </a:pPr>
            <a:r>
              <a:rPr lang="ru-RU" sz="2400" dirty="0"/>
              <a:t>Таким образом, режим -- это установленный распорядок жизни человека, который включает в себя труд, питание, отдых и сон.</a:t>
            </a:r>
          </a:p>
          <a:p>
            <a:endParaRPr lang="ru-RU" sz="2400" dirty="0"/>
          </a:p>
        </p:txBody>
      </p:sp>
      <p:sp>
        <p:nvSpPr>
          <p:cNvPr id="4" name="Скругленный прямоугольник 3">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5" name="Скругленный прямоугольник 4">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6" name="Скругленный прямоугольник 5">
            <a:hlinkClick r:id="rId4" action="ppaction://hlinksldjump"/>
          </p:cNvPr>
          <p:cNvSpPr/>
          <p:nvPr/>
        </p:nvSpPr>
        <p:spPr>
          <a:xfrm>
            <a:off x="363589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11" name="Прямоугольник 10"/>
          <p:cNvSpPr/>
          <p:nvPr/>
        </p:nvSpPr>
        <p:spPr>
          <a:xfrm>
            <a:off x="1414945" y="631721"/>
            <a:ext cx="6048672" cy="553998"/>
          </a:xfrm>
          <a:prstGeom prst="rect">
            <a:avLst/>
          </a:prstGeom>
        </p:spPr>
        <p:txBody>
          <a:bodyPr wrap="square">
            <a:spAutoFit/>
          </a:bodyPr>
          <a:lstStyle/>
          <a:p>
            <a:pPr marL="36576" lvl="0">
              <a:spcBef>
                <a:spcPct val="20000"/>
              </a:spcBef>
              <a:buClr>
                <a:srgbClr val="7A7A7A"/>
              </a:buClr>
              <a:buSzPct val="80000"/>
            </a:pPr>
            <a:r>
              <a:rPr lang="ru-RU" sz="3000" b="1" dirty="0">
                <a:solidFill>
                  <a:srgbClr val="FFFF00"/>
                </a:solidFill>
              </a:rPr>
              <a:t>Режим дня и здоровье человека</a:t>
            </a:r>
          </a:p>
        </p:txBody>
      </p:sp>
    </p:spTree>
    <p:extLst>
      <p:ext uri="{BB962C8B-B14F-4D97-AF65-F5344CB8AC3E}">
        <p14:creationId xmlns:p14="http://schemas.microsoft.com/office/powerpoint/2010/main" val="3002384650"/>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6" name="Скругленный прямоугольник 5">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7" name="Скругленный прямоугольник 6">
            <a:hlinkClick r:id="rId4"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8" name="Скругленный прямоугольник 7">
            <a:hlinkClick r:id="rId5"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
        <p:nvSpPr>
          <p:cNvPr id="2" name="Прямоугольник 1"/>
          <p:cNvSpPr/>
          <p:nvPr/>
        </p:nvSpPr>
        <p:spPr>
          <a:xfrm>
            <a:off x="477710" y="620688"/>
            <a:ext cx="7478666" cy="5016758"/>
          </a:xfrm>
          <a:prstGeom prst="rect">
            <a:avLst/>
          </a:prstGeom>
        </p:spPr>
        <p:txBody>
          <a:bodyPr wrap="square">
            <a:spAutoFit/>
          </a:bodyPr>
          <a:lstStyle/>
          <a:p>
            <a:r>
              <a:rPr lang="ru-RU" sz="2000" dirty="0"/>
              <a:t>Рассмотренные выше элементы режима жизнедеятельности человека (труд, отдых, сон и питание) во многом индивидуальны. Высоким уровнем работоспособности, здоровья, долголетия будет обладать тот, кто придерживается требований здорового образа жизни. Правильно спланированный режим дня с учетом возраста, физиологических и психических особенностей является основой для сохранения здоровья и главной составной частью здорового образа жизни.</a:t>
            </a:r>
          </a:p>
          <a:p>
            <a:r>
              <a:rPr lang="ru-RU" sz="2000" dirty="0"/>
              <a:t>Из сказанного можно сделать два вывода: интенсивность обучения постоянно повышается, и это необходимость, так как объем нужной для человека информации постоянно растет; с учетом учебной нагрузки следует корректировать режим дня: он должен обеспечивать рациональное сочетание умственной и физической нагрузок, отдыха, сна и правильного питания, т.е. обеспечивать гармоничное развитие духовного и физического здоровья человека</a:t>
            </a:r>
            <a:r>
              <a:rPr lang="ru-RU" dirty="0"/>
              <a:t>.</a:t>
            </a:r>
          </a:p>
        </p:txBody>
      </p:sp>
    </p:spTree>
    <p:extLst>
      <p:ext uri="{BB962C8B-B14F-4D97-AF65-F5344CB8AC3E}">
        <p14:creationId xmlns:p14="http://schemas.microsoft.com/office/powerpoint/2010/main" val="916322516"/>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268760"/>
            <a:ext cx="7416824" cy="535531"/>
          </a:xfrm>
          <a:prstGeom prst="rect">
            <a:avLst/>
          </a:prstGeom>
          <a:noFill/>
        </p:spPr>
        <p:txBody>
          <a:bodyPr wrap="square" rtlCol="0">
            <a:spAutoFit/>
          </a:bodyPr>
          <a:lstStyle/>
          <a:p>
            <a:pPr>
              <a:lnSpc>
                <a:spcPct val="90000"/>
              </a:lnSpc>
            </a:pPr>
            <a:endParaRPr lang="ru-RU" sz="3200" dirty="0">
              <a:solidFill>
                <a:srgbClr val="CC0000"/>
              </a:solidFill>
            </a:endParaRPr>
          </a:p>
        </p:txBody>
      </p:sp>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4" action="ppaction://hlinksldjump"/>
          </p:cNvPr>
          <p:cNvSpPr/>
          <p:nvPr/>
        </p:nvSpPr>
        <p:spPr>
          <a:xfrm>
            <a:off x="3851920"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
        <p:nvSpPr>
          <p:cNvPr id="6" name="Прямоугольник 5"/>
          <p:cNvSpPr/>
          <p:nvPr/>
        </p:nvSpPr>
        <p:spPr>
          <a:xfrm>
            <a:off x="82174" y="233928"/>
            <a:ext cx="7946210" cy="5355312"/>
          </a:xfrm>
          <a:prstGeom prst="rect">
            <a:avLst/>
          </a:prstGeom>
        </p:spPr>
        <p:txBody>
          <a:bodyPr wrap="square">
            <a:spAutoFit/>
          </a:bodyPr>
          <a:lstStyle/>
          <a:p>
            <a:r>
              <a:rPr lang="ru-RU" dirty="0"/>
              <a:t>Важно усвоить, что правильный режим работы и отдыха обеспечивает высокую работоспособность и бодрое состояние в течение длительного времени. Этот режим должен учитывать индивидуальные особенности человека, причем при осуществлении им как основной деятельности (классные занятия), так и внеурочной (приготовление домашних заданий, активный отдых).</a:t>
            </a:r>
          </a:p>
          <a:p>
            <a:r>
              <a:rPr lang="ru-RU" dirty="0"/>
              <a:t>Необходимо также учитывать возможные последствия для здоровья и самочувствия нарушений координации биологических ритмов, в том числе связанных с переменой климатогеографических условий (быстрое попадание в район с другим часовым поясом -- перелет на самолете в места отдыха, в другое место жительства).</a:t>
            </a:r>
          </a:p>
          <a:p>
            <a:r>
              <a:rPr lang="ru-RU" dirty="0"/>
              <a:t>Правильно организованный режим дня способствует укреплению здоровья -- нормальному духовному и физическому развитию человека. Однако не всегда удается выдержать оптимальный режим жизнедеятельности, иногда возникает необходимость в повышении нагрузок на обучающихся (контрольные работы, экзамены и др.), что может привести к появлению у них утомления и переутомления. Для восстановления нормального режима жизнедеятельности обучаемые должны знать ряд мер по профилактике переутомления.</a:t>
            </a:r>
          </a:p>
        </p:txBody>
      </p:sp>
    </p:spTree>
    <p:extLst>
      <p:ext uri="{BB962C8B-B14F-4D97-AF65-F5344CB8AC3E}">
        <p14:creationId xmlns:p14="http://schemas.microsoft.com/office/powerpoint/2010/main" val="2738920946"/>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3200" b="1" dirty="0">
                <a:solidFill>
                  <a:srgbClr val="FFFF00"/>
                </a:solidFill>
              </a:rPr>
              <a:t>Рациональное питание и его значение для здоровья</a:t>
            </a:r>
            <a:endParaRPr lang="ru-RU" sz="3200" dirty="0">
              <a:solidFill>
                <a:srgbClr val="FFFF00"/>
              </a:solidFill>
            </a:endParaRPr>
          </a:p>
        </p:txBody>
      </p:sp>
      <p:sp>
        <p:nvSpPr>
          <p:cNvPr id="5" name="Объект 4"/>
          <p:cNvSpPr>
            <a:spLocks noGrp="1"/>
          </p:cNvSpPr>
          <p:nvPr>
            <p:ph idx="1"/>
          </p:nvPr>
        </p:nvSpPr>
        <p:spPr/>
        <p:txBody>
          <a:bodyPr>
            <a:normAutofit fontScale="70000" lnSpcReduction="20000"/>
          </a:bodyPr>
          <a:lstStyle/>
          <a:p>
            <a:r>
              <a:rPr lang="ru-RU" dirty="0"/>
              <a:t>Извечное стремление людей быть здоровыми и работоспособными привело к тому, что в последнее время много внимания стало уделяться рациональному питанию как одному из важных компонентов здорового образа жизни. Правильное, научно обоснованное питание -- это важнейшее условие здоровья, работоспособности и долголетия человека.</a:t>
            </a:r>
          </a:p>
          <a:p>
            <a:r>
              <a:rPr lang="ru-RU" dirty="0"/>
              <a:t>С пищей человек получает все необходимые элементы, которые обеспечивают организм энергией, необходимой для роста и поддержания жизнедеятельности тканей.</a:t>
            </a:r>
          </a:p>
          <a:p>
            <a:r>
              <a:rPr lang="ru-RU" dirty="0"/>
              <a:t>Необходимые организму питательные вещества подразделяются на шесть основных типов: углеводы, белки, жиры, витамины, минеральные элементы и вода. Правильно питаться -- это значит получать с пищей в достаточном количестве и в правильном сочетании все, что требуется организму.</a:t>
            </a:r>
          </a:p>
        </p:txBody>
      </p:sp>
      <p:sp>
        <p:nvSpPr>
          <p:cNvPr id="6" name="Скругленный прямоугольник 5">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7" name="Скругленный прямоугольник 6">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8" name="Скругленный прямоугольник 7">
            <a:hlinkClick r:id="rId4" action="ppaction://hlinksldjump"/>
          </p:cNvPr>
          <p:cNvSpPr/>
          <p:nvPr/>
        </p:nvSpPr>
        <p:spPr>
          <a:xfrm>
            <a:off x="363589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Tree>
    <p:extLst>
      <p:ext uri="{BB962C8B-B14F-4D97-AF65-F5344CB8AC3E}">
        <p14:creationId xmlns:p14="http://schemas.microsoft.com/office/powerpoint/2010/main" val="1918418917"/>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919748"/>
            <a:ext cx="7416824" cy="4093428"/>
          </a:xfrm>
          <a:prstGeom prst="rect">
            <a:avLst/>
          </a:prstGeom>
          <a:noFill/>
        </p:spPr>
        <p:txBody>
          <a:bodyPr wrap="square" rtlCol="0">
            <a:spAutoFit/>
          </a:bodyPr>
          <a:lstStyle/>
          <a:p>
            <a:r>
              <a:rPr lang="ru-RU" sz="2000" dirty="0"/>
              <a:t>Правильное питание -- это прежде всего разнообразное питание с учетом генетических особенностей человека, его возраста, физических нагрузок, климатических и сезонных особенностей окружающей среды. Оно позволяет организму максимально реализовать его генетический потенциал, однако превзойти этот потенциал организм не в состоянии, как бы хорошо не было организовано питание.</a:t>
            </a:r>
          </a:p>
          <a:p>
            <a:r>
              <a:rPr lang="ru-RU" sz="2000" dirty="0"/>
              <a:t>Необходимо отметить, что нет таких пищевых продуктов, которые сами по себе были бы хорошими или плохими. Питательной ценностью в той или иной степени обладают все пищевые продукты, но не существует и некой идеальной пищи. Важно не только то, что мы едим, а сколько едим, когда едим и в каких сочетаниях съедаем те или иные продукты</a:t>
            </a:r>
            <a:r>
              <a:rPr lang="ru-RU" sz="2000" dirty="0" smtClean="0"/>
              <a:t>.</a:t>
            </a:r>
            <a:endParaRPr lang="ru-RU" sz="2000" dirty="0"/>
          </a:p>
        </p:txBody>
      </p:sp>
      <p:sp>
        <p:nvSpPr>
          <p:cNvPr id="3" name="Скругленный прямоугольник 2">
            <a:hlinkClick r:id="rId2" action="ppaction://hlinksldjump"/>
          </p:cNvPr>
          <p:cNvSpPr/>
          <p:nvPr/>
        </p:nvSpPr>
        <p:spPr>
          <a:xfrm>
            <a:off x="7380312" y="332656"/>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a:t>П</a:t>
            </a:r>
            <a:r>
              <a:rPr lang="ru-RU" dirty="0" smtClean="0"/>
              <a:t>омощь</a:t>
            </a:r>
            <a:endParaRPr lang="ru-RU" dirty="0"/>
          </a:p>
        </p:txBody>
      </p:sp>
      <p:sp>
        <p:nvSpPr>
          <p:cNvPr id="4" name="Скругленный прямоугольник 3">
            <a:hlinkClick r:id="rId3" action="ppaction://hlinksldjump"/>
          </p:cNvPr>
          <p:cNvSpPr/>
          <p:nvPr/>
        </p:nvSpPr>
        <p:spPr>
          <a:xfrm>
            <a:off x="7370146"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1100" dirty="0" smtClean="0"/>
              <a:t>К содержанию</a:t>
            </a:r>
            <a:endParaRPr lang="ru-RU" sz="1100" dirty="0"/>
          </a:p>
        </p:txBody>
      </p:sp>
      <p:sp>
        <p:nvSpPr>
          <p:cNvPr id="5" name="Скругленный прямоугольник 4">
            <a:hlinkClick r:id="rId4" action="ppaction://hlinksldjump"/>
          </p:cNvPr>
          <p:cNvSpPr/>
          <p:nvPr/>
        </p:nvSpPr>
        <p:spPr>
          <a:xfrm>
            <a:off x="3203848"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Вперёд</a:t>
            </a:r>
            <a:endParaRPr lang="ru-RU" dirty="0"/>
          </a:p>
        </p:txBody>
      </p:sp>
      <p:sp>
        <p:nvSpPr>
          <p:cNvPr id="6" name="Скругленный прямоугольник 5">
            <a:hlinkClick r:id="rId5" action="ppaction://hlinksldjump"/>
          </p:cNvPr>
          <p:cNvSpPr/>
          <p:nvPr/>
        </p:nvSpPr>
        <p:spPr>
          <a:xfrm>
            <a:off x="4499992" y="5805264"/>
            <a:ext cx="1152128" cy="57606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dirty="0" smtClean="0"/>
              <a:t>Назад</a:t>
            </a:r>
            <a:endParaRPr lang="ru-RU" dirty="0"/>
          </a:p>
        </p:txBody>
      </p:sp>
    </p:spTree>
    <p:extLst>
      <p:ext uri="{BB962C8B-B14F-4D97-AF65-F5344CB8AC3E}">
        <p14:creationId xmlns:p14="http://schemas.microsoft.com/office/powerpoint/2010/main" val="2825069987"/>
      </p:ext>
    </p:extLst>
  </p:cSld>
  <p:clrMapOvr>
    <a:masterClrMapping/>
  </p:clrMapOvr>
  <mc:AlternateContent xmlns:mc="http://schemas.openxmlformats.org/markup-compatibility/2006" xmlns:p14="http://schemas.microsoft.com/office/powerpoint/2010/main">
    <mc:Choice Requires="p14">
      <p:transition spd="slow" p14:dur="1200" advClick="0">
        <p:dissolve/>
      </p:transition>
    </mc:Choice>
    <mc:Fallback xmlns="">
      <p:transition spd="slow" advClick="0">
        <p:dissolve/>
      </p:transition>
    </mc:Fallback>
  </mc:AlternateContent>
  <p:timing>
    <p:tnLst>
      <p:par>
        <p:cTn id="1" dur="indefinite" restart="never" nodeType="tmRoot"/>
      </p:par>
    </p:tnLst>
  </p:timing>
</p:sld>
</file>

<file path=ppt/theme/theme1.xml><?xml version="1.0" encoding="utf-8"?>
<a:theme xmlns:a="http://schemas.openxmlformats.org/drawingml/2006/main" name="Техническ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367</TotalTime>
  <Words>2513</Words>
  <Application>Microsoft Office PowerPoint</Application>
  <PresentationFormat>Экран (4:3)</PresentationFormat>
  <Paragraphs>170</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Техническая</vt:lpstr>
      <vt:lpstr>Здоровый образ и его составляющие</vt:lpstr>
      <vt:lpstr>Содержание</vt:lpstr>
      <vt:lpstr>Помощь</vt:lpstr>
      <vt:lpstr>Об авторе</vt:lpstr>
      <vt:lpstr>                     </vt:lpstr>
      <vt:lpstr>Презентация PowerPoint</vt:lpstr>
      <vt:lpstr>Презентация PowerPoint</vt:lpstr>
      <vt:lpstr>Рациональное питание и его значение для здоровья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Влияние двигательной активности и закаливания организма на здоровье человека</vt:lpstr>
      <vt:lpstr>Презентация PowerPoint</vt:lpstr>
      <vt:lpstr>Презентация PowerPoint</vt:lpstr>
      <vt:lpstr>Правила личной гигиены и здоровья человека</vt:lpstr>
      <vt:lpstr>Презентация PowerPoint</vt:lpstr>
      <vt:lpstr>Презентация PowerPoint</vt:lpstr>
      <vt:lpstr>Презентация PowerPoint</vt:lpstr>
      <vt:lpstr>Заключение</vt:lpstr>
      <vt:lpstr>Презентация PowerPoint</vt:lpstr>
      <vt:lpstr>Список литературы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учебника</dc:title>
  <dc:creator>Прапор</dc:creator>
  <cp:lastModifiedBy>Папа</cp:lastModifiedBy>
  <cp:revision>30</cp:revision>
  <dcterms:created xsi:type="dcterms:W3CDTF">2010-11-20T05:29:22Z</dcterms:created>
  <dcterms:modified xsi:type="dcterms:W3CDTF">2015-02-04T20:40:25Z</dcterms:modified>
</cp:coreProperties>
</file>