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9" r:id="rId3"/>
    <p:sldId id="261" r:id="rId4"/>
    <p:sldId id="260" r:id="rId5"/>
    <p:sldId id="262" r:id="rId6"/>
    <p:sldId id="258" r:id="rId7"/>
    <p:sldId id="257" r:id="rId8"/>
    <p:sldId id="263" r:id="rId9"/>
    <p:sldId id="264" r:id="rId10"/>
    <p:sldId id="265" r:id="rId11"/>
    <p:sldId id="266" r:id="rId12"/>
    <p:sldId id="273" r:id="rId13"/>
    <p:sldId id="272" r:id="rId14"/>
    <p:sldId id="271" r:id="rId15"/>
    <p:sldId id="267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к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00FFFF"/>
    <a:srgbClr val="F01030"/>
    <a:srgbClr val="DDEC4E"/>
    <a:srgbClr val="DAA600"/>
    <a:srgbClr val="DFEF15"/>
    <a:srgbClr val="B40CB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4" autoAdjust="0"/>
  </p:normalViewPr>
  <p:slideViewPr>
    <p:cSldViewPr>
      <p:cViewPr>
        <p:scale>
          <a:sx n="66" d="100"/>
          <a:sy n="66" d="100"/>
        </p:scale>
        <p:origin x="-150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edge/>
    <p:sndAc>
      <p:stSnd>
        <p:snd r:embed="rId13" name="chimes.wav"/>
      </p:stSnd>
    </p:sndAc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milostivayaoxanagennadiyevna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43042" y="764704"/>
            <a:ext cx="6048375" cy="2016224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Портфолио педагога дополнительного образования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86314" y="4929198"/>
            <a:ext cx="3929090" cy="150019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МКУ ДОД «ЦДРТ и Д  г.Нижнеудинск»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2014 г.   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14291"/>
            <a:ext cx="5000660" cy="1928826"/>
          </a:xfrm>
        </p:spPr>
        <p:txBody>
          <a:bodyPr/>
          <a:lstStyle/>
          <a:p>
            <a:pPr algn="ctr"/>
            <a:r>
              <a:rPr lang="ru-RU" b="1" i="1" u="sng" dirty="0" smtClean="0">
                <a:latin typeface="Constantia" pitchFamily="18" charset="0"/>
              </a:rPr>
              <a:t>Научно-методическая деятельность</a:t>
            </a:r>
            <a:endParaRPr lang="ru-RU" b="1" i="1" u="sng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000240"/>
            <a:ext cx="7920558" cy="4451361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марта 2013 года являюсь участником сессии межрайонной педагогической площадки «Развитие инновационного потенциала учреждений дополнительного образования детей» на базе МБОУ ДОД ЦТР и ГО «Радуга» г.Тайшета;</a:t>
            </a:r>
          </a:p>
          <a:p>
            <a:pPr marL="273050" indent="-2730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Разработаны рабочие программы  «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ФГОС »  и </a:t>
            </a:r>
          </a:p>
          <a:p>
            <a:pPr marL="273050" indent="-27305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«Волшебная ленточка.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Канзаши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3050" indent="-273050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i="1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 advTm="10000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00108"/>
            <a:ext cx="8064574" cy="545149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проведение мастер-класса по бисероплетению на базе детского клуба «Бригантина»  города Иркутска  2013 году, имею благодарственное письмо. 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рамках реализации муниципального проекта «Подарок другу» для членов РШП провела мастер-класс «Бабочка в технике «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Канзаши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2013г.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 сайт педагога дополнительного образования в социальной сети работников образования. Ссылка: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http://nsportal.ru/milostivayaoxanagennadiyevna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 advTm="10000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992888" cy="16561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ОГАОУ ДПО ИИПКРО «Актуальные вопросы педагогики дополнительного образования. Социальный проект в системе дополнительного образования детей.», 2013г. 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933056"/>
            <a:ext cx="8136582" cy="27363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ВПО «БГУЭП»  «Информационные технологии в педагогической деятельности», 2013г.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2068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Курсовая подготовка</a:t>
            </a:r>
            <a:endParaRPr lang="ru-RU" sz="4000" b="1" i="1" u="sng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"/>
            <a:ext cx="6553200" cy="1124743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документов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G:\Рабочая папака\СКАНЕР\Курсы квалификации 2013ИИПКРО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4044097" cy="3119264"/>
          </a:xfrm>
          <a:prstGeom prst="rect">
            <a:avLst/>
          </a:prstGeom>
          <a:noFill/>
        </p:spPr>
      </p:pic>
      <p:pic>
        <p:nvPicPr>
          <p:cNvPr id="3076" name="Picture 4" descr="G:\Рабочая папака\СКАНЕР\ОТЗЫВ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4397">
            <a:off x="586340" y="1185501"/>
            <a:ext cx="2302024" cy="3165754"/>
          </a:xfrm>
          <a:prstGeom prst="rect">
            <a:avLst/>
          </a:prstGeom>
          <a:noFill/>
        </p:spPr>
      </p:pic>
      <p:pic>
        <p:nvPicPr>
          <p:cNvPr id="10" name="Рисунок 9" descr="klassni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780" y="5070669"/>
            <a:ext cx="1436028" cy="1772816"/>
          </a:xfrm>
          <a:prstGeom prst="rect">
            <a:avLst/>
          </a:prstGeom>
        </p:spPr>
      </p:pic>
      <p:pic>
        <p:nvPicPr>
          <p:cNvPr id="3074" name="Picture 2" descr="G:\Рабочая папака\СКАНЕР\Благодарственное письмо 00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963438">
            <a:off x="2672810" y="1221222"/>
            <a:ext cx="2195745" cy="3238624"/>
          </a:xfrm>
          <a:prstGeom prst="rect">
            <a:avLst/>
          </a:prstGeom>
          <a:noFill/>
        </p:spPr>
      </p:pic>
      <p:pic>
        <p:nvPicPr>
          <p:cNvPr id="3077" name="Picture 5" descr="G:\Рабочая папака\СКАНЕР\сертификат Тайшет 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221088"/>
            <a:ext cx="3312368" cy="2370944"/>
          </a:xfrm>
          <a:prstGeom prst="rect">
            <a:avLst/>
          </a:prstGeom>
          <a:noFill/>
        </p:spPr>
      </p:pic>
      <p:pic>
        <p:nvPicPr>
          <p:cNvPr id="1026" name="Picture 2" descr="G:\Рабочая папака\СКАНЕР\Scanсеттифика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78839">
            <a:off x="1907704" y="3501008"/>
            <a:ext cx="2232248" cy="30697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32848" cy="692696"/>
          </a:xfrm>
        </p:spPr>
        <p:txBody>
          <a:bodyPr/>
          <a:lstStyle/>
          <a:p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Научно-методическая работа</a:t>
            </a:r>
            <a:endParaRPr lang="ru-RU" sz="44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64705"/>
            <a:ext cx="8064574" cy="5760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Используемые образовательные ресурсы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318969"/>
          <a:ext cx="8784976" cy="52783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7849"/>
                <a:gridCol w="5007127"/>
              </a:tblGrid>
              <a:tr h="562863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технологии</a:t>
                      </a:r>
                      <a:endParaRPr lang="ru-RU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применяю</a:t>
                      </a:r>
                      <a:endParaRPr lang="ru-RU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4612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Личностно-ориентированные технологии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Учет возрастных особенностей, </a:t>
                      </a:r>
                      <a:r>
                        <a:rPr lang="ru-RU" sz="1800" u="none" kern="1200" dirty="0" smtClean="0"/>
                        <a:t> дидактический материал, технологические карты-схемы;</a:t>
                      </a:r>
                      <a:endParaRPr lang="ru-RU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228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Групповые технологии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kern="1200" dirty="0" smtClean="0"/>
                        <a:t>при подготовке  к итоговой или тематической  выставке;</a:t>
                      </a:r>
                      <a:endParaRPr lang="ru-RU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612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 Проблемно-развивающего обучения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kern="1200" dirty="0" smtClean="0"/>
                        <a:t>помогает моим обучающимся самостоятельно найти ответ на поставленный вопрос – «обучение через открытие»;</a:t>
                      </a:r>
                      <a:endParaRPr lang="ru-RU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612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 коллективно- творческой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kern="1200" dirty="0" smtClean="0"/>
                        <a:t>при  подготовке к  участию в  благотворительных акциях, ребята сообща изготавливают украшения;</a:t>
                      </a:r>
                      <a:endParaRPr lang="ru-RU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228">
                <a:tc>
                  <a:txBody>
                    <a:bodyPr/>
                    <a:lstStyle/>
                    <a:p>
                      <a:r>
                        <a:rPr lang="ru-RU" dirty="0" smtClean="0"/>
                        <a:t>ИКТ - технологии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/>
                        <a:t> </a:t>
                      </a:r>
                      <a:r>
                        <a:rPr lang="ru-RU" sz="1800" u="none" strike="noStrike" kern="1200" dirty="0" err="1" smtClean="0"/>
                        <a:t>м</a:t>
                      </a:r>
                      <a:r>
                        <a:rPr lang="ru-RU" sz="1800" kern="1200" dirty="0" err="1" smtClean="0"/>
                        <a:t>ультимедийное</a:t>
                      </a:r>
                      <a:r>
                        <a:rPr lang="ru-RU" sz="1800" kern="1200" dirty="0" smtClean="0"/>
                        <a:t> сопровождение урока;</a:t>
                      </a:r>
                    </a:p>
                    <a:p>
                      <a:pPr lvl="0"/>
                      <a:endParaRPr lang="ru-RU" sz="18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228"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Здоровьесберегающие технологии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kern="1200" dirty="0" smtClean="0"/>
                        <a:t>динамические паузы , использование каналов восприятия.</a:t>
                      </a:r>
                      <a:endParaRPr lang="ru-RU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404664"/>
            <a:ext cx="5929354" cy="2087711"/>
          </a:xfrm>
        </p:spPr>
        <p:txBody>
          <a:bodyPr/>
          <a:lstStyle/>
          <a:p>
            <a:pPr algn="ctr"/>
            <a:r>
              <a:rPr lang="ru-RU" b="1" i="1" u="sng" dirty="0" smtClean="0">
                <a:latin typeface="Constantia" pitchFamily="18" charset="0"/>
              </a:rPr>
              <a:t>Учебно-материальная база </a:t>
            </a:r>
            <a:endParaRPr lang="ru-RU" b="1" i="1" u="sng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08919"/>
            <a:ext cx="8280598" cy="3742681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bg2"/>
                </a:solidFill>
                <a:latin typeface="Constantia" pitchFamily="18" charset="0"/>
              </a:rPr>
              <a:t>Дидактические материалы, технологические карты-схемы.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bg2"/>
                </a:solidFill>
                <a:latin typeface="Constantia" pitchFamily="18" charset="0"/>
              </a:rPr>
              <a:t>Комплект учебно-методической литературы.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i="1" dirty="0" err="1" smtClean="0">
                <a:solidFill>
                  <a:schemeClr val="bg2"/>
                </a:solidFill>
                <a:latin typeface="Constantia" pitchFamily="18" charset="0"/>
              </a:rPr>
              <a:t>Мультимедийное</a:t>
            </a:r>
            <a:r>
              <a:rPr lang="ru-RU" i="1" dirty="0" smtClean="0">
                <a:solidFill>
                  <a:schemeClr val="bg2"/>
                </a:solidFill>
                <a:latin typeface="Constantia" pitchFamily="18" charset="0"/>
              </a:rPr>
              <a:t> оборудование на базе </a:t>
            </a:r>
            <a:r>
              <a:rPr lang="ru-RU" i="1" dirty="0" err="1" smtClean="0">
                <a:solidFill>
                  <a:schemeClr val="bg2"/>
                </a:solidFill>
                <a:latin typeface="Constantia" pitchFamily="18" charset="0"/>
              </a:rPr>
              <a:t>ЦДРТиД</a:t>
            </a:r>
            <a:r>
              <a:rPr lang="ru-RU" i="1" dirty="0" smtClean="0">
                <a:solidFill>
                  <a:schemeClr val="bg2"/>
                </a:solidFill>
                <a:latin typeface="Constantia" pitchFamily="18" charset="0"/>
              </a:rPr>
              <a:t> (компьютерный класс).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ru-RU" dirty="0"/>
          </a:p>
        </p:txBody>
      </p:sp>
    </p:spTree>
  </p:cSld>
  <p:clrMapOvr>
    <a:masterClrMapping/>
  </p:clrMapOvr>
  <p:transition spd="slow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29552" cy="2204865"/>
          </a:xfrm>
        </p:spPr>
        <p:txBody>
          <a:bodyPr/>
          <a:lstStyle/>
          <a:p>
            <a:pPr algn="ctr"/>
            <a:r>
              <a:rPr lang="ru-RU" b="1" i="1" u="sng" dirty="0" smtClean="0">
                <a:latin typeface="Constantia" pitchFamily="18" charset="0"/>
              </a:rPr>
              <a:t/>
            </a:r>
            <a:br>
              <a:rPr lang="ru-RU" b="1" i="1" u="sng" dirty="0" smtClean="0">
                <a:latin typeface="Constantia" pitchFamily="18" charset="0"/>
              </a:rPr>
            </a:br>
            <a:r>
              <a:rPr lang="ru-RU" b="1" i="1" u="sng" dirty="0" smtClean="0">
                <a:latin typeface="Constantia" pitchFamily="18" charset="0"/>
              </a:rPr>
              <a:t>Формы и средства контроля</a:t>
            </a:r>
            <a:endParaRPr lang="ru-RU" b="1" i="1" u="sng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36912"/>
            <a:ext cx="8064574" cy="3814688"/>
          </a:xfrm>
        </p:spPr>
        <p:txBody>
          <a:bodyPr/>
          <a:lstStyle/>
          <a:p>
            <a:r>
              <a:rPr lang="ru-RU" i="1" dirty="0" smtClean="0">
                <a:solidFill>
                  <a:schemeClr val="bg2"/>
                </a:solidFill>
              </a:rPr>
              <a:t>Контроль и оценка результатов обучения проводится в виде выставок и анализа работ учащихся.</a:t>
            </a:r>
          </a:p>
          <a:p>
            <a:r>
              <a:rPr lang="ru-RU" i="1" dirty="0" smtClean="0">
                <a:solidFill>
                  <a:schemeClr val="bg2"/>
                </a:solidFill>
              </a:rPr>
              <a:t>Контроль за уровнем достижений учащихся по программам проводится в форме итоговой (индивидуальной или коллективной) творческой работы.</a:t>
            </a:r>
            <a:endParaRPr lang="ru-RU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Tm="10000">
    <p:wipe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28800"/>
            <a:ext cx="7177108" cy="4879989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</a:rPr>
              <a:t>Чтобы  быть  хорошим преподавателем,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</a:rPr>
              <a:t>нужно  любить  то,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</a:rPr>
              <a:t>что  преподаешь,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</a:rPr>
              <a:t>и  любить  тех,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/>
                </a:solidFill>
                <a:latin typeface="Constantia" pitchFamily="18" charset="0"/>
              </a:rPr>
              <a:t>кому  преподаешь.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bg2"/>
                </a:solidFill>
                <a:latin typeface="Constantia" pitchFamily="18" charset="0"/>
              </a:rPr>
              <a:t>Василий Ключевский </a:t>
            </a:r>
          </a:p>
          <a:p>
            <a:endParaRPr lang="ru-RU" i="1" dirty="0"/>
          </a:p>
        </p:txBody>
      </p:sp>
    </p:spTree>
  </p:cSld>
  <p:clrMapOvr>
    <a:masterClrMapping/>
  </p:clrMapOvr>
  <p:transition spd="slow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5220072" y="548680"/>
            <a:ext cx="3600078" cy="59029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SimHei" pitchFamily="49" charset="-122"/>
                <a:cs typeface="Miriam" pitchFamily="34" charset="-79"/>
              </a:rPr>
              <a:t>Милостивая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SimHei" pitchFamily="49" charset="-122"/>
                <a:cs typeface="Miriam" pitchFamily="34" charset="-79"/>
              </a:rPr>
              <a:t>Оксана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  <a:ea typeface="SimHei" pitchFamily="49" charset="-122"/>
                <a:cs typeface="Miriam" pitchFamily="34" charset="-79"/>
              </a:rPr>
              <a:t>Геннадьевна</a:t>
            </a:r>
          </a:p>
          <a:p>
            <a:pPr algn="ctr">
              <a:buNone/>
            </a:pP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onstantia" pitchFamily="18" charset="0"/>
              <a:ea typeface="SimHei" pitchFamily="49" charset="-122"/>
              <a:cs typeface="Miriam" pitchFamily="34" charset="-79"/>
            </a:endParaRPr>
          </a:p>
        </p:txBody>
      </p:sp>
      <p:pic>
        <p:nvPicPr>
          <p:cNvPr id="4" name="Рисунок 3" descr="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92696"/>
            <a:ext cx="3672408" cy="5401670"/>
          </a:xfrm>
          <a:prstGeom prst="rect">
            <a:avLst/>
          </a:prstGeom>
        </p:spPr>
      </p:pic>
    </p:spTree>
  </p:cSld>
  <p:clrMapOvr>
    <a:masterClrMapping/>
  </p:clrMapOvr>
  <p:transition spd="slow" advTm="7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714356"/>
            <a:ext cx="6951692" cy="571504"/>
          </a:xfrm>
        </p:spPr>
        <p:txBody>
          <a:bodyPr/>
          <a:lstStyle/>
          <a:p>
            <a:pPr algn="ctr"/>
            <a:r>
              <a:rPr lang="ru-RU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b="1" i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b="1" i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Моё </a:t>
            </a:r>
            <a:r>
              <a:rPr lang="ru-RU" i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педагогическое кредо:</a:t>
            </a:r>
            <a:r>
              <a:rPr lang="ru-RU" sz="44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i="1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2852936"/>
            <a:ext cx="6912446" cy="3096344"/>
          </a:xfrm>
        </p:spPr>
        <p:txBody>
          <a:bodyPr/>
          <a:lstStyle/>
          <a:p>
            <a:pPr algn="ctr"/>
            <a:r>
              <a:rPr lang="ru-RU" sz="4400" u="sng" dirty="0" smtClean="0">
                <a:solidFill>
                  <a:schemeClr val="accent6">
                    <a:lumMod val="75000"/>
                  </a:schemeClr>
                </a:solidFill>
              </a:rPr>
              <a:t>«Учить детей нужно в радость, а не в тягость!»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10000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28"/>
            <a:ext cx="6951692" cy="1143008"/>
          </a:xfrm>
        </p:spPr>
        <p:txBody>
          <a:bodyPr/>
          <a:lstStyle/>
          <a:p>
            <a:r>
              <a:rPr lang="ru-RU" i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Цели и задачи педагога </a:t>
            </a:r>
            <a:r>
              <a:rPr lang="ru-RU" b="1" i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: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268760"/>
            <a:ext cx="6985000" cy="5165740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Создание условий для развития способности ребёнка к самоопределению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через развитие их творческих и индивидуальных возможностей.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Формирование личности, умеющей применять свои знания на практике, самосовершенствоваться в процессе деятельности.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Формирование у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обучающихся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потребности к самопознанию, саморазвитию, самореализации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;,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навыков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творческой деятельности и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познавательных интересов.</a:t>
            </a:r>
          </a:p>
        </p:txBody>
      </p:sp>
    </p:spTree>
  </p:cSld>
  <p:clrMapOvr>
    <a:masterClrMapping/>
  </p:clrMapOvr>
  <p:transition spd="slow" advTm="10000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785926"/>
            <a:ext cx="57864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Раздел 1</a:t>
            </a:r>
            <a:r>
              <a:rPr lang="en-US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Общие сведения об </a:t>
            </a:r>
            <a:r>
              <a:rPr lang="ru-RU" sz="2800" dirty="0" smtClean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педагоге</a:t>
            </a:r>
            <a:endParaRPr lang="ru-RU" sz="2800" dirty="0">
              <a:solidFill>
                <a:srgbClr val="D09E00"/>
              </a:solidFill>
              <a:latin typeface="Constantia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Раздел 2</a:t>
            </a:r>
            <a:r>
              <a:rPr lang="en-US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 Результаты педагогической </a:t>
            </a:r>
            <a:r>
              <a:rPr lang="ru-RU" sz="2800" dirty="0" smtClean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деятельности</a:t>
            </a:r>
            <a:endParaRPr lang="ru-RU" sz="2800" dirty="0">
              <a:solidFill>
                <a:srgbClr val="D09E00"/>
              </a:solidFill>
              <a:latin typeface="Constantia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Раздел 3</a:t>
            </a:r>
            <a:r>
              <a:rPr lang="en-US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Научно-методическая </a:t>
            </a:r>
            <a:r>
              <a:rPr lang="ru-RU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деятельность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Раздел 4. Учебно-материальная база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D09E00"/>
                </a:solidFill>
                <a:latin typeface="Constantia" pitchFamily="18" charset="0"/>
                <a:cs typeface="Times New Roman" pitchFamily="18" charset="0"/>
              </a:rPr>
              <a:t>Раздел 5. Контрольно-измерительные материалы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0298" y="428604"/>
            <a:ext cx="4883162" cy="1000132"/>
          </a:xfrm>
        </p:spPr>
        <p:txBody>
          <a:bodyPr/>
          <a:lstStyle/>
          <a:p>
            <a:r>
              <a:rPr lang="ru-RU" sz="4800" b="1" i="1" u="sng" dirty="0" smtClean="0">
                <a:latin typeface="Constantia" pitchFamily="18" charset="0"/>
              </a:rPr>
              <a:t>Содержание:</a:t>
            </a:r>
            <a:endParaRPr lang="ru-RU" sz="4800" b="1" i="1" u="sng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 advTm="10000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6553200" cy="792162"/>
          </a:xfrm>
        </p:spPr>
        <p:txBody>
          <a:bodyPr/>
          <a:lstStyle/>
          <a:p>
            <a:r>
              <a:rPr lang="ru-RU" sz="4400" b="1" i="1" u="sng" dirty="0" smtClean="0">
                <a:latin typeface="Constantia" pitchFamily="18" charset="0"/>
              </a:rPr>
              <a:t>Резюме:</a:t>
            </a:r>
            <a:endParaRPr lang="ru-RU" sz="4400" b="1" i="1" u="sng" dirty="0">
              <a:latin typeface="Constantia" pitchFamily="18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908050"/>
            <a:ext cx="6985000" cy="55435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Ф.И.О. :           </a:t>
            </a: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Милостивая Оксана    Геннадьевна</a:t>
            </a:r>
            <a:endParaRPr lang="ru-RU" b="1" i="1" dirty="0" smtClean="0">
              <a:solidFill>
                <a:schemeClr val="accent5">
                  <a:lumMod val="25000"/>
                </a:schemeClr>
              </a:solidFill>
              <a:latin typeface="Constantia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Образование	: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средне - специальное ГОУ СПО «Красноярский технологический колледж»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Место работы: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 </a:t>
            </a: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Constantia" pitchFamily="18" charset="0"/>
              </a:rPr>
              <a:t>МКУ ДОД 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Constantia" pitchFamily="18" charset="0"/>
              </a:rPr>
              <a:t>«</a:t>
            </a:r>
            <a:r>
              <a:rPr lang="ru-RU" b="1" i="1" dirty="0" err="1" smtClean="0">
                <a:solidFill>
                  <a:schemeClr val="accent5">
                    <a:lumMod val="25000"/>
                  </a:schemeClr>
                </a:solidFill>
                <a:latin typeface="Constantia" pitchFamily="18" charset="0"/>
              </a:rPr>
              <a:t>ЦДРТиД</a:t>
            </a: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Constantia" pitchFamily="18" charset="0"/>
              </a:rPr>
              <a:t> г.Нижнеудинск»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Должность: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	      </a:t>
            </a:r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Constantia" pitchFamily="18" charset="0"/>
              </a:rPr>
              <a:t>педагог дополнительного образования</a:t>
            </a:r>
          </a:p>
          <a:p>
            <a:pPr algn="ctr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Квалификационная категория: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вторая, 2009 год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Стаж работы: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	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 9 лет</a:t>
            </a:r>
            <a:endParaRPr lang="en-US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E-mail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: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	    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milostivaya2011@yandex.ru</a:t>
            </a:r>
            <a:endParaRPr lang="ru-RU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90" y="500042"/>
            <a:ext cx="4000528" cy="2714644"/>
          </a:xfrm>
        </p:spPr>
        <p:txBody>
          <a:bodyPr/>
          <a:lstStyle/>
          <a:p>
            <a:pPr algn="ctr"/>
            <a:r>
              <a:rPr lang="ru-RU" b="1" i="1" u="sng" dirty="0" smtClean="0">
                <a:latin typeface="Constantia" pitchFamily="18" charset="0"/>
              </a:rPr>
              <a:t>Результаты</a:t>
            </a:r>
            <a:br>
              <a:rPr lang="ru-RU" b="1" i="1" u="sng" dirty="0" smtClean="0">
                <a:latin typeface="Constantia" pitchFamily="18" charset="0"/>
              </a:rPr>
            </a:br>
            <a:r>
              <a:rPr lang="ru-RU" b="1" i="1" u="sng" dirty="0" smtClean="0">
                <a:latin typeface="Constantia" pitchFamily="18" charset="0"/>
              </a:rPr>
              <a:t> педагогической деятельности</a:t>
            </a:r>
            <a:endParaRPr lang="uk-UA" b="1" i="1" u="sng" dirty="0">
              <a:latin typeface="Constantia" pitchFamily="18" charset="0"/>
            </a:endParaRPr>
          </a:p>
        </p:txBody>
      </p:sp>
      <p:pic>
        <p:nvPicPr>
          <p:cNvPr id="1026" name="Picture 2" descr="G:\МОИ ВОСПИТАННИКИ\17092013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916693" cy="2937520"/>
          </a:xfrm>
          <a:prstGeom prst="rect">
            <a:avLst/>
          </a:prstGeom>
          <a:noFill/>
        </p:spPr>
      </p:pic>
      <p:pic>
        <p:nvPicPr>
          <p:cNvPr id="1027" name="Picture 3" descr="G:\МОИ ВОСПИТАННИКИ\26092013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3734544" cy="28009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174142" cy="2520280"/>
          </a:xfrm>
        </p:spPr>
        <p:txBody>
          <a:bodyPr/>
          <a:lstStyle/>
          <a:p>
            <a:pPr marL="548640" lvl="0" indent="-411480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освоения программы</a:t>
            </a:r>
            <a:br>
              <a:rPr lang="ru-RU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Программа «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» реализуется мною в рамках  введения ФГОС с 2012-2013 учебного года (до этого времени я находилась в отпуске по уходу за ребенком). Наполняемость творческих объединений стабильна на протяжении всего срока обучения, так как обучающиеся выбирают направление деятельности самостоятельно или совместно с родителями. Это видно из приведенной ниже таблицы: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71600" y="3429000"/>
          <a:ext cx="7272808" cy="302433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40160"/>
                <a:gridCol w="2232248"/>
                <a:gridCol w="1440160"/>
                <a:gridCol w="2160240"/>
              </a:tblGrid>
              <a:tr h="957454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Учебный</a:t>
                      </a:r>
                      <a:r>
                        <a:rPr lang="ru-RU" baseline="0" dirty="0" smtClean="0"/>
                        <a:t> год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групп/ кол-во обучающихся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Процент (%) сохранности контингента 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74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полугодие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На конец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года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54714">
                <a:tc>
                  <a:txBody>
                    <a:bodyPr/>
                    <a:lstStyle/>
                    <a:p>
                      <a:r>
                        <a:rPr lang="ru-RU" dirty="0" smtClean="0"/>
                        <a:t>2012-2013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2/34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554714">
                <a:tc>
                  <a:txBody>
                    <a:bodyPr/>
                    <a:lstStyle/>
                    <a:p>
                      <a:r>
                        <a:rPr lang="ru-RU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5/83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10000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9"/>
            <a:ext cx="7672366" cy="1152127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Участие обучающихся в конкурсах</a:t>
            </a:r>
            <a:endParaRPr lang="ru-RU" b="1" i="1" u="sng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208912" cy="25408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3315"/>
                <a:gridCol w="2010619"/>
                <a:gridCol w="2087951"/>
                <a:gridCol w="1855956"/>
                <a:gridCol w="1481071"/>
              </a:tblGrid>
              <a:tr h="6587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Конкурс 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Уровень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Кол-во участвующих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Результат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233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2013</a:t>
                      </a:r>
                      <a:endParaRPr lang="ru-RU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«Моя безопасность»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Диплом –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dirty="0" smtClean="0"/>
                        <a:t>1 место;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диплом  - 3место</a:t>
                      </a:r>
                      <a:endParaRPr lang="ru-RU" dirty="0"/>
                    </a:p>
                  </a:txBody>
                  <a:tcPr/>
                </a:tc>
              </a:tr>
              <a:tr h="6587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«История одного пожара»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Диплом – 1место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38610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обучающихся в благотворительных акциях</a:t>
            </a:r>
            <a:endParaRPr lang="ru-RU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4293096"/>
          <a:ext cx="8208912" cy="23762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3777"/>
                <a:gridCol w="6835135"/>
              </a:tblGrid>
              <a:tr h="400618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акции</a:t>
                      </a:r>
                      <a:endParaRPr lang="ru-RU" dirty="0"/>
                    </a:p>
                  </a:txBody>
                  <a:tcPr/>
                </a:tc>
              </a:tr>
              <a:tr h="691476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Акция «Вербные</a:t>
                      </a:r>
                      <a:r>
                        <a:rPr lang="ru-RU" baseline="0" dirty="0" smtClean="0"/>
                        <a:t> торги</a:t>
                      </a:r>
                      <a:r>
                        <a:rPr lang="ru-RU" dirty="0" smtClean="0"/>
                        <a:t>», средства от которой предназначались для детей</a:t>
                      </a:r>
                      <a:r>
                        <a:rPr lang="ru-RU" baseline="0" dirty="0" smtClean="0"/>
                        <a:t> с ОВЗ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284170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 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Акция «От сердца к сердцу», организованная Союзом сельских женщин </a:t>
                      </a:r>
                      <a:r>
                        <a:rPr lang="ru-RU" dirty="0" err="1" smtClean="0"/>
                        <a:t>Н-Удинского</a:t>
                      </a:r>
                      <a:r>
                        <a:rPr lang="ru-RU" dirty="0" smtClean="0"/>
                        <a:t> района, вырученные средства от которой направились детям</a:t>
                      </a:r>
                      <a:r>
                        <a:rPr lang="ru-RU" baseline="0" dirty="0" smtClean="0"/>
                        <a:t> детского отделения Центральной районной больницы.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10000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folio_uchitelya_matematiki_mgi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547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portfolio_uchitelya_matematiki_mgi</vt:lpstr>
      <vt:lpstr>Портфолио педагога дополнительного образования  </vt:lpstr>
      <vt:lpstr>Слайд 2</vt:lpstr>
      <vt:lpstr>  Моё педагогическое кредо: </vt:lpstr>
      <vt:lpstr>Цели и задачи педагога :</vt:lpstr>
      <vt:lpstr>Содержание:</vt:lpstr>
      <vt:lpstr>Резюме:</vt:lpstr>
      <vt:lpstr>Результаты  педагогической деятельности</vt:lpstr>
      <vt:lpstr> Результаты освоения программы  Программа «Бисероплетение» реализуется мною в рамках  введения ФГОС с 2012-2013 учебного года (до этого времени я находилась в отпуске по уходу за ребенком). Наполняемость творческих объединений стабильна на протяжении всего срока обучения, так как обучающиеся выбирают направление деятельности самостоятельно или совместно с родителями. Это видно из приведенной ниже таблицы:  </vt:lpstr>
      <vt:lpstr>Участие обучающихся в конкурсах</vt:lpstr>
      <vt:lpstr>Научно-методическая деятельность</vt:lpstr>
      <vt:lpstr>Слайд 11</vt:lpstr>
      <vt:lpstr> ОГАОУ ДПО ИИПКРО «Актуальные вопросы педагогики дополнительного образования. Социальный проект в системе дополнительного образования детей.», 2013г. </vt:lpstr>
      <vt:lpstr>Портфолио документов</vt:lpstr>
      <vt:lpstr>Научно-методическая работа</vt:lpstr>
      <vt:lpstr>Учебно-материальная база </vt:lpstr>
      <vt:lpstr> Формы и средства контроля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педагога дополнительного образования</dc:title>
  <dc:creator>Марк</dc:creator>
  <cp:lastModifiedBy>Марк</cp:lastModifiedBy>
  <cp:revision>50</cp:revision>
  <dcterms:created xsi:type="dcterms:W3CDTF">2014-02-01T20:09:46Z</dcterms:created>
  <dcterms:modified xsi:type="dcterms:W3CDTF">2014-02-04T14:18:53Z</dcterms:modified>
</cp:coreProperties>
</file>