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612"/>
    <a:srgbClr val="619428"/>
    <a:srgbClr val="83C937"/>
    <a:srgbClr val="00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20" autoAdjust="0"/>
  </p:normalViewPr>
  <p:slideViewPr>
    <p:cSldViewPr>
      <p:cViewPr varScale="1">
        <p:scale>
          <a:sx n="55" d="100"/>
          <a:sy n="55" d="100"/>
        </p:scale>
        <p:origin x="-112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BE2E7-6F2F-439E-974B-81DC2F71F146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1057C-E536-4F85-9CD1-E6F5D9D4C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8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60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49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9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50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50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50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32116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857496"/>
            <a:ext cx="34355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42910" y="191982"/>
            <a:ext cx="7786742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Основные причины вынужденного существования.</a:t>
            </a:r>
          </a:p>
          <a:p>
            <a:pPr algn="ctr"/>
            <a:r>
              <a:rPr lang="ru-RU" sz="3600" dirty="0" smtClean="0">
                <a:latin typeface="Bookman Old Style" pitchFamily="18" charset="0"/>
              </a:rPr>
              <a:t>Первоочередные действия потерпевших бедствие.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86058"/>
            <a:ext cx="379920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68860" y="5581893"/>
            <a:ext cx="4334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Созыкина Татьяна Николаевна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ОБЖ,  МБОУ СОШ №8</a:t>
            </a:r>
          </a:p>
          <a:p>
            <a:r>
              <a:rPr lang="ru-RU" dirty="0"/>
              <a:t>п</a:t>
            </a:r>
            <a:r>
              <a:rPr lang="ru-RU" dirty="0" smtClean="0"/>
              <a:t>. Шолоховский, Ростовская область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2973320" cy="44798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00430" y="428604"/>
            <a:ext cx="5286412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На месте происшествия необходимо обозначить направление своего ухода: выложить стрелку, сделать зарубки на деревьях, связать пучки травы и т. п. 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" name="Рисунок 10" descr="1-k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429000"/>
            <a:ext cx="4207679" cy="28051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429132"/>
            <a:ext cx="2646714" cy="21526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2060848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сновы </a:t>
            </a:r>
            <a:r>
              <a:rPr lang="ru-RU" sz="5400" b="1" dirty="0" smtClean="0">
                <a:solidFill>
                  <a:srgbClr val="FF0000"/>
                </a:solidFill>
              </a:rPr>
              <a:t>Б</a:t>
            </a:r>
            <a:r>
              <a:rPr lang="ru-RU" sz="5400" b="1" dirty="0" smtClean="0"/>
              <a:t>езопасности </a:t>
            </a:r>
            <a:r>
              <a:rPr lang="ru-RU" sz="5400" b="1" dirty="0" smtClean="0">
                <a:solidFill>
                  <a:srgbClr val="FF0000"/>
                </a:solidFill>
              </a:rPr>
              <a:t>Ж</a:t>
            </a:r>
            <a:r>
              <a:rPr lang="ru-RU" sz="5400" b="1" dirty="0" smtClean="0"/>
              <a:t>изнедеятельности</a:t>
            </a:r>
            <a:endParaRPr lang="ru-RU" sz="5400" b="1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54581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571612"/>
            <a:ext cx="501119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2844" y="4591490"/>
            <a:ext cx="8786842" cy="212365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Constantia" pitchFamily="18" charset="0"/>
              </a:rPr>
              <a:t>Современная цивилизация, техническая революция окружили человека определенным комфортом.  Нередко случается так, что человек оказывается вырванным из привычного образа жизни.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Constantia" pitchFamily="18" charset="0"/>
              </a:rPr>
              <a:t>В этом случае моментально возникает проблема автономного существования (выживания) в природных условиях.</a:t>
            </a:r>
            <a:endParaRPr lang="ru-RU" sz="22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1428736"/>
            <a:ext cx="8715436" cy="4930916"/>
            <a:chOff x="214282" y="1498480"/>
            <a:chExt cx="8715436" cy="493091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86116" y="1500174"/>
              <a:ext cx="5643602" cy="92869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Стихийные бедствия</a:t>
              </a:r>
              <a:r>
                <a:rPr lang="ru-RU" sz="2000" dirty="0" smtClean="0">
                  <a:solidFill>
                    <a:schemeClr val="accent4">
                      <a:lumMod val="10000"/>
                    </a:schemeClr>
                  </a:solidFill>
                </a:rPr>
                <a:t/>
              </a:r>
              <a:br>
                <a:rPr lang="ru-RU" sz="2000" dirty="0" smtClean="0">
                  <a:solidFill>
                    <a:schemeClr val="accent4">
                      <a:lumMod val="10000"/>
                    </a:schemeClr>
                  </a:solidFill>
                </a:rPr>
              </a:br>
              <a:r>
                <a:rPr lang="ru-RU" sz="20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(землетрясения, наводнения, ураганы, бури , смерчи, лесные пожары)</a:t>
              </a:r>
              <a:endPara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86116" y="2500306"/>
              <a:ext cx="5643602" cy="92869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Резкое изменение природных </a:t>
              </a:r>
            </a:p>
            <a:p>
              <a:r>
                <a:rPr lang="ru-RU" sz="20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условий </a:t>
              </a:r>
              <a:r>
                <a:rPr lang="ru-RU" sz="2000" dirty="0" smtClean="0">
                  <a:solidFill>
                    <a:schemeClr val="accent4">
                      <a:lumMod val="10000"/>
                    </a:schemeClr>
                  </a:solidFill>
                </a:rPr>
                <a:t>(</a:t>
              </a:r>
              <a:r>
                <a:rPr lang="ru-RU" sz="20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сильное резкое похолодание, ливень, метель, пурга, сильный снегопад и др.)</a:t>
              </a:r>
              <a:endPara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4282" y="1498480"/>
              <a:ext cx="2428892" cy="9288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ЧС природного характера</a:t>
              </a:r>
              <a:endParaRPr lang="ru-RU" sz="2400" dirty="0">
                <a:solidFill>
                  <a:srgbClr val="002060"/>
                </a:solidFill>
                <a:latin typeface="Franklin Gothic Medium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282" y="2500306"/>
              <a:ext cx="2428892" cy="221288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Экстремальные </a:t>
              </a:r>
            </a:p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ситуации </a:t>
              </a:r>
              <a:endParaRPr lang="ru-RU" sz="2400" b="1" i="1" dirty="0">
                <a:solidFill>
                  <a:srgbClr val="002060"/>
                </a:solidFill>
                <a:latin typeface="Franklin Gothic Medium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4786322"/>
              <a:ext cx="2428892" cy="164307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Аварийные </a:t>
              </a:r>
            </a:p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ситуации </a:t>
              </a:r>
              <a:endParaRPr lang="ru-RU" sz="2400" b="1" i="1" dirty="0">
                <a:solidFill>
                  <a:srgbClr val="002060"/>
                </a:solidFill>
                <a:latin typeface="Franklin Gothic Medium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86116" y="3500438"/>
              <a:ext cx="5643602" cy="576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Потеря ориентировки  на местности </a:t>
              </a:r>
            </a:p>
            <a:p>
              <a:r>
                <a:rPr lang="ru-RU" sz="20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 время похода, экспедиции </a:t>
              </a:r>
              <a:endPara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86116" y="4143380"/>
              <a:ext cx="5643602" cy="576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Потеря группы на маршруте </a:t>
              </a:r>
            </a:p>
            <a:p>
              <a:r>
                <a:rPr lang="ru-RU" sz="20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 время похода, экспедиции </a:t>
              </a:r>
              <a:endPara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86116" y="5786454"/>
              <a:ext cx="5643602" cy="64294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0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Аварии и поломка  автотранспортных средств </a:t>
              </a:r>
              <a:endParaRPr lang="ru-RU" sz="2000" b="1" i="1" dirty="0">
                <a:solidFill>
                  <a:srgbClr val="002060"/>
                </a:solidFill>
                <a:latin typeface="Franklin Gothic Medium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86116" y="4786322"/>
              <a:ext cx="5643602" cy="576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Аварии на воздушном  транспорте </a:t>
              </a:r>
              <a:endParaRPr lang="ru-RU" sz="2000" b="1" i="1" dirty="0">
                <a:solidFill>
                  <a:srgbClr val="002060"/>
                </a:solidFill>
                <a:latin typeface="Franklin Gothic Medium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86116" y="5429264"/>
              <a:ext cx="5643602" cy="28575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000" b="1" i="1" dirty="0" smtClean="0">
                  <a:solidFill>
                    <a:srgbClr val="002060"/>
                  </a:solidFill>
                  <a:latin typeface="Franklin Gothic Medium" pitchFamily="34" charset="0"/>
                </a:rPr>
                <a:t>Аварии на морском и речном  транспорте </a:t>
              </a:r>
              <a:endParaRPr lang="ru-RU" sz="2000" b="1" i="1" dirty="0">
                <a:solidFill>
                  <a:srgbClr val="002060"/>
                </a:solidFill>
                <a:latin typeface="Franklin Gothic Medium" pitchFamily="34" charset="0"/>
              </a:endParaRP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2714612" y="1785926"/>
              <a:ext cx="500066" cy="28575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619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2714612" y="2857496"/>
              <a:ext cx="500066" cy="28575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E09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2714612" y="3714752"/>
              <a:ext cx="500066" cy="28575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E09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714612" y="4286256"/>
              <a:ext cx="500066" cy="28575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E09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2714612" y="4929198"/>
              <a:ext cx="500066" cy="2857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714612" y="5429264"/>
              <a:ext cx="500066" cy="2857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2714612" y="5929330"/>
              <a:ext cx="500066" cy="2857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4282" y="14285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Основные причины вынужденного автономного существования в природных условиях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lement-604496-misc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895043"/>
            <a:ext cx="2491943" cy="18201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00438"/>
            <a:ext cx="2715709" cy="18195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kos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714356"/>
            <a:ext cx="281226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7bdf8e69f3564409e6c518b5d884e4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000240"/>
            <a:ext cx="2573945" cy="17148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714480" y="64291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66880" y="79531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142852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Segoe Script" pitchFamily="34" charset="0"/>
              </a:rPr>
              <a:t>Выживание и автономное существование</a:t>
            </a:r>
            <a:endParaRPr lang="ru-RU" sz="2800" b="1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71546"/>
            <a:ext cx="4071966" cy="178510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tx2">
                    <a:lumMod val="25000"/>
                  </a:schemeClr>
                </a:solidFill>
                <a:latin typeface="Bookman Old Style" pitchFamily="18" charset="0"/>
              </a:rPr>
              <a:t>Выживание</a:t>
            </a: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 - активная деятельность, направленная на сохранение жизни, здоровья и работоспособности в экстремальных условиях.</a:t>
            </a:r>
            <a:endParaRPr lang="ru-RU" sz="2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914381"/>
            <a:ext cx="4714908" cy="280076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tx2">
                    <a:lumMod val="25000"/>
                  </a:schemeClr>
                </a:solidFill>
                <a:latin typeface="Bookman Old Style" pitchFamily="18" charset="0"/>
              </a:rPr>
              <a:t>Автономное существование </a:t>
            </a: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- нахождение человека в определенных, часто сложных, условиях изолированности, когда ограничена или исключена вероятность помощи и возможность использования технических и других достижений. </a:t>
            </a:r>
            <a:endParaRPr lang="ru-RU" sz="2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66"/>
            <a:ext cx="7500990" cy="2462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   </a:t>
            </a:r>
            <a:r>
              <a:rPr lang="ru-RU" sz="2200" b="1" dirty="0" smtClean="0">
                <a:solidFill>
                  <a:srgbClr val="002060"/>
                </a:solidFill>
              </a:rPr>
              <a:t>Основное условие, определяющее успех выживания или гибель, - настрой человека на выход из этой ситуации. 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          Экстремальная ситуация обычно возникает внезапно, и ее развитие не всегда можно предсказать. Поэтому порядок действий в таких ситуациях зависит от конкретной обстановки.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207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071810"/>
            <a:ext cx="250033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08040218235151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14686"/>
            <a:ext cx="321471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0_chile-000_Mvd11718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572008"/>
            <a:ext cx="2786082" cy="2000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3919" y="1846226"/>
            <a:ext cx="5924840" cy="8743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перебраться самим и помочь перебраться пострадавшим в безопасное место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919" y="2795951"/>
            <a:ext cx="5924840" cy="8743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/>
                </a:solidFill>
              </a:rPr>
              <a:t>покидая транспортное средство, взять с собой имущество, которое может пригодиться для автономного существования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919" y="3745689"/>
            <a:ext cx="5924840" cy="8743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оказать пострадавшим первую медицинскую помощь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680346"/>
            <a:ext cx="5924840" cy="8743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сориентироваться на местности и уточнить свое местонахождение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643578"/>
            <a:ext cx="5924840" cy="8743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при неблагоприятных климатических условиях соорудить временное укрытие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85728"/>
            <a:ext cx="7715304" cy="107721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Действия людей в ситуациях, связанных с авариями транспортных средств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2" name="Рисунок 11" descr="прав.JPG"/>
          <p:cNvPicPr/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6715140" y="1785926"/>
            <a:ext cx="1779518" cy="4786346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405776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7000924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75000"/>
                  </a:schemeClr>
                </a:solidFill>
                <a:latin typeface="Segoe Script" pitchFamily="34" charset="0"/>
              </a:rPr>
              <a:t>Принять решение…</a:t>
            </a:r>
            <a:endParaRPr lang="ru-RU" sz="4400" dirty="0">
              <a:solidFill>
                <a:schemeClr val="bg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4520052"/>
            <a:ext cx="5857916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</a:rPr>
              <a:t>После выхода из опасной ситуации, непосредственно угрожающей жизни, необходимо решить, что делать: ждать помощи на месте или </a:t>
            </a:r>
          </a:p>
          <a:p>
            <a:pPr algn="just"/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</a:rPr>
              <a:t>попытаться добраться до ближайшего населенного пункта.</a:t>
            </a:r>
            <a:endParaRPr lang="ru-RU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Рисунок 4" descr="1267735498_xynthia_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571612"/>
            <a:ext cx="3934665" cy="26178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30862_4145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2571768" cy="25769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321584" y="1239713"/>
            <a:ext cx="4751010" cy="3117981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место происшествия точно не определено, местность незнакомая и труднопроходимая (горы, лес, глубокие овраги, болота, мощный слой снежного покрова и т. п.);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7686" y="4071942"/>
            <a:ext cx="4708091" cy="269358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большая часть людей не может самостоятельно передвигаться из-за полученных травм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529" y="4146761"/>
            <a:ext cx="3699215" cy="2639825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место расположения ближайшего населенного пункта и расстояние до него неизвестны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315" y="1214422"/>
            <a:ext cx="3996619" cy="2988743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сигнал бедствия или сообщение о месте происшествия переданы при помощи аварийной радиостанции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42852"/>
            <a:ext cx="7429552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1">
                    <a:lumMod val="75000"/>
                  </a:schemeClr>
                </a:solidFill>
              </a:rPr>
              <a:t>Решение оставаться на месте аварии принимают в тех случаях, когда:</a:t>
            </a:r>
            <a:endParaRPr lang="ru-RU" sz="3200" b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Рисунок 11" descr="214479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357563"/>
            <a:ext cx="2952768" cy="2214578"/>
          </a:xfrm>
          <a:prstGeom prst="ellipse">
            <a:avLst/>
          </a:prstGeom>
          <a:ln w="285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86116" y="3286124"/>
            <a:ext cx="3643338" cy="2020496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в течение трех суток нет связи и помощи</a:t>
            </a:r>
            <a:endParaRPr lang="ru-RU" sz="2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3480206"/>
            <a:ext cx="3929090" cy="259200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возникла непосредственная угроза жизни: лесной пожар, разлом ледяного поля</a:t>
            </a:r>
            <a:r>
              <a:rPr lang="ru-RU" sz="22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наводнение и т. п.</a:t>
            </a:r>
            <a:endParaRPr lang="ru-RU" sz="2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8" y="285728"/>
            <a:ext cx="842968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1">
                    <a:lumMod val="75000"/>
                  </a:schemeClr>
                </a:solidFill>
              </a:rPr>
              <a:t>Решение об уходе с места аварии принимают, если:</a:t>
            </a:r>
          </a:p>
        </p:txBody>
      </p:sp>
      <p:sp>
        <p:nvSpPr>
          <p:cNvPr id="5" name="Овал 4"/>
          <p:cNvSpPr/>
          <p:nvPr/>
        </p:nvSpPr>
        <p:spPr>
          <a:xfrm>
            <a:off x="3713620" y="857232"/>
            <a:ext cx="5358974" cy="3000396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точно известно местонахождение ближайшего населенного пункта, расстояние до него невелико, состояние здоровья людей позволяет его преодолеть</a:t>
            </a:r>
            <a:endParaRPr lang="ru-RU" sz="2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562" y="857232"/>
            <a:ext cx="4142248" cy="298800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люди не могут быть обнаружены спасателями на этом месте из-за окружающей их густой растительности</a:t>
            </a:r>
            <a:endParaRPr lang="ru-RU" sz="2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" name="Рисунок 9" descr="ima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000504"/>
            <a:ext cx="2857519" cy="2143140"/>
          </a:xfrm>
          <a:prstGeom prst="ellipse">
            <a:avLst/>
          </a:prstGeom>
          <a:ln w="285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S360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929198"/>
            <a:ext cx="2286015" cy="1714512"/>
          </a:xfrm>
          <a:prstGeom prst="ellipse">
            <a:avLst/>
          </a:prstGeom>
          <a:ln w="285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319</TotalTime>
  <Words>483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42</cp:revision>
  <dcterms:modified xsi:type="dcterms:W3CDTF">2015-02-16T18:42:37Z</dcterms:modified>
</cp:coreProperties>
</file>