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67" r:id="rId5"/>
    <p:sldId id="258" r:id="rId6"/>
    <p:sldId id="266" r:id="rId7"/>
    <p:sldId id="270" r:id="rId8"/>
    <p:sldId id="261" r:id="rId9"/>
    <p:sldId id="263" r:id="rId10"/>
    <p:sldId id="264" r:id="rId11"/>
    <p:sldId id="265" r:id="rId12"/>
    <p:sldId id="272" r:id="rId13"/>
    <p:sldId id="274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34F82-1C55-4C10-88CE-83B5570BEFF5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8BE54-D72D-466B-823A-4917492E0F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EE94-8C20-47F1-9170-81F8514BDC6E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0379-4880-456B-A257-ABA5E1FCB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hyperlink" Target="http://smiles.33b.ru/smile.97777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454324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3429024"/>
          </a:xfrm>
        </p:spPr>
        <p:txBody>
          <a:bodyPr>
            <a:noAutofit/>
          </a:bodyPr>
          <a:lstStyle/>
          <a:p>
            <a:pPr algn="l"/>
            <a:r>
              <a:rPr lang="ru-RU" sz="1800" b="1" dirty="0">
                <a:solidFill>
                  <a:srgbClr val="002060"/>
                </a:solidFill>
              </a:rPr>
              <a:t>Вот книжки на столе, а вот – тетрадки,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Не хочется играть сегодня в прятки.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И недосуг дуть на корабль бумажный –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>Сегодня у ребят урок уж очень важный</a:t>
            </a:r>
          </a:p>
        </p:txBody>
      </p:sp>
      <p:pic>
        <p:nvPicPr>
          <p:cNvPr id="4" name="Рисунок 3" descr="67284108_p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14290"/>
            <a:ext cx="5143536" cy="3714775"/>
          </a:xfrm>
          <a:prstGeom prst="rect">
            <a:avLst/>
          </a:prstGeom>
        </p:spPr>
      </p:pic>
      <p:pic>
        <p:nvPicPr>
          <p:cNvPr id="5" name="Picture 23" descr="sailboa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43636" y="4643446"/>
            <a:ext cx="1719262" cy="133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42852"/>
            <a:ext cx="4929221" cy="63405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977-1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85728"/>
            <a:ext cx="5000660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Составь текст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0000" lnSpcReduction="20000"/>
          </a:bodyPr>
          <a:lstStyle/>
          <a:p>
            <a:endParaRPr lang="ru-RU" sz="1800" i="1" dirty="0" smtClean="0"/>
          </a:p>
          <a:p>
            <a:pPr>
              <a:buNone/>
            </a:pPr>
            <a:r>
              <a:rPr lang="ru-RU" sz="2800" b="1" i="1" dirty="0" smtClean="0"/>
              <a:t> </a:t>
            </a:r>
          </a:p>
          <a:p>
            <a:pPr>
              <a:buNone/>
            </a:pPr>
            <a:r>
              <a:rPr lang="ru-RU" sz="3800" b="1" i="1" dirty="0" smtClean="0"/>
              <a:t>Вечером Генка с нетерпением ждал возвращения отца.</a:t>
            </a:r>
            <a:endParaRPr lang="ru-RU" sz="3800" b="1" dirty="0" smtClean="0"/>
          </a:p>
          <a:p>
            <a:pPr>
              <a:buNone/>
            </a:pPr>
            <a:r>
              <a:rPr lang="ru-RU" sz="3800" b="1" i="1" dirty="0" smtClean="0"/>
              <a:t>Ему многое хотелось рассказать…</a:t>
            </a:r>
          </a:p>
          <a:p>
            <a:pPr>
              <a:buNone/>
            </a:pPr>
            <a:r>
              <a:rPr lang="ru-RU" sz="3800" b="1" i="1" dirty="0" smtClean="0"/>
              <a:t>Отец поднимался всегда не спеша, словно раздумывал, идти ему или нет.</a:t>
            </a:r>
          </a:p>
          <a:p>
            <a:pPr>
              <a:buNone/>
            </a:pPr>
            <a:r>
              <a:rPr lang="ru-RU" sz="3800" b="1" i="1" dirty="0" smtClean="0"/>
              <a:t>Он сразу узнавал его шаги.</a:t>
            </a:r>
          </a:p>
          <a:p>
            <a:pPr>
              <a:buNone/>
            </a:pPr>
            <a:r>
              <a:rPr lang="ru-RU" sz="3800" b="1" i="1" dirty="0" smtClean="0"/>
              <a:t>Генка бежал открывать отцу дверь.</a:t>
            </a:r>
          </a:p>
          <a:p>
            <a:pPr>
              <a:buNone/>
            </a:pPr>
            <a:r>
              <a:rPr lang="ru-RU" sz="3800" b="1" i="1" dirty="0" smtClean="0"/>
              <a:t>«Здравствуй, малыш», – слышалось в коридоре.</a:t>
            </a:r>
          </a:p>
          <a:p>
            <a:pPr>
              <a:buNone/>
            </a:pPr>
            <a:endParaRPr lang="ru-RU" sz="3800" b="1" i="1" dirty="0" smtClean="0"/>
          </a:p>
          <a:p>
            <a:pPr>
              <a:buNone/>
            </a:pPr>
            <a:r>
              <a:rPr lang="ru-RU" sz="3800" b="1" i="1" dirty="0" smtClean="0"/>
              <a:t> </a:t>
            </a:r>
            <a:endParaRPr lang="ru-RU" sz="3800" b="1" dirty="0" smtClean="0"/>
          </a:p>
          <a:p>
            <a:pPr>
              <a:buNone/>
            </a:pPr>
            <a:r>
              <a:rPr lang="ru-RU" sz="3800" b="1" i="1" dirty="0" smtClean="0"/>
              <a:t> </a:t>
            </a:r>
            <a:endParaRPr lang="ru-RU" sz="38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7795"/>
            <a:ext cx="25519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9" descr="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4714884"/>
            <a:ext cx="93345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Какая цель стояла перед нами на уроке?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Достигли мы её?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 было интересным?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 чём затруднился?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Что нового открыл для себя?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Над чем ещё нужно поработать?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За что могу похвалить себя?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pPr algn="r"/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6" name="Picture 16" descr="Рисунок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571876"/>
            <a:ext cx="2357454" cy="2643206"/>
          </a:xfrm>
          <a:prstGeom prst="rect">
            <a:avLst/>
          </a:prstGeom>
          <a:noFill/>
        </p:spPr>
      </p:pic>
      <p:pic>
        <p:nvPicPr>
          <p:cNvPr id="7" name="Picture 6" descr="29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643446"/>
            <a:ext cx="5143536" cy="933452"/>
          </a:xfrm>
          <a:prstGeom prst="rect">
            <a:avLst/>
          </a:prstGeom>
          <a:noFill/>
        </p:spPr>
      </p:pic>
      <p:pic>
        <p:nvPicPr>
          <p:cNvPr id="8" name="Picture 14" descr="8eea41330f894138624eaeaca5bba77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5" y="3500438"/>
            <a:ext cx="107157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61" descr="61cfca774becb99b15bf1eed7451022a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286124"/>
            <a:ext cx="2071702" cy="1928826"/>
          </a:xfrm>
          <a:prstGeom prst="rect">
            <a:avLst/>
          </a:prstGeom>
          <a:noFill/>
        </p:spPr>
      </p:pic>
      <p:pic>
        <p:nvPicPr>
          <p:cNvPr id="7" name="Picture 5" descr="37r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908" y="500042"/>
            <a:ext cx="2071702" cy="2143139"/>
          </a:xfrm>
          <a:prstGeom prst="rect">
            <a:avLst/>
          </a:prstGeom>
          <a:noFill/>
        </p:spPr>
      </p:pic>
      <p:pic>
        <p:nvPicPr>
          <p:cNvPr id="8" name="Picture 13" descr="73229fa54954b733c3092ec3fcf63228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571868" y="1785926"/>
            <a:ext cx="1785950" cy="1785950"/>
          </a:xfrm>
          <a:prstGeom prst="rect">
            <a:avLst/>
          </a:prstGeom>
          <a:noFill/>
        </p:spPr>
      </p:pic>
      <p:pic>
        <p:nvPicPr>
          <p:cNvPr id="9" name="Picture 62" descr="db301337e89631ead09588265d2b319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143248"/>
            <a:ext cx="1857388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215369" cy="576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усвоить орфограмму «Правописание приставок, оканчивающихся на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и с»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Познакомиться с приставками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Выдвинуть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гипотезу 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 доказать её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Сформулировать орфограмму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Построить алгоритм работы с орфограммой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Отработать алгоритм на практике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Подумай!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714488"/>
            <a:ext cx="635798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Рас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равить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Раз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ать</a:t>
            </a: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оловина рамки 4"/>
          <p:cNvSpPr/>
          <p:nvPr/>
        </p:nvSpPr>
        <p:spPr>
          <a:xfrm>
            <a:off x="2000232" y="1785926"/>
            <a:ext cx="1428760" cy="214314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оловина рамки 5"/>
          <p:cNvSpPr/>
          <p:nvPr/>
        </p:nvSpPr>
        <p:spPr>
          <a:xfrm>
            <a:off x="2786050" y="2643182"/>
            <a:ext cx="1143008" cy="14287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материалы к открытому ур\x_fedc340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786190"/>
            <a:ext cx="2428892" cy="2197890"/>
          </a:xfrm>
          <a:prstGeom prst="rect">
            <a:avLst/>
          </a:prstGeom>
          <a:noFill/>
        </p:spPr>
      </p:pic>
      <p:sp>
        <p:nvSpPr>
          <p:cNvPr id="8" name="Минус 7"/>
          <p:cNvSpPr/>
          <p:nvPr/>
        </p:nvSpPr>
        <p:spPr>
          <a:xfrm>
            <a:off x="3000364" y="2428868"/>
            <a:ext cx="428628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3500430" y="2428868"/>
            <a:ext cx="285752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3786182" y="3214686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4214810" y="3286124"/>
            <a:ext cx="285752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9" descr="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80442">
            <a:off x="1214413" y="571480"/>
            <a:ext cx="952507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Включи логику!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Расставьте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шаги алгоритма в нужном порядке.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Определи, с согласной буквы, обозначающей глухой или звонкий звук начинается корень?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 Если оканчивается на звонкий согласный [</a:t>
            </a:r>
            <a:r>
              <a:rPr lang="ru-RU" sz="2400" b="1" dirty="0" err="1" smtClean="0">
                <a:solidFill>
                  <a:srgbClr val="00B050"/>
                </a:solidFill>
              </a:rPr>
              <a:t>з</a:t>
            </a:r>
            <a:r>
              <a:rPr lang="ru-RU" sz="2400" b="1" dirty="0" smtClean="0">
                <a:solidFill>
                  <a:srgbClr val="00B050"/>
                </a:solidFill>
              </a:rPr>
              <a:t>], то… </a:t>
            </a:r>
            <a:r>
              <a:rPr lang="ru-RU" sz="2400" b="1" i="1" dirty="0" smtClean="0">
                <a:solidFill>
                  <a:srgbClr val="00B050"/>
                </a:solidFill>
              </a:rPr>
              <a:t>(закончи</a:t>
            </a:r>
            <a:r>
              <a:rPr lang="ru-RU" sz="2400" i="1" dirty="0" smtClean="0">
                <a:solidFill>
                  <a:srgbClr val="00B050"/>
                </a:solidFill>
              </a:rPr>
              <a:t>).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Выдели в слове приставку.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>
                <a:solidFill>
                  <a:srgbClr val="00B050"/>
                </a:solidFill>
              </a:rPr>
              <a:t>Если оканчивается на глухой согласный [с], то… </a:t>
            </a:r>
            <a:r>
              <a:rPr lang="ru-RU" sz="2400" b="1" i="1" dirty="0">
                <a:solidFill>
                  <a:srgbClr val="00B050"/>
                </a:solidFill>
              </a:rPr>
              <a:t>(закончи).</a:t>
            </a:r>
            <a:endParaRPr lang="ru-RU" sz="2400" b="1" dirty="0">
              <a:solidFill>
                <a:srgbClr val="00B050"/>
              </a:solidFill>
            </a:endParaRPr>
          </a:p>
          <a:p>
            <a:pPr>
              <a:buNone/>
            </a:pPr>
            <a:endParaRPr lang="ru-RU" sz="2400" i="1" dirty="0" smtClean="0">
              <a:solidFill>
                <a:srgbClr val="00B050"/>
              </a:solidFill>
            </a:endParaRPr>
          </a:p>
        </p:txBody>
      </p:sp>
      <p:pic>
        <p:nvPicPr>
          <p:cNvPr id="4" name="Picture 16" descr="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714884"/>
            <a:ext cx="928694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Алгоритм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1</a:t>
            </a:r>
            <a:r>
              <a:rPr lang="ru-RU" sz="2800" b="1" dirty="0" smtClean="0"/>
              <a:t>  </a:t>
            </a:r>
            <a:r>
              <a:rPr lang="ru-RU" sz="2800" b="1" dirty="0" smtClean="0">
                <a:solidFill>
                  <a:srgbClr val="00B050"/>
                </a:solidFill>
              </a:rPr>
              <a:t>Выдели в слове приставку.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2Определи, с согласной буквы, обозначающей глухой или звонкий звук начинается корень?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3  Если начинается с глухого согласного [с], то… </a:t>
            </a:r>
            <a:r>
              <a:rPr lang="ru-RU" sz="2800" b="1" i="1" dirty="0" smtClean="0">
                <a:solidFill>
                  <a:srgbClr val="00B050"/>
                </a:solidFill>
              </a:rPr>
              <a:t>(закончи).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4  Если начинается со звонкого согласного [</a:t>
            </a:r>
            <a:r>
              <a:rPr lang="ru-RU" sz="2800" b="1" dirty="0" err="1" smtClean="0">
                <a:solidFill>
                  <a:srgbClr val="00B050"/>
                </a:solidFill>
              </a:rPr>
              <a:t>з</a:t>
            </a:r>
            <a:r>
              <a:rPr lang="ru-RU" sz="2800" b="1" dirty="0" smtClean="0">
                <a:solidFill>
                  <a:srgbClr val="00B050"/>
                </a:solidFill>
              </a:rPr>
              <a:t>], то… </a:t>
            </a:r>
            <a:r>
              <a:rPr lang="ru-RU" sz="2800" b="1" i="1" dirty="0" smtClean="0">
                <a:solidFill>
                  <a:srgbClr val="00B050"/>
                </a:solidFill>
              </a:rPr>
              <a:t>(закончи</a:t>
            </a:r>
            <a:r>
              <a:rPr lang="ru-RU" sz="2800" i="1" dirty="0" smtClean="0">
                <a:solidFill>
                  <a:srgbClr val="00B050"/>
                </a:solidFill>
              </a:rPr>
              <a:t>).</a:t>
            </a:r>
            <a:endParaRPr lang="ru-RU" sz="2800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_html_m4522a2c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14290"/>
            <a:ext cx="5286411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Выбирай!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1. Выпишите из текста слова с приставкой, оканчивающейся на буквы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–с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 Обозначьте графически орфограмму.</a:t>
            </a:r>
          </a:p>
          <a:p>
            <a:pPr>
              <a:buNone/>
            </a:pPr>
            <a:r>
              <a:rPr lang="ru-RU" sz="2400" i="1" dirty="0" smtClean="0"/>
              <a:t>    		</a:t>
            </a:r>
            <a:r>
              <a:rPr lang="ru-RU" sz="2400" b="1" i="1" dirty="0" smtClean="0">
                <a:cs typeface="Aharoni" pitchFamily="2" charset="-79"/>
              </a:rPr>
              <a:t> Друзья, мы бездумно пользуемся бесценным богатством земли – лесом. Вам бесконечно долго жить на этой прекрасной земле. </a:t>
            </a:r>
            <a:endParaRPr lang="ru-RU" sz="2400" b="1" dirty="0" smtClean="0">
              <a:cs typeface="Aharoni" pitchFamily="2" charset="-79"/>
            </a:endParaRPr>
          </a:p>
          <a:p>
            <a:pPr>
              <a:buNone/>
            </a:pPr>
            <a:r>
              <a:rPr lang="ru-RU" sz="2400" b="1" i="1" dirty="0" smtClean="0">
                <a:cs typeface="Aharoni" pitchFamily="2" charset="-79"/>
              </a:rPr>
              <a:t>     Защищайте зеленого друга!</a:t>
            </a:r>
            <a:endParaRPr lang="ru-RU" sz="2400" b="1" dirty="0" smtClean="0">
              <a:cs typeface="Aharoni" pitchFamily="2" charset="-79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2. От данных существительных образуйте однокоренные прилагательные, включив их в состав словосочетаний. Обозначьте графически орфограмму.</a:t>
            </a:r>
          </a:p>
          <a:p>
            <a:pPr>
              <a:buNone/>
            </a:pPr>
            <a:r>
              <a:rPr lang="ru-RU" sz="2400" b="1" i="1" dirty="0" smtClean="0"/>
              <a:t>     Без заботы, без края, без цели</a:t>
            </a:r>
            <a:r>
              <a:rPr lang="ru-RU" sz="2400" i="1" dirty="0" smtClean="0"/>
              <a:t>.</a:t>
            </a:r>
            <a:endParaRPr lang="ru-RU" sz="2400" dirty="0" smtClean="0"/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3.Приставки спрятались. Найдите в словах приставки, оканчивающиеся на буквы </a:t>
            </a:r>
            <a:r>
              <a:rPr lang="ru-RU" sz="2400" b="1" i="1" dirty="0" err="1" smtClean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–с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   Обозначьте графически орфограмму.</a:t>
            </a:r>
          </a:p>
          <a:p>
            <a:pPr>
              <a:buNone/>
            </a:pPr>
            <a:r>
              <a:rPr lang="ru-RU" sz="2400" i="1" dirty="0" smtClean="0"/>
              <a:t>     </a:t>
            </a:r>
            <a:r>
              <a:rPr lang="ru-RU" sz="2400" b="1" i="1" dirty="0" smtClean="0"/>
              <a:t>Неисчерпаемый, происшествие, водоразборный, </a:t>
            </a:r>
          </a:p>
          <a:p>
            <a:pPr>
              <a:buNone/>
            </a:pPr>
            <a:r>
              <a:rPr lang="ru-RU" sz="2400" b="1" i="1" dirty="0" smtClean="0"/>
              <a:t>произрастание.</a:t>
            </a:r>
            <a:endParaRPr lang="ru-RU" sz="2400" b="1" dirty="0" smtClean="0"/>
          </a:p>
        </p:txBody>
      </p:sp>
      <p:pic>
        <p:nvPicPr>
          <p:cNvPr id="7" name="Picture 48" descr="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28604"/>
            <a:ext cx="952500" cy="714375"/>
          </a:xfrm>
          <a:prstGeom prst="rect">
            <a:avLst/>
          </a:prstGeom>
          <a:noFill/>
        </p:spPr>
      </p:pic>
      <p:pic>
        <p:nvPicPr>
          <p:cNvPr id="8" name="Picture 48" descr="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714620"/>
            <a:ext cx="952500" cy="714375"/>
          </a:xfrm>
          <a:prstGeom prst="rect">
            <a:avLst/>
          </a:prstGeom>
          <a:noFill/>
        </p:spPr>
      </p:pic>
      <p:pic>
        <p:nvPicPr>
          <p:cNvPr id="9" name="Picture 48" descr="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429132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14290"/>
            <a:ext cx="5643602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274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Цель: усвоить орфограмму «Правописание приставок, оканчивающихся на з и с»</vt:lpstr>
      <vt:lpstr>Подумай!</vt:lpstr>
      <vt:lpstr>Включи логику!</vt:lpstr>
      <vt:lpstr>Алгоритм</vt:lpstr>
      <vt:lpstr>Слайд 7</vt:lpstr>
      <vt:lpstr>Выбирай!</vt:lpstr>
      <vt:lpstr>Слайд 9</vt:lpstr>
      <vt:lpstr>Слайд 10</vt:lpstr>
      <vt:lpstr>Слайд 11</vt:lpstr>
      <vt:lpstr>Составь текст</vt:lpstr>
      <vt:lpstr>Слайд 13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67</cp:revision>
  <dcterms:created xsi:type="dcterms:W3CDTF">2014-02-04T16:38:23Z</dcterms:created>
  <dcterms:modified xsi:type="dcterms:W3CDTF">2014-02-08T18:09:30Z</dcterms:modified>
</cp:coreProperties>
</file>