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C655-2084-452E-9C86-D5233E09B8BB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B2E18-A2AD-45C7-B6C4-2EAD29593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4C905-13B7-4F8A-B3D1-E6B7A1BC0B1F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883E-44C9-4ADE-B320-A695CC102A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8C728-C5C2-4B31-8AD3-FE6DE702E0A5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FE291-893E-4048-9FF6-D192282DD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9C58D-DC28-40A4-8F19-BF79CE08626B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6AF4B-C406-46F3-BDE7-3F0EF16783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8B0C3-6D39-4219-B99A-8B113B08DC0C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AEBD-472A-4025-8595-F156BC71BE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F46F5-D7D8-4833-A389-8E90575FAAD7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2EEAD-64E4-4354-9666-F225BEA23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1C155-58FF-428D-87B1-7142E4FB484E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6EEA1-FF8F-4577-828B-172102071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C576B-752C-4ED0-BF04-57E57E5658FD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38D03-2CF3-4F22-98FC-92E18205C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1D09A-4466-435C-AE46-C81431F1FD70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B0C3D-F9AD-4D84-81DE-BA20BA275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BA522-F774-4B2F-A7A5-C00C797151B4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77762-6AB2-4682-B914-27234E7E8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43BC5-B24C-4A87-9302-0A56160B35FD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8664D-38E0-4B2A-8A9E-9612D7C99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5A0788-8A15-4738-8C27-0D6067CEED09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5FBB0C-40E1-48B3-AC30-5FF093EEF7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nevnik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752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hlinkClick r:id="" action="ppaction://noaction">
                  <a:snd r:embed="rId3" name="TYPE.WAV"/>
                </a:hlinkClick>
              </a:rPr>
              <a:t>Задача 1.</a:t>
            </a:r>
            <a:r>
              <a:rPr lang="ru-RU" sz="2400" dirty="0" smtClean="0">
                <a:hlinkClick r:id="" action="ppaction://noaction">
                  <a:snd r:embed="rId3" name="TYPE.WAV"/>
                </a:hlinkClick>
              </a:rPr>
              <a:t>  Вычислить основные параметры цилиндрической прямозубой передачи, если </a:t>
            </a:r>
            <a:r>
              <a:rPr lang="en-US" sz="2400" dirty="0" smtClean="0">
                <a:hlinkClick r:id="" action="ppaction://noaction">
                  <a:snd r:embed="rId3" name="TYPE.WAV"/>
                </a:hlinkClick>
              </a:rPr>
              <a:t/>
            </a:r>
            <a:br>
              <a:rPr lang="en-US" sz="2400" dirty="0" smtClean="0">
                <a:hlinkClick r:id="" action="ppaction://noaction">
                  <a:snd r:embed="rId3" name="TYPE.WAV"/>
                </a:hlinkClick>
              </a:rPr>
            </a:br>
            <a:r>
              <a:rPr lang="en-US" sz="2400" dirty="0" smtClean="0">
                <a:hlinkClick r:id="" action="ppaction://noaction">
                  <a:snd r:embed="rId3" name="TYPE.WAV"/>
                </a:hlinkClick>
              </a:rPr>
              <a:t>n</a:t>
            </a:r>
            <a:r>
              <a:rPr lang="ru-RU" sz="2400" dirty="0" smtClean="0">
                <a:hlinkClick r:id="" action="ppaction://noaction">
                  <a:snd r:embed="rId3" name="TYPE.WAV"/>
                </a:hlinkClick>
              </a:rPr>
              <a:t>1 = 1500 об/мин, </a:t>
            </a:r>
            <a:r>
              <a:rPr lang="en-US" sz="2400" dirty="0" smtClean="0">
                <a:hlinkClick r:id="" action="ppaction://noaction">
                  <a:snd r:embed="rId3" name="TYPE.WAV"/>
                </a:hlinkClick>
              </a:rPr>
              <a:t>n</a:t>
            </a:r>
            <a:r>
              <a:rPr lang="ru-RU" sz="2400" dirty="0" smtClean="0">
                <a:hlinkClick r:id="" action="ppaction://noaction">
                  <a:snd r:embed="rId3" name="TYPE.WAV"/>
                </a:hlinkClick>
              </a:rPr>
              <a:t>2=300 об/мин, модуль </a:t>
            </a:r>
            <a:r>
              <a:rPr lang="en-US" sz="2400" dirty="0" smtClean="0">
                <a:hlinkClick r:id="" action="ppaction://noaction">
                  <a:snd r:embed="rId3" name="TYPE.WAV"/>
                </a:hlinkClick>
              </a:rPr>
              <a:t>m</a:t>
            </a:r>
            <a:r>
              <a:rPr lang="ru-RU" sz="2400" dirty="0" smtClean="0">
                <a:hlinkClick r:id="" action="ppaction://noaction">
                  <a:snd r:embed="rId3" name="TYPE.WAV"/>
                </a:hlinkClick>
              </a:rPr>
              <a:t>=5мм, число зубьев </a:t>
            </a:r>
            <a:r>
              <a:rPr lang="en-US" sz="2400" dirty="0" smtClean="0">
                <a:hlinkClick r:id="" action="ppaction://noaction">
                  <a:snd r:embed="rId3" name="TYPE.WAV"/>
                </a:hlinkClick>
              </a:rPr>
              <a:t>z</a:t>
            </a:r>
            <a:r>
              <a:rPr lang="ru-RU" sz="2400" dirty="0" smtClean="0">
                <a:hlinkClick r:id="" action="ppaction://noaction">
                  <a:snd r:embed="rId3" name="TYPE.WAV"/>
                </a:hlinkClick>
              </a:rPr>
              <a:t>1=20.</a:t>
            </a:r>
            <a:br>
              <a:rPr lang="ru-RU" sz="2400" dirty="0" smtClean="0">
                <a:hlinkClick r:id="" action="ppaction://noaction">
                  <a:snd r:embed="rId3" name="TYPE.WAV"/>
                </a:hlinkClick>
              </a:rPr>
            </a:br>
            <a:endParaRPr lang="ru-RU" sz="2400" dirty="0" smtClean="0">
              <a:hlinkClick r:id="" action="ppaction://noaction">
                <a:snd r:embed="rId3" name="TYPE.WAV"/>
              </a:hlinkClick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916113"/>
            <a:ext cx="8424862" cy="4392612"/>
          </a:xfrm>
        </p:spPr>
        <p:txBody>
          <a:bodyPr>
            <a:normAutofit/>
          </a:bodyPr>
          <a:lstStyle/>
          <a:p>
            <a:pPr algn="l"/>
            <a:r>
              <a:rPr lang="ru-RU" sz="3600" b="1" smtClean="0">
                <a:solidFill>
                  <a:schemeClr val="tx1"/>
                </a:solidFill>
              </a:rPr>
              <a:t>Алгоритм решения задачи:</a:t>
            </a:r>
            <a:br>
              <a:rPr lang="ru-RU" sz="3600" b="1" smtClean="0">
                <a:solidFill>
                  <a:schemeClr val="tx1"/>
                </a:solidFill>
              </a:rPr>
            </a:br>
            <a:r>
              <a:rPr lang="en-US" sz="2400" smtClean="0">
                <a:solidFill>
                  <a:schemeClr val="tx1"/>
                </a:solidFill>
              </a:rPr>
              <a:t>1.1.</a:t>
            </a:r>
            <a:r>
              <a:rPr lang="ru-RU" sz="2400" smtClean="0">
                <a:solidFill>
                  <a:schemeClr val="tx1"/>
                </a:solidFill>
              </a:rPr>
              <a:t>Определить передаточное число: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en-US" sz="2400" smtClean="0">
                <a:solidFill>
                  <a:schemeClr val="tx1"/>
                </a:solidFill>
              </a:rPr>
              <a:t>1.2.</a:t>
            </a:r>
            <a:r>
              <a:rPr lang="ru-RU" sz="2400" smtClean="0">
                <a:solidFill>
                  <a:schemeClr val="tx1"/>
                </a:solidFill>
              </a:rPr>
              <a:t>Определить число зубьев колеса:</a:t>
            </a:r>
            <a:r>
              <a:rPr lang="ru-RU" sz="2400" i="1" smtClean="0">
                <a:solidFill>
                  <a:schemeClr val="tx1"/>
                </a:solidFill>
              </a:rPr>
              <a:t/>
            </a:r>
            <a:br>
              <a:rPr lang="ru-RU" sz="2400" i="1" smtClean="0">
                <a:solidFill>
                  <a:schemeClr val="tx1"/>
                </a:solidFill>
              </a:rPr>
            </a:br>
            <a:r>
              <a:rPr lang="ru-RU" sz="1800" i="1" smtClean="0">
                <a:solidFill>
                  <a:schemeClr val="tx1"/>
                </a:solidFill>
              </a:rPr>
              <a:t>Полученное   дробное число округлить до целого числа.</a:t>
            </a:r>
            <a:br>
              <a:rPr lang="ru-RU" sz="1800" i="1" smtClean="0">
                <a:solidFill>
                  <a:schemeClr val="tx1"/>
                </a:solidFill>
              </a:rPr>
            </a:br>
            <a:r>
              <a:rPr lang="en-US" sz="1800" smtClean="0">
                <a:solidFill>
                  <a:schemeClr val="tx1"/>
                </a:solidFill>
              </a:rPr>
              <a:t>1.3.</a:t>
            </a:r>
            <a:r>
              <a:rPr lang="ru-RU" sz="2400" smtClean="0">
                <a:solidFill>
                  <a:schemeClr val="tx1"/>
                </a:solidFill>
              </a:rPr>
              <a:t>Определить делительные диаметры шестерни и колеса: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en-US" sz="2400" smtClean="0">
                <a:solidFill>
                  <a:schemeClr val="tx1"/>
                </a:solidFill>
              </a:rPr>
              <a:t>1.4.</a:t>
            </a:r>
            <a:r>
              <a:rPr lang="ru-RU" sz="2400" smtClean="0">
                <a:solidFill>
                  <a:schemeClr val="tx1"/>
                </a:solidFill>
              </a:rPr>
              <a:t>Определить основные геометрические размеры зубчатых колес – диаметры вершин зубьев </a:t>
            </a:r>
            <a:r>
              <a:rPr lang="en-US" sz="2400" smtClean="0">
                <a:solidFill>
                  <a:schemeClr val="tx1"/>
                </a:solidFill>
              </a:rPr>
              <a:t>da  </a:t>
            </a:r>
            <a:r>
              <a:rPr lang="ru-RU" sz="2400" smtClean="0">
                <a:solidFill>
                  <a:schemeClr val="tx1"/>
                </a:solidFill>
              </a:rPr>
              <a:t>и впадин зубьев </a:t>
            </a:r>
            <a:r>
              <a:rPr lang="en-US" sz="2400" smtClean="0">
                <a:solidFill>
                  <a:schemeClr val="tx1"/>
                </a:solidFill>
              </a:rPr>
              <a:t>df </a:t>
            </a:r>
            <a:r>
              <a:rPr lang="ru-RU" sz="2400" smtClean="0">
                <a:solidFill>
                  <a:schemeClr val="tx1"/>
                </a:solidFill>
              </a:rPr>
              <a:t>: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en-US" sz="2400" smtClean="0">
                <a:solidFill>
                  <a:schemeClr val="tx1"/>
                </a:solidFill>
              </a:rPr>
              <a:t>1.5. </a:t>
            </a:r>
            <a:r>
              <a:rPr lang="ru-RU" sz="2400" smtClean="0">
                <a:solidFill>
                  <a:schemeClr val="tx1"/>
                </a:solidFill>
              </a:rPr>
              <a:t>Определить межосевое  расстояние.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n-US" sz="4000" smtClean="0"/>
              <a:t>1.1.</a:t>
            </a:r>
            <a:r>
              <a:rPr lang="ru-RU" sz="4000" smtClean="0"/>
              <a:t>Определить передаточное число: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908175" y="2997200"/>
          <a:ext cx="4679950" cy="1641475"/>
        </p:xfrm>
        <a:graphic>
          <a:graphicData uri="http://schemas.openxmlformats.org/presentationml/2006/ole">
            <p:oleObj spid="_x0000_s1026" name="Формула" r:id="rId3" imgW="1167893" imgH="44430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/>
              <a:t>1.2.Определить число зубьев колеса:</a:t>
            </a:r>
            <a:r>
              <a:rPr lang="ru-RU" sz="2800" b="1" i="1" smtClean="0"/>
              <a:t/>
            </a:r>
            <a:br>
              <a:rPr lang="ru-RU" sz="2800" b="1" i="1" smtClean="0"/>
            </a:br>
            <a:r>
              <a:rPr lang="ru-RU" sz="1400" i="1" smtClean="0"/>
              <a:t>Полученное   дробное число округлить до целого числа.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31913" y="2924175"/>
          <a:ext cx="7056437" cy="1039813"/>
        </p:xfrm>
        <a:graphic>
          <a:graphicData uri="http://schemas.openxmlformats.org/presentationml/2006/ole">
            <p:oleObj spid="_x0000_s2050" name="Формула" r:id="rId3" imgW="1485255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838200" indent="-838200" fontAlgn="auto">
              <a:spcAft>
                <a:spcPts val="0"/>
              </a:spcAft>
              <a:defRPr/>
            </a:pPr>
            <a:r>
              <a:rPr lang="ru-RU" sz="4000" smtClean="0"/>
              <a:t>1.3.Определить делительные диаметры шестерни и колеса: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195513" y="2781300"/>
          <a:ext cx="5113337" cy="639763"/>
        </p:xfrm>
        <a:graphic>
          <a:graphicData uri="http://schemas.openxmlformats.org/presentationml/2006/ole">
            <p:oleObj spid="_x0000_s3074" name="Формула" r:id="rId3" imgW="1752600" imgH="2159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24075" y="3644900"/>
          <a:ext cx="5472113" cy="823913"/>
        </p:xfrm>
        <a:graphic>
          <a:graphicData uri="http://schemas.openxmlformats.org/presentationml/2006/ole">
            <p:oleObj spid="_x0000_s3075" name="Формула" r:id="rId4" imgW="1828800" imgH="215900" progId="Equation.3">
              <p:embed/>
            </p:oleObj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203575" y="3141663"/>
            <a:ext cx="430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latin typeface="Calibri" pitchFamily="34" charset="0"/>
                <a:cs typeface="Times New Roman" pitchFamily="18" charset="0"/>
              </a:rPr>
              <a:t>     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algn="l"/>
            <a:r>
              <a:rPr lang="ru-RU" sz="2400" b="1" smtClean="0"/>
              <a:t>1.4.Основные геометрические размеры зубчатых колес – диаметры вершин зубьев </a:t>
            </a:r>
            <a:r>
              <a:rPr lang="en-US" sz="2400" b="1" smtClean="0"/>
              <a:t>da  </a:t>
            </a:r>
            <a:r>
              <a:rPr lang="ru-RU" sz="2400" b="1" smtClean="0"/>
              <a:t>и впадин зубьев </a:t>
            </a:r>
            <a:r>
              <a:rPr lang="en-US" sz="2400" b="1" smtClean="0"/>
              <a:t>df </a:t>
            </a:r>
            <a:r>
              <a:rPr lang="ru-RU" sz="2400" b="1" smtClean="0"/>
              <a:t>: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411413" y="2276475"/>
          <a:ext cx="4968875" cy="517525"/>
        </p:xfrm>
        <a:graphic>
          <a:graphicData uri="http://schemas.openxmlformats.org/presentationml/2006/ole">
            <p:oleObj spid="_x0000_s4098" name="Формула" r:id="rId3" imgW="2286000" imgH="24130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627313" y="2852738"/>
          <a:ext cx="5257800" cy="573087"/>
        </p:xfrm>
        <a:graphic>
          <a:graphicData uri="http://schemas.openxmlformats.org/presentationml/2006/ole">
            <p:oleObj spid="_x0000_s4099" name="Формула" r:id="rId4" imgW="2540000" imgH="24130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484438" y="3357563"/>
          <a:ext cx="5688012" cy="623887"/>
        </p:xfrm>
        <a:graphic>
          <a:graphicData uri="http://schemas.openxmlformats.org/presentationml/2006/ole">
            <p:oleObj spid="_x0000_s4100" name="Формула" r:id="rId5" imgW="2336800" imgH="24130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555875" y="4292600"/>
          <a:ext cx="5111750" cy="457200"/>
        </p:xfrm>
        <a:graphic>
          <a:graphicData uri="http://schemas.openxmlformats.org/presentationml/2006/ole">
            <p:oleObj spid="_x0000_s4101" name="Формула" r:id="rId6" imgW="2667000" imgH="241300" progId="Equation.3">
              <p:embed/>
            </p:oleObj>
          </a:graphicData>
        </a:graphic>
      </p:graphicFrame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916238" y="2205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187450" y="105251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latin typeface="Calibri" pitchFamily="34" charset="0"/>
                <a:cs typeface="Times New Roman" pitchFamily="18" charset="0"/>
              </a:rPr>
              <a:t>  </a:t>
            </a:r>
            <a:endParaRPr lang="ru-RU">
              <a:latin typeface="Calibri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7625" y="1019175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latin typeface="Calibri" pitchFamily="34" charset="0"/>
                <a:cs typeface="Times New Roman" pitchFamily="18" charset="0"/>
              </a:rPr>
              <a:t>    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838200" indent="-838200" fontAlgn="auto">
              <a:spcAft>
                <a:spcPts val="0"/>
              </a:spcAft>
              <a:defRPr/>
            </a:pPr>
            <a:r>
              <a:rPr lang="ru-RU" sz="4000" smtClean="0"/>
              <a:t>1.5.Определить межосевое  расстояние.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116013" y="2924175"/>
          <a:ext cx="7272337" cy="676275"/>
        </p:xfrm>
        <a:graphic>
          <a:graphicData uri="http://schemas.openxmlformats.org/presentationml/2006/ole">
            <p:oleObj spid="_x0000_s5122" name="Формула" r:id="rId3" imgW="2895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643438" y="404813"/>
          <a:ext cx="2016125" cy="706437"/>
        </p:xfrm>
        <a:graphic>
          <a:graphicData uri="http://schemas.openxmlformats.org/presentationml/2006/ole">
            <p:oleObj spid="_x0000_s6146" name="Формула" r:id="rId3" imgW="1167893" imgH="444307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572000" y="1412875"/>
          <a:ext cx="3384550" cy="498475"/>
        </p:xfrm>
        <a:graphic>
          <a:graphicData uri="http://schemas.openxmlformats.org/presentationml/2006/ole">
            <p:oleObj spid="_x0000_s6147" name="Формула" r:id="rId4" imgW="1485255" imgH="215806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339975" y="2565400"/>
          <a:ext cx="2447925" cy="306388"/>
        </p:xfrm>
        <a:graphic>
          <a:graphicData uri="http://schemas.openxmlformats.org/presentationml/2006/ole">
            <p:oleObj spid="_x0000_s6148" name="Формула" r:id="rId5" imgW="1752600" imgH="215900" progId="Equation.3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5003800" y="2565400"/>
          <a:ext cx="2447925" cy="293688"/>
        </p:xfrm>
        <a:graphic>
          <a:graphicData uri="http://schemas.openxmlformats.org/presentationml/2006/ole">
            <p:oleObj spid="_x0000_s6149" name="Формула" r:id="rId6" imgW="1828800" imgH="215900" progId="Equation.3">
              <p:embed/>
            </p:oleObj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971550" y="3933825"/>
          <a:ext cx="3313113" cy="344488"/>
        </p:xfrm>
        <a:graphic>
          <a:graphicData uri="http://schemas.openxmlformats.org/presentationml/2006/ole">
            <p:oleObj spid="_x0000_s6150" name="Формула" r:id="rId7" imgW="2286000" imgH="241300" progId="Equation.3">
              <p:embed/>
            </p:oleObj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5076825" y="4221163"/>
          <a:ext cx="3671888" cy="344487"/>
        </p:xfrm>
        <a:graphic>
          <a:graphicData uri="http://schemas.openxmlformats.org/presentationml/2006/ole">
            <p:oleObj spid="_x0000_s6151" name="Формула" r:id="rId8" imgW="2540000" imgH="241300" progId="Equation.3">
              <p:embed/>
            </p:oleObj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0" y="4365625"/>
          <a:ext cx="4457700" cy="455613"/>
        </p:xfrm>
        <a:graphic>
          <a:graphicData uri="http://schemas.openxmlformats.org/presentationml/2006/ole">
            <p:oleObj spid="_x0000_s6152" name="Формула" r:id="rId9" imgW="2336800" imgH="241300" progId="Equation.3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4932363" y="4724400"/>
          <a:ext cx="3887787" cy="347663"/>
        </p:xfrm>
        <a:graphic>
          <a:graphicData uri="http://schemas.openxmlformats.org/presentationml/2006/ole">
            <p:oleObj spid="_x0000_s6153" name="Формула" r:id="rId10" imgW="2667000" imgH="241300" progId="Equation.3">
              <p:embed/>
            </p:oleObj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2195513" y="5876925"/>
          <a:ext cx="5976937" cy="471488"/>
        </p:xfrm>
        <a:graphic>
          <a:graphicData uri="http://schemas.openxmlformats.org/presentationml/2006/ole">
            <p:oleObj spid="_x0000_s6154" name="Формула" r:id="rId11" imgW="2895600" imgH="228600" progId="Equation.3">
              <p:embed/>
            </p:oleObj>
          </a:graphicData>
        </a:graphic>
      </p:graphicFrame>
      <p:sp>
        <p:nvSpPr>
          <p:cNvPr id="6155" name="Rectangle 13"/>
          <p:cNvSpPr>
            <a:spLocks noChangeArrowheads="1"/>
          </p:cNvSpPr>
          <p:nvPr/>
        </p:nvSpPr>
        <p:spPr bwMode="auto">
          <a:xfrm>
            <a:off x="0" y="-79375"/>
            <a:ext cx="42846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04825" algn="l"/>
              </a:tabLst>
            </a:pPr>
            <a:r>
              <a:rPr lang="ru-RU" b="1">
                <a:latin typeface="Calibri" pitchFamily="34" charset="0"/>
                <a:cs typeface="Times New Roman" pitchFamily="18" charset="0"/>
              </a:rPr>
              <a:t>Решение </a:t>
            </a:r>
            <a:endParaRPr lang="ru-RU" b="1">
              <a:latin typeface="Calibri" pitchFamily="34" charset="0"/>
            </a:endParaRPr>
          </a:p>
          <a:p>
            <a:pPr lvl="1" eaLnBrk="0" hangingPunct="0">
              <a:buFontTx/>
              <a:buAutoNum type="arabicPeriod"/>
              <a:tabLst>
                <a:tab pos="504825" algn="l"/>
              </a:tabLst>
            </a:pPr>
            <a:r>
              <a:rPr lang="ru-RU" b="1">
                <a:latin typeface="Calibri" pitchFamily="34" charset="0"/>
              </a:rPr>
              <a:t>1.</a:t>
            </a:r>
            <a:r>
              <a:rPr lang="ru-RU" b="1">
                <a:latin typeface="Calibri" pitchFamily="34" charset="0"/>
                <a:cs typeface="Times New Roman" pitchFamily="18" charset="0"/>
              </a:rPr>
              <a:t>Определить передаточное число:</a:t>
            </a:r>
            <a:endParaRPr lang="ru-RU" b="1">
              <a:latin typeface="Calibri" pitchFamily="34" charset="0"/>
            </a:endParaRPr>
          </a:p>
          <a:p>
            <a:pPr algn="ctr" eaLnBrk="0" hangingPunct="0">
              <a:tabLst>
                <a:tab pos="504825" algn="l"/>
              </a:tabLst>
            </a:pPr>
            <a:endParaRPr lang="ru-RU" b="1">
              <a:latin typeface="Calibri" pitchFamily="34" charset="0"/>
            </a:endParaRPr>
          </a:p>
        </p:txBody>
      </p:sp>
      <p:sp>
        <p:nvSpPr>
          <p:cNvPr id="6156" name="Rectangle 14"/>
          <p:cNvSpPr>
            <a:spLocks noChangeArrowheads="1"/>
          </p:cNvSpPr>
          <p:nvPr/>
        </p:nvSpPr>
        <p:spPr bwMode="auto">
          <a:xfrm>
            <a:off x="0" y="1100138"/>
            <a:ext cx="43116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>
              <a:buFontTx/>
              <a:buAutoNum type="arabicPeriod"/>
              <a:tabLst>
                <a:tab pos="504825" algn="l"/>
              </a:tabLst>
            </a:pPr>
            <a:r>
              <a:rPr lang="ru-RU" b="1">
                <a:latin typeface="Calibri" pitchFamily="34" charset="0"/>
              </a:rPr>
              <a:t>2.</a:t>
            </a:r>
            <a:r>
              <a:rPr lang="ru-RU" b="1">
                <a:latin typeface="Calibri" pitchFamily="34" charset="0"/>
                <a:cs typeface="Times New Roman" pitchFamily="18" charset="0"/>
              </a:rPr>
              <a:t>Определить число зубьев колеса:</a:t>
            </a:r>
            <a:endParaRPr lang="ru-RU" b="1">
              <a:latin typeface="Calibri" pitchFamily="34" charset="0"/>
            </a:endParaRPr>
          </a:p>
          <a:p>
            <a:pPr algn="ctr" eaLnBrk="0" hangingPunct="0">
              <a:tabLst>
                <a:tab pos="504825" algn="l"/>
              </a:tabLst>
            </a:pPr>
            <a:endParaRPr lang="ru-RU" b="1">
              <a:latin typeface="Calibri" pitchFamily="34" charset="0"/>
            </a:endParaRPr>
          </a:p>
        </p:txBody>
      </p:sp>
      <p:sp>
        <p:nvSpPr>
          <p:cNvPr id="6157" name="Rectangle 15"/>
          <p:cNvSpPr>
            <a:spLocks noChangeArrowheads="1"/>
          </p:cNvSpPr>
          <p:nvPr/>
        </p:nvSpPr>
        <p:spPr bwMode="auto">
          <a:xfrm>
            <a:off x="1116013" y="1754188"/>
            <a:ext cx="66897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04825" algn="l"/>
              </a:tabLst>
            </a:pPr>
            <a:r>
              <a:rPr lang="ru-RU" b="1" i="1">
                <a:latin typeface="Calibri" pitchFamily="34" charset="0"/>
              </a:rPr>
              <a:t>,</a:t>
            </a:r>
            <a:endParaRPr lang="ru-RU" b="1">
              <a:latin typeface="Calibri" pitchFamily="34" charset="0"/>
            </a:endParaRPr>
          </a:p>
          <a:p>
            <a:pPr lvl="1" eaLnBrk="0" hangingPunct="0">
              <a:buFontTx/>
              <a:buAutoNum type="arabicPeriod"/>
              <a:tabLst>
                <a:tab pos="504825" algn="l"/>
              </a:tabLst>
            </a:pPr>
            <a:r>
              <a:rPr lang="ru-RU" b="1">
                <a:latin typeface="Calibri" pitchFamily="34" charset="0"/>
              </a:rPr>
              <a:t>3.</a:t>
            </a:r>
            <a:r>
              <a:rPr lang="ru-RU" b="1">
                <a:latin typeface="Calibri" pitchFamily="34" charset="0"/>
                <a:cs typeface="Times New Roman" pitchFamily="18" charset="0"/>
              </a:rPr>
              <a:t>Определить делительные диаметры шестерни и колеса:</a:t>
            </a:r>
            <a:endParaRPr lang="ru-RU" b="1">
              <a:latin typeface="Calibri" pitchFamily="34" charset="0"/>
            </a:endParaRPr>
          </a:p>
          <a:p>
            <a:pPr algn="ctr" eaLnBrk="0" hangingPunct="0">
              <a:tabLst>
                <a:tab pos="504825" algn="l"/>
              </a:tabLst>
            </a:pPr>
            <a:endParaRPr lang="ru-RU" b="1">
              <a:latin typeface="Calibri" pitchFamily="34" charset="0"/>
            </a:endParaRPr>
          </a:p>
        </p:txBody>
      </p:sp>
      <p:sp>
        <p:nvSpPr>
          <p:cNvPr id="6158" name="Rectangle 16"/>
          <p:cNvSpPr>
            <a:spLocks noChangeArrowheads="1"/>
          </p:cNvSpPr>
          <p:nvPr/>
        </p:nvSpPr>
        <p:spPr bwMode="auto">
          <a:xfrm>
            <a:off x="47625" y="31861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b="1">
                <a:latin typeface="Calibri" pitchFamily="34" charset="0"/>
                <a:cs typeface="Times New Roman" pitchFamily="18" charset="0"/>
              </a:rPr>
              <a:t>     </a:t>
            </a:r>
            <a:endParaRPr lang="ru-RU" b="1">
              <a:latin typeface="Calibri" pitchFamily="34" charset="0"/>
            </a:endParaRPr>
          </a:p>
        </p:txBody>
      </p:sp>
      <p:sp>
        <p:nvSpPr>
          <p:cNvPr id="6159" name="Rectangle 17"/>
          <p:cNvSpPr>
            <a:spLocks noChangeArrowheads="1"/>
          </p:cNvSpPr>
          <p:nvPr/>
        </p:nvSpPr>
        <p:spPr bwMode="auto">
          <a:xfrm>
            <a:off x="0" y="3189288"/>
            <a:ext cx="115887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>
              <a:buFontTx/>
              <a:buAutoNum type="arabicPeriod"/>
              <a:tabLst>
                <a:tab pos="504825" algn="l"/>
              </a:tabLst>
            </a:pPr>
            <a:r>
              <a:rPr lang="ru-RU" b="1">
                <a:latin typeface="Calibri" pitchFamily="34" charset="0"/>
              </a:rPr>
              <a:t>4.</a:t>
            </a:r>
            <a:r>
              <a:rPr lang="ru-RU" b="1">
                <a:latin typeface="Calibri" pitchFamily="34" charset="0"/>
                <a:cs typeface="Times New Roman" pitchFamily="18" charset="0"/>
              </a:rPr>
              <a:t>Основные геометрические размеры зубчатых колес</a:t>
            </a:r>
            <a:endParaRPr lang="ru-RU" b="1">
              <a:latin typeface="Calibri" pitchFamily="34" charset="0"/>
            </a:endParaRPr>
          </a:p>
          <a:p>
            <a:pPr lvl="1">
              <a:tabLst>
                <a:tab pos="504825" algn="l"/>
              </a:tabLst>
            </a:pPr>
            <a:r>
              <a:rPr lang="ru-RU" b="1">
                <a:latin typeface="Calibri" pitchFamily="34" charset="0"/>
                <a:cs typeface="Times New Roman" pitchFamily="18" charset="0"/>
              </a:rPr>
              <a:t> – диаметры вершин зубьев </a:t>
            </a:r>
            <a:r>
              <a:rPr lang="en-US" b="1">
                <a:latin typeface="Calibri" pitchFamily="34" charset="0"/>
                <a:cs typeface="Times New Roman" pitchFamily="18" charset="0"/>
              </a:rPr>
              <a:t>d</a:t>
            </a:r>
            <a:r>
              <a:rPr lang="en-US" b="1" baseline="-30000">
                <a:latin typeface="Calibri" pitchFamily="34" charset="0"/>
                <a:cs typeface="Times New Roman" pitchFamily="18" charset="0"/>
              </a:rPr>
              <a:t>a </a:t>
            </a:r>
            <a:r>
              <a:rPr lang="en-US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b="1">
                <a:latin typeface="Calibri" pitchFamily="34" charset="0"/>
                <a:cs typeface="Times New Roman" pitchFamily="18" charset="0"/>
              </a:rPr>
              <a:t>и впадин зубьев </a:t>
            </a:r>
            <a:r>
              <a:rPr lang="en-US" b="1">
                <a:latin typeface="Calibri" pitchFamily="34" charset="0"/>
                <a:cs typeface="Times New Roman" pitchFamily="18" charset="0"/>
              </a:rPr>
              <a:t>d</a:t>
            </a:r>
            <a:r>
              <a:rPr lang="en-US" b="1" baseline="-30000">
                <a:latin typeface="Calibri" pitchFamily="34" charset="0"/>
                <a:cs typeface="Times New Roman" pitchFamily="18" charset="0"/>
              </a:rPr>
              <a:t>f</a:t>
            </a:r>
            <a:r>
              <a:rPr lang="en-US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b="1">
                <a:latin typeface="Calibri" pitchFamily="34" charset="0"/>
                <a:cs typeface="Times New Roman" pitchFamily="18" charset="0"/>
              </a:rPr>
              <a:t>:</a:t>
            </a:r>
            <a:endParaRPr lang="ru-RU" b="1">
              <a:latin typeface="Calibri" pitchFamily="34" charset="0"/>
            </a:endParaRPr>
          </a:p>
          <a:p>
            <a:pPr algn="ctr" eaLnBrk="0" hangingPunct="0">
              <a:tabLst>
                <a:tab pos="504825" algn="l"/>
              </a:tabLst>
            </a:pPr>
            <a:endParaRPr lang="ru-RU" b="1">
              <a:latin typeface="Calibri" pitchFamily="34" charset="0"/>
            </a:endParaRPr>
          </a:p>
        </p:txBody>
      </p:sp>
      <p:sp>
        <p:nvSpPr>
          <p:cNvPr id="6160" name="Rectangle 18"/>
          <p:cNvSpPr>
            <a:spLocks noChangeArrowheads="1"/>
          </p:cNvSpPr>
          <p:nvPr/>
        </p:nvSpPr>
        <p:spPr bwMode="auto">
          <a:xfrm>
            <a:off x="47625" y="4527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b="1">
                <a:latin typeface="Calibri" pitchFamily="34" charset="0"/>
                <a:cs typeface="Times New Roman" pitchFamily="18" charset="0"/>
              </a:rPr>
              <a:t>  </a:t>
            </a:r>
            <a:endParaRPr lang="ru-RU" b="1">
              <a:latin typeface="Calibri" pitchFamily="34" charset="0"/>
            </a:endParaRPr>
          </a:p>
        </p:txBody>
      </p:sp>
      <p:sp>
        <p:nvSpPr>
          <p:cNvPr id="6161" name="Rectangle 19"/>
          <p:cNvSpPr>
            <a:spLocks noChangeArrowheads="1"/>
          </p:cNvSpPr>
          <p:nvPr/>
        </p:nvSpPr>
        <p:spPr bwMode="auto">
          <a:xfrm>
            <a:off x="0" y="5100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62" name="Rectangle 20"/>
          <p:cNvSpPr>
            <a:spLocks noChangeArrowheads="1"/>
          </p:cNvSpPr>
          <p:nvPr/>
        </p:nvSpPr>
        <p:spPr bwMode="auto">
          <a:xfrm>
            <a:off x="47625" y="5308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b="1">
                <a:latin typeface="Calibri" pitchFamily="34" charset="0"/>
                <a:cs typeface="Times New Roman" pitchFamily="18" charset="0"/>
              </a:rPr>
              <a:t>    </a:t>
            </a:r>
            <a:endParaRPr lang="ru-RU" b="1">
              <a:latin typeface="Calibri" pitchFamily="34" charset="0"/>
            </a:endParaRPr>
          </a:p>
        </p:txBody>
      </p:sp>
      <p:sp>
        <p:nvSpPr>
          <p:cNvPr id="6163" name="Rectangle 21"/>
          <p:cNvSpPr>
            <a:spLocks noChangeArrowheads="1"/>
          </p:cNvSpPr>
          <p:nvPr/>
        </p:nvSpPr>
        <p:spPr bwMode="auto">
          <a:xfrm>
            <a:off x="0" y="5049838"/>
            <a:ext cx="45751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>
              <a:buFontTx/>
              <a:buAutoNum type="arabicPeriod"/>
              <a:tabLst>
                <a:tab pos="504825" algn="l"/>
              </a:tabLst>
            </a:pPr>
            <a:r>
              <a:rPr lang="ru-RU" b="1">
                <a:latin typeface="Calibri" pitchFamily="34" charset="0"/>
              </a:rPr>
              <a:t>5.</a:t>
            </a:r>
            <a:r>
              <a:rPr lang="ru-RU" b="1">
                <a:latin typeface="Calibri" pitchFamily="34" charset="0"/>
                <a:cs typeface="Times New Roman" pitchFamily="18" charset="0"/>
              </a:rPr>
              <a:t>Определить межосевое  расстояние.</a:t>
            </a:r>
            <a:endParaRPr lang="ru-RU" b="1">
              <a:latin typeface="Calibri" pitchFamily="34" charset="0"/>
            </a:endParaRPr>
          </a:p>
          <a:p>
            <a:pPr algn="ctr" eaLnBrk="0" hangingPunct="0">
              <a:tabLst>
                <a:tab pos="504825" algn="l"/>
              </a:tabLst>
            </a:pPr>
            <a:endParaRPr lang="ru-RU" b="1">
              <a:latin typeface="Calibri" pitchFamily="34" charset="0"/>
            </a:endParaRPr>
          </a:p>
        </p:txBody>
      </p:sp>
      <p:sp>
        <p:nvSpPr>
          <p:cNvPr id="6164" name="Rectangle 22"/>
          <p:cNvSpPr>
            <a:spLocks noChangeArrowheads="1"/>
          </p:cNvSpPr>
          <p:nvPr/>
        </p:nvSpPr>
        <p:spPr bwMode="auto">
          <a:xfrm>
            <a:off x="0" y="65071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88"/>
            <a:ext cx="7772400" cy="857250"/>
          </a:xfrm>
        </p:spPr>
        <p:txBody>
          <a:bodyPr/>
          <a:lstStyle/>
          <a:p>
            <a:r>
              <a:rPr lang="ru-RU" smtClean="0"/>
              <a:t>Задание на дом</a:t>
            </a:r>
          </a:p>
        </p:txBody>
      </p:sp>
      <p:sp>
        <p:nvSpPr>
          <p:cNvPr id="4813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57375"/>
            <a:ext cx="6400800" cy="37814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smtClean="0"/>
              <a:t>1.Вереина Л.И.. Техническая механика: учебник для среднего профессионального образования / Л. И. Вереина, М. М. Краснов. – 5-е изд., стер . – М. : Академия, 2012 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smtClean="0"/>
              <a:t>с.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smtClean="0"/>
              <a:t>2. Файл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smtClean="0"/>
              <a:t>«Основные сведения о зубчатых передачах» на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smtClean="0">
                <a:hlinkClick r:id="rId2"/>
              </a:rPr>
              <a:t>www.dnevnik.ru</a:t>
            </a:r>
            <a:endParaRPr lang="ru-RU" sz="160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sp>
        <p:nvSpPr>
          <p:cNvPr id="26627" name="Прямоугольник 5"/>
          <p:cNvSpPr>
            <a:spLocks noChangeArrowheads="1"/>
          </p:cNvSpPr>
          <p:nvPr/>
        </p:nvSpPr>
        <p:spPr bwMode="auto">
          <a:xfrm>
            <a:off x="3524250" y="32448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169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Arial</vt:lpstr>
      <vt:lpstr>Times New Roman</vt:lpstr>
      <vt:lpstr>Тема Office</vt:lpstr>
      <vt:lpstr>Формула</vt:lpstr>
      <vt:lpstr>Задача 1.  Вычислить основные параметры цилиндрической прямозубой передачи, если  n1 = 1500 об/мин, n2=300 об/мин, модуль m=5мм, число зубьев z1=20. </vt:lpstr>
      <vt:lpstr>1.1.Определить передаточное число:</vt:lpstr>
      <vt:lpstr>1.2.Определить число зубьев колеса: Полученное   дробное число округлить до целого числа.</vt:lpstr>
      <vt:lpstr>1.3.Определить делительные диаметры шестерни и колеса:</vt:lpstr>
      <vt:lpstr>1.4.Основные геометрические размеры зубчатых колес – диаметры вершин зубьев da  и впадин зубьев df :</vt:lpstr>
      <vt:lpstr>1.5.Определить межосевое  расстояние.</vt:lpstr>
      <vt:lpstr>Слайд 7</vt:lpstr>
      <vt:lpstr>Задание на дом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Задача 1.  Вычислить основные параметры цилиндрической прямозубой передачи, если  n1 = 1500 об/мин, n2=300 об/мин, модуль m=5мм, число зубьев z1=20. </dc:title>
  <dc:creator>так</dc:creator>
  <cp:lastModifiedBy>User</cp:lastModifiedBy>
  <cp:revision>3</cp:revision>
  <dcterms:created xsi:type="dcterms:W3CDTF">2013-03-16T17:36:36Z</dcterms:created>
  <dcterms:modified xsi:type="dcterms:W3CDTF">2013-03-18T17:00:02Z</dcterms:modified>
</cp:coreProperties>
</file>