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2" r:id="rId3"/>
    <p:sldId id="293" r:id="rId4"/>
    <p:sldId id="294" r:id="rId5"/>
    <p:sldId id="260" r:id="rId6"/>
    <p:sldId id="268" r:id="rId7"/>
    <p:sldId id="269" r:id="rId8"/>
    <p:sldId id="299" r:id="rId9"/>
    <p:sldId id="261" r:id="rId10"/>
    <p:sldId id="262" r:id="rId11"/>
    <p:sldId id="263" r:id="rId12"/>
    <p:sldId id="282" r:id="rId13"/>
    <p:sldId id="284" r:id="rId14"/>
    <p:sldId id="285" r:id="rId15"/>
    <p:sldId id="286" r:id="rId16"/>
    <p:sldId id="311" r:id="rId17"/>
    <p:sldId id="289" r:id="rId18"/>
    <p:sldId id="290" r:id="rId19"/>
    <p:sldId id="287" r:id="rId20"/>
    <p:sldId id="264" r:id="rId21"/>
    <p:sldId id="296" r:id="rId22"/>
    <p:sldId id="297" r:id="rId23"/>
    <p:sldId id="307" r:id="rId24"/>
    <p:sldId id="265" r:id="rId25"/>
    <p:sldId id="298" r:id="rId26"/>
    <p:sldId id="300" r:id="rId27"/>
    <p:sldId id="266" r:id="rId28"/>
    <p:sldId id="305" r:id="rId29"/>
    <p:sldId id="267" r:id="rId30"/>
    <p:sldId id="308" r:id="rId31"/>
    <p:sldId id="309" r:id="rId32"/>
    <p:sldId id="303" r:id="rId33"/>
    <p:sldId id="295" r:id="rId34"/>
    <p:sldId id="270" r:id="rId35"/>
    <p:sldId id="302" r:id="rId36"/>
    <p:sldId id="271" r:id="rId37"/>
    <p:sldId id="273" r:id="rId38"/>
    <p:sldId id="274" r:id="rId39"/>
    <p:sldId id="275" r:id="rId40"/>
    <p:sldId id="276" r:id="rId41"/>
    <p:sldId id="272" r:id="rId42"/>
    <p:sldId id="283" r:id="rId43"/>
    <p:sldId id="291" r:id="rId44"/>
    <p:sldId id="30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3FFF"/>
    <a:srgbClr val="3FFF3F"/>
    <a:srgbClr val="9A3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 autoAdjust="0"/>
  </p:normalViewPr>
  <p:slideViewPr>
    <p:cSldViewPr>
      <p:cViewPr>
        <p:scale>
          <a:sx n="84" d="100"/>
          <a:sy n="84" d="100"/>
        </p:scale>
        <p:origin x="-66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442021-5EC4-4CDA-924B-F8E3C576481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CD2BFB-2F35-4D72-8B62-4B4D5F1F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savina-nina-semenovn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27232" cy="317233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CC0000"/>
                </a:solidFill>
              </a:rPr>
              <a:t>Министерство образования</a:t>
            </a:r>
            <a:r>
              <a:rPr lang="ru-RU" sz="5400" i="1" dirty="0" smtClean="0">
                <a:solidFill>
                  <a:srgbClr val="CC0000"/>
                </a:solidFill>
              </a:rPr>
              <a:t> РМ</a:t>
            </a:r>
            <a:br>
              <a:rPr lang="ru-RU" sz="5400" i="1" dirty="0" smtClean="0">
                <a:solidFill>
                  <a:srgbClr val="CC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140960"/>
            <a:ext cx="7772400" cy="33124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i="1" dirty="0" err="1" smtClean="0">
                <a:solidFill>
                  <a:srgbClr val="CC0000"/>
                </a:solidFill>
              </a:rPr>
              <a:t>Портфолио</a:t>
            </a:r>
            <a:endParaRPr lang="ru-RU" sz="4000" b="1" i="1" dirty="0" smtClean="0">
              <a:solidFill>
                <a:srgbClr val="CC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Савиной Нины Семеновны</a:t>
            </a:r>
            <a:r>
              <a:rPr lang="en-US" sz="2800" b="1" i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i="1" dirty="0" smtClean="0">
                <a:solidFill>
                  <a:srgbClr val="000099"/>
                </a:solidFill>
              </a:rPr>
              <a:t>преподавателя ГБОУ СПО РМ (ССУЗ) </a:t>
            </a:r>
            <a:br>
              <a:rPr lang="ru-RU" i="1" dirty="0" smtClean="0">
                <a:solidFill>
                  <a:srgbClr val="000099"/>
                </a:solidFill>
              </a:rPr>
            </a:br>
            <a:r>
              <a:rPr lang="ru-RU" i="1" dirty="0" smtClean="0">
                <a:solidFill>
                  <a:srgbClr val="000099"/>
                </a:solidFill>
              </a:rPr>
              <a:t>«</a:t>
            </a:r>
            <a:r>
              <a:rPr lang="ru-RU" i="1" dirty="0" err="1" smtClean="0">
                <a:solidFill>
                  <a:srgbClr val="000099"/>
                </a:solidFill>
              </a:rPr>
              <a:t>Зубово-Полянский</a:t>
            </a:r>
            <a:r>
              <a:rPr lang="ru-RU" i="1" dirty="0" smtClean="0">
                <a:solidFill>
                  <a:srgbClr val="000099"/>
                </a:solidFill>
              </a:rPr>
              <a:t> педагогический колледж»</a:t>
            </a:r>
            <a:endParaRPr lang="en-US" i="1" dirty="0" smtClean="0">
              <a:solidFill>
                <a:srgbClr val="000099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Дата рождения: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 08.02.1958</a:t>
            </a:r>
          </a:p>
          <a:p>
            <a:pPr algn="l"/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Профессиональное образование: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отделение народных инструментов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Саранское Государственное музыкальное училище им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 Л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П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.</a:t>
            </a:r>
            <a:r>
              <a:rPr lang="ru-RU" sz="1600" b="1" dirty="0" err="1" smtClean="0">
                <a:solidFill>
                  <a:srgbClr val="B80047"/>
                </a:solidFill>
                <a:latin typeface="Times New Roman" pitchFamily="18" charset="0"/>
              </a:rPr>
              <a:t>Кирюкова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,  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№ диплома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: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 ВТ 650685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 дата выдачи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: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 28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.06.1979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г.;</a:t>
            </a:r>
            <a:endParaRPr lang="en-US" sz="16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учитель музыки и пения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 МГПИ им. М.Е. </a:t>
            </a:r>
            <a:r>
              <a:rPr lang="ru-RU" sz="1600" b="1" dirty="0" err="1" smtClean="0">
                <a:solidFill>
                  <a:srgbClr val="B80047"/>
                </a:solidFill>
                <a:latin typeface="Times New Roman" pitchFamily="18" charset="0"/>
              </a:rPr>
              <a:t>Евсевьева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,  № диплома: УВ 326006 , дата выдачи: 05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.07.1990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г.</a:t>
            </a:r>
          </a:p>
          <a:p>
            <a:pPr algn="l"/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Стаж педагогической работы (по специальности): 32 года</a:t>
            </a:r>
          </a:p>
          <a:p>
            <a:pPr algn="l"/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Общий трудовой стаж: 34 года</a:t>
            </a:r>
          </a:p>
          <a:p>
            <a:pPr algn="l"/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Наличие квалификационной категории: высшая</a:t>
            </a:r>
          </a:p>
          <a:p>
            <a:pPr algn="l"/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Дата последней аттестации: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B80047"/>
                </a:solidFill>
                <a:latin typeface="Times New Roman" pitchFamily="18" charset="0"/>
              </a:rPr>
              <a:t>07</a:t>
            </a:r>
            <a:r>
              <a:rPr lang="en-US" sz="1600" b="1" dirty="0" smtClean="0">
                <a:solidFill>
                  <a:srgbClr val="B80047"/>
                </a:solidFill>
                <a:latin typeface="Times New Roman" pitchFamily="18" charset="0"/>
              </a:rPr>
              <a:t>.04.2009</a:t>
            </a:r>
          </a:p>
          <a:p>
            <a:pPr algn="l"/>
            <a:endParaRPr lang="en-US" sz="2800" i="1" dirty="0" smtClean="0">
              <a:solidFill>
                <a:srgbClr val="000099"/>
              </a:solidFill>
            </a:endParaRP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20" y="476590"/>
            <a:ext cx="8183880" cy="55447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200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200" i="1" dirty="0" smtClean="0">
                <a:solidFill>
                  <a:srgbClr val="002060"/>
                </a:solidFill>
                <a:effectLst/>
              </a:rPr>
            </a:br>
            <a:r>
              <a:rPr lang="ru-RU" sz="1200" i="1" dirty="0" smtClean="0">
                <a:solidFill>
                  <a:srgbClr val="002060"/>
                </a:solidFill>
                <a:effectLst/>
              </a:rPr>
              <a:t>  Одним из видов учебно-методической работы является составление рабочих программ и методических разработок. Мною составлены следующие рабочие программы: для специальности      050146«Преподавание в начальных классах» -  «Теория и методика музыкального воспитания с практикумом», «Ритмика»;  для специальности 050709 «Преподавание в начальных классах»-  «Методика музыкального развития» с дополнительной подготовкой в области воспитания дошкольного возраста.</a:t>
            </a:r>
            <a:br>
              <a:rPr lang="ru-RU" sz="1200" i="1" dirty="0" smtClean="0">
                <a:solidFill>
                  <a:srgbClr val="002060"/>
                </a:solidFill>
                <a:effectLst/>
              </a:rPr>
            </a:br>
            <a:r>
              <a:rPr lang="ru-RU" sz="1300" i="1" dirty="0" smtClean="0">
                <a:solidFill>
                  <a:srgbClr val="002060"/>
                </a:solidFill>
                <a:effectLst/>
              </a:rPr>
              <a:t> В последние годы  работаю над методической проблемой «Самостоятельная работа студента в урочной и внеурочной деятельности».  Составлена методическая разработка «Письменная аннотация на вокально-хоровое произведение» ( одна из форм научной работы студента, в которой обобщаются результаты исследования проблемы, содержатся элементы самостоятельных суждений и вывода); доклад «Организация самостоятельной работы студента по обучению игре на музыкальном инструменте».</a:t>
            </a:r>
            <a:r>
              <a:rPr lang="ru-RU" sz="1400" dirty="0" smtClean="0"/>
              <a:t> </a:t>
            </a:r>
            <a:r>
              <a:rPr lang="ru-RU" sz="1300" i="1" dirty="0" smtClean="0">
                <a:solidFill>
                  <a:srgbClr val="002060"/>
                </a:solidFill>
                <a:effectLst/>
              </a:rPr>
              <a:t>Знакома с базовыми положениями педагогики и психологии и использую знания для решения профессиональных проблем в урочной и внеурочной деятельности.</a:t>
            </a:r>
            <a:br>
              <a:rPr lang="ru-RU" sz="1300" i="1" dirty="0" smtClean="0">
                <a:solidFill>
                  <a:srgbClr val="002060"/>
                </a:solidFill>
                <a:effectLst/>
              </a:rPr>
            </a:br>
            <a:r>
              <a:rPr lang="ru-RU" sz="1300" i="1" dirty="0" smtClean="0">
                <a:solidFill>
                  <a:srgbClr val="002060"/>
                </a:solidFill>
                <a:effectLst/>
              </a:rPr>
              <a:t>Являюсь методистом педагогической  практики пробных уроков в школе специальности  050709 «Преподавание в начальных классах». Для студентов педагогического колледжа и учителей начальных классов МБОУ «</a:t>
            </a:r>
            <a:r>
              <a:rPr lang="ru-RU" sz="1300" i="1" dirty="0" err="1" smtClean="0">
                <a:solidFill>
                  <a:srgbClr val="002060"/>
                </a:solidFill>
                <a:effectLst/>
              </a:rPr>
              <a:t>Зубово-Полянская</a:t>
            </a:r>
            <a:r>
              <a:rPr lang="ru-RU" sz="1300" i="1" dirty="0" smtClean="0">
                <a:solidFill>
                  <a:srgbClr val="002060"/>
                </a:solidFill>
                <a:effectLst/>
              </a:rPr>
              <a:t> СОШ №1»  мною были показаны открытые уроки  4а </a:t>
            </a:r>
            <a:r>
              <a:rPr lang="ru-RU" sz="1300" i="1" dirty="0" err="1" smtClean="0">
                <a:solidFill>
                  <a:srgbClr val="002060"/>
                </a:solidFill>
                <a:effectLst/>
              </a:rPr>
              <a:t>кл</a:t>
            </a:r>
            <a:r>
              <a:rPr lang="ru-RU" sz="1300" i="1" dirty="0" smtClean="0">
                <a:solidFill>
                  <a:srgbClr val="002060"/>
                </a:solidFill>
                <a:effectLst/>
              </a:rPr>
              <a:t>. «Музыка Мордовии»,  2б </a:t>
            </a:r>
            <a:r>
              <a:rPr lang="ru-RU" sz="1300" i="1" dirty="0" err="1" smtClean="0">
                <a:solidFill>
                  <a:srgbClr val="002060"/>
                </a:solidFill>
                <a:effectLst/>
              </a:rPr>
              <a:t>кл</a:t>
            </a:r>
            <a:r>
              <a:rPr lang="ru-RU" sz="1300" i="1" dirty="0" smtClean="0">
                <a:solidFill>
                  <a:srgbClr val="002060"/>
                </a:solidFill>
                <a:effectLst/>
              </a:rPr>
              <a:t>. «Осень - в музыке, поэзии, живописи».</a:t>
            </a:r>
            <a:br>
              <a:rPr lang="ru-RU" sz="1300" i="1" dirty="0" smtClean="0">
                <a:solidFill>
                  <a:srgbClr val="002060"/>
                </a:solidFill>
                <a:effectLst/>
              </a:rPr>
            </a:br>
            <a:r>
              <a:rPr lang="ru-RU" sz="1300" i="1" dirty="0" smtClean="0">
                <a:solidFill>
                  <a:srgbClr val="002060"/>
                </a:solidFill>
                <a:effectLst/>
              </a:rPr>
              <a:t>Во внеклассной деятельности много внимания уделяю ансамблевому , сольному пению и всегда стараюсь добиваться выразительного исполнения музыкального произведения. Студенты под моим руководством принимают активное  участие во  Всероссийских, Республиканских, районных и </a:t>
            </a:r>
            <a:r>
              <a:rPr lang="ru-RU" sz="1300" i="1" dirty="0" err="1" smtClean="0">
                <a:solidFill>
                  <a:srgbClr val="002060"/>
                </a:solidFill>
                <a:effectLst/>
              </a:rPr>
              <a:t>общеколледжных</a:t>
            </a:r>
            <a:r>
              <a:rPr lang="ru-RU" sz="1300" i="1" dirty="0" smtClean="0">
                <a:solidFill>
                  <a:srgbClr val="002060"/>
                </a:solidFill>
                <a:effectLst/>
              </a:rPr>
              <a:t> мероприятиях.</a:t>
            </a:r>
            <a:br>
              <a:rPr lang="ru-RU" sz="1300" i="1" dirty="0" smtClean="0">
                <a:solidFill>
                  <a:srgbClr val="002060"/>
                </a:solidFill>
                <a:effectLst/>
              </a:rPr>
            </a:br>
            <a:r>
              <a:rPr lang="ru-RU" sz="1300" i="1" dirty="0" smtClean="0">
                <a:solidFill>
                  <a:srgbClr val="002060"/>
                </a:solidFill>
                <a:effectLst/>
              </a:rPr>
              <a:t>Подготовлены и проведены внеклассные мероприятия («Жизнь и творчество </a:t>
            </a:r>
            <a:r>
              <a:rPr lang="ru-RU" sz="1300" i="1" dirty="0" err="1" smtClean="0">
                <a:solidFill>
                  <a:srgbClr val="002060"/>
                </a:solidFill>
                <a:effectLst/>
              </a:rPr>
              <a:t>А.Пахмутовой</a:t>
            </a:r>
            <a:r>
              <a:rPr lang="ru-RU" sz="1300" i="1" dirty="0" smtClean="0">
                <a:solidFill>
                  <a:srgbClr val="002060"/>
                </a:solidFill>
                <a:effectLst/>
              </a:rPr>
              <a:t>», «Гении рождаются в глубинке» (о творчестве Н.В. Кошелевой), «Леонтий Петрович </a:t>
            </a:r>
            <a:r>
              <a:rPr lang="ru-RU" sz="1300" i="1" dirty="0" err="1" smtClean="0">
                <a:solidFill>
                  <a:srgbClr val="002060"/>
                </a:solidFill>
                <a:effectLst/>
              </a:rPr>
              <a:t>Кирюков</a:t>
            </a:r>
            <a:r>
              <a:rPr lang="ru-RU" sz="1300" i="1" dirty="0" smtClean="0">
                <a:solidFill>
                  <a:srgbClr val="002060"/>
                </a:solidFill>
                <a:effectLst/>
              </a:rPr>
              <a:t> – основоположник национальной профессиональной музыки»; классный час  («Лучшие  исполнители мордовских песен») и др.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300" i="1" dirty="0" smtClean="0">
                <a:solidFill>
                  <a:srgbClr val="002060"/>
                </a:solidFill>
                <a:effectLst/>
              </a:rPr>
              <a:t> </a:t>
            </a:r>
            <a:br>
              <a:rPr lang="ru-RU" sz="1300" i="1" dirty="0" smtClean="0">
                <a:solidFill>
                  <a:srgbClr val="002060"/>
                </a:solidFill>
                <a:effectLst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476590"/>
            <a:ext cx="8183880" cy="122417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9A3FFF"/>
                </a:solidFill>
              </a:rPr>
              <a:t>Награды и поощрения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440" y="206081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Российский уровень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600" i="1" dirty="0" smtClean="0"/>
              <a:t>«</a:t>
            </a:r>
            <a:r>
              <a:rPr lang="ru-RU" sz="1600" i="1" dirty="0" smtClean="0">
                <a:latin typeface="Calibri" pitchFamily="34" charset="0"/>
              </a:rPr>
              <a:t>Почетный работник среднего профессионального образования», 2005г.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Республиканский уровень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1600" i="1" dirty="0" smtClean="0">
                <a:latin typeface="Calibri" pitchFamily="34" charset="0"/>
              </a:rPr>
              <a:t>Почетная грамота. Министерство образования Мордовской ССР и Республиканский комитет профсоюза работников народного образования награждают  за многолетнюю творческую работу по подготовке педагогических кадров, 1992г.</a:t>
            </a:r>
          </a:p>
          <a:p>
            <a:r>
              <a:rPr lang="ru-RU" sz="1600" i="1" smtClean="0">
                <a:latin typeface="Calibri" pitchFamily="34" charset="0"/>
              </a:rPr>
              <a:t>Почетная грамота </a:t>
            </a:r>
            <a:r>
              <a:rPr lang="ru-RU" sz="1600" i="1" dirty="0" smtClean="0">
                <a:latin typeface="Calibri" pitchFamily="34" charset="0"/>
              </a:rPr>
              <a:t>Государственного Собрания, 2011г.</a:t>
            </a:r>
          </a:p>
          <a:p>
            <a:r>
              <a:rPr lang="ru-RU" sz="1600" i="1" dirty="0" smtClean="0">
                <a:latin typeface="Calibri" pitchFamily="34" charset="0"/>
              </a:rPr>
              <a:t>Грамота за активное участие и высокие результаты научно-методической работы в государственно-общественной организации Совете директоров среди специальных учебных заведений РМ, 2013г.</a:t>
            </a:r>
          </a:p>
          <a:p>
            <a:r>
              <a:rPr lang="ru-RU" sz="1600" i="1" dirty="0" smtClean="0">
                <a:latin typeface="Calibri" pitchFamily="34" charset="0"/>
              </a:rPr>
              <a:t>  Юбилейной медалью  «За межнациональное согласие», 2013г.</a:t>
            </a:r>
          </a:p>
          <a:p>
            <a:pPr>
              <a:buNone/>
            </a:pPr>
            <a:endParaRPr lang="ru-RU" sz="1400" i="1" dirty="0" smtClean="0">
              <a:latin typeface="Calibri" pitchFamily="34" charset="0"/>
            </a:endParaRPr>
          </a:p>
          <a:p>
            <a:pPr>
              <a:buNone/>
            </a:pPr>
            <a:endParaRPr lang="ru-RU" sz="1400" dirty="0" smtClean="0">
              <a:latin typeface="Calibri" pitchFamily="34" charset="0"/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400" dirty="0" smtClean="0">
              <a:latin typeface="Calibri" pitchFamily="34" charset="0"/>
            </a:endParaRP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0" y="112468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</a:rPr>
              <a:t>Муниципальный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уровень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: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430" y="2564880"/>
            <a:ext cx="8183880" cy="194427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Calibri" pitchFamily="34" charset="0"/>
              </a:rPr>
              <a:t>Благодарность за профессиональную подготовку и активное участие в республиканских мероприятиях</a:t>
            </a:r>
            <a:r>
              <a:rPr lang="en-US" sz="1800" i="1" dirty="0" smtClean="0">
                <a:latin typeface="Calibri" pitchFamily="34" charset="0"/>
              </a:rPr>
              <a:t>.</a:t>
            </a:r>
            <a:r>
              <a:rPr lang="ru-RU" sz="1800" i="1" dirty="0" smtClean="0">
                <a:latin typeface="Calibri" pitchFamily="34" charset="0"/>
              </a:rPr>
              <a:t>Приказ №121</a:t>
            </a:r>
            <a:r>
              <a:rPr lang="en-US" sz="1800" i="1" dirty="0" smtClean="0">
                <a:latin typeface="Calibri" pitchFamily="34" charset="0"/>
              </a:rPr>
              <a:t>,</a:t>
            </a:r>
            <a:r>
              <a:rPr lang="ru-RU" sz="1800" i="1" dirty="0" smtClean="0">
                <a:latin typeface="Calibri" pitchFamily="34" charset="0"/>
              </a:rPr>
              <a:t>17</a:t>
            </a:r>
            <a:r>
              <a:rPr lang="en-US" sz="1800" i="1" dirty="0" smtClean="0">
                <a:latin typeface="Calibri" pitchFamily="34" charset="0"/>
              </a:rPr>
              <a:t>.03.2010</a:t>
            </a:r>
            <a:r>
              <a:rPr lang="ru-RU" sz="1800" i="1" dirty="0" smtClean="0">
                <a:latin typeface="Calibri" pitchFamily="34" charset="0"/>
              </a:rPr>
              <a:t>г.</a:t>
            </a:r>
            <a:endParaRPr lang="en-US" sz="1800" i="1" dirty="0" smtClean="0">
              <a:latin typeface="Calibri" pitchFamily="34" charset="0"/>
            </a:endParaRPr>
          </a:p>
          <a:p>
            <a:r>
              <a:rPr lang="ru-RU" sz="1800" i="1" dirty="0" smtClean="0">
                <a:latin typeface="Calibri" pitchFamily="34" charset="0"/>
              </a:rPr>
              <a:t>Благодарность за участие и помощь в олимпиаде</a:t>
            </a:r>
            <a:r>
              <a:rPr lang="en-US" sz="1800" i="1" dirty="0" smtClean="0">
                <a:latin typeface="Calibri" pitchFamily="34" charset="0"/>
              </a:rPr>
              <a:t>.</a:t>
            </a:r>
            <a:r>
              <a:rPr lang="ru-RU" sz="1800" i="1" dirty="0" smtClean="0">
                <a:latin typeface="Calibri" pitchFamily="34" charset="0"/>
              </a:rPr>
              <a:t>Приказ №14</a:t>
            </a:r>
            <a:r>
              <a:rPr lang="en-US" sz="1800" i="1" dirty="0" smtClean="0">
                <a:latin typeface="Calibri" pitchFamily="34" charset="0"/>
              </a:rPr>
              <a:t>,</a:t>
            </a:r>
            <a:r>
              <a:rPr lang="ru-RU" sz="1800" i="1" dirty="0" smtClean="0">
                <a:latin typeface="Calibri" pitchFamily="34" charset="0"/>
              </a:rPr>
              <a:t>26</a:t>
            </a:r>
            <a:r>
              <a:rPr lang="en-US" sz="1800" i="1" dirty="0" smtClean="0">
                <a:latin typeface="Calibri" pitchFamily="34" charset="0"/>
              </a:rPr>
              <a:t>.12.2011</a:t>
            </a:r>
            <a:r>
              <a:rPr lang="ru-RU" sz="1800" i="1" dirty="0" smtClean="0">
                <a:latin typeface="Calibri" pitchFamily="34" charset="0"/>
              </a:rPr>
              <a:t>г.</a:t>
            </a:r>
            <a:endParaRPr lang="en-US" sz="1800" i="1" dirty="0" smtClean="0">
              <a:latin typeface="Calibri" pitchFamily="34" charset="0"/>
            </a:endParaRPr>
          </a:p>
          <a:p>
            <a:r>
              <a:rPr lang="ru-RU" sz="1800" i="1" dirty="0" smtClean="0">
                <a:latin typeface="Calibri" pitchFamily="34" charset="0"/>
              </a:rPr>
              <a:t>Благодарность за организацию и подготовку студентов для участия в научно-практической конференции</a:t>
            </a:r>
            <a:r>
              <a:rPr lang="en-US" sz="1800" i="1" dirty="0" smtClean="0">
                <a:latin typeface="Calibri" pitchFamily="34" charset="0"/>
              </a:rPr>
              <a:t>.</a:t>
            </a:r>
            <a:r>
              <a:rPr lang="ru-RU" sz="1800" i="1" dirty="0" smtClean="0">
                <a:latin typeface="Calibri" pitchFamily="34" charset="0"/>
              </a:rPr>
              <a:t>Приказ №135</a:t>
            </a:r>
            <a:r>
              <a:rPr lang="en-US" sz="1800" i="1" dirty="0" smtClean="0">
                <a:latin typeface="Calibri" pitchFamily="34" charset="0"/>
              </a:rPr>
              <a:t>,</a:t>
            </a:r>
            <a:r>
              <a:rPr lang="ru-RU" sz="1800" i="1" dirty="0" smtClean="0">
                <a:latin typeface="Calibri" pitchFamily="34" charset="0"/>
              </a:rPr>
              <a:t> 25</a:t>
            </a:r>
            <a:r>
              <a:rPr lang="en-US" sz="1800" i="1" dirty="0" smtClean="0">
                <a:latin typeface="Calibri" pitchFamily="34" charset="0"/>
              </a:rPr>
              <a:t>.04.2012</a:t>
            </a:r>
            <a:r>
              <a:rPr lang="ru-RU" sz="1800" i="1" dirty="0" smtClean="0">
                <a:latin typeface="Calibri" pitchFamily="34" charset="0"/>
              </a:rPr>
              <a:t>г.</a:t>
            </a:r>
            <a:endParaRPr lang="en-US" sz="1800" i="1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23937"/>
            <a:ext cx="7620000" cy="4810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8830" y="0"/>
            <a:ext cx="50063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8852" y="0"/>
            <a:ext cx="46462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833" y="0"/>
            <a:ext cx="49463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33462"/>
            <a:ext cx="7620000" cy="4791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411" y="173416"/>
            <a:ext cx="8519706" cy="58892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4543" y="0"/>
            <a:ext cx="50149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7406" y="0"/>
            <a:ext cx="49291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00" y="404580"/>
            <a:ext cx="8183880" cy="93613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  <a:effectLst/>
              </a:rPr>
              <a:t>Общественная активность</a:t>
            </a:r>
            <a:r>
              <a:rPr lang="ru-RU" dirty="0" smtClean="0">
                <a:solidFill>
                  <a:srgbClr val="3FFF3F"/>
                </a:solidFill>
              </a:rPr>
              <a:t/>
            </a:r>
            <a:br>
              <a:rPr lang="ru-RU" dirty="0" smtClean="0">
                <a:solidFill>
                  <a:srgbClr val="3FFF3F"/>
                </a:solidFill>
              </a:rPr>
            </a:br>
            <a:endParaRPr lang="ru-RU" dirty="0">
              <a:solidFill>
                <a:srgbClr val="3FFF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430" y="1628750"/>
            <a:ext cx="8183880" cy="42485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Муниципальный уровень</a:t>
            </a:r>
          </a:p>
          <a:p>
            <a:r>
              <a:rPr lang="ru-RU" sz="1400" i="1" dirty="0" smtClean="0">
                <a:latin typeface="Calibri" pitchFamily="34" charset="0"/>
              </a:rPr>
              <a:t>Выступление с методическим докладом на семинаре учителей МБОУ  «</a:t>
            </a:r>
            <a:r>
              <a:rPr lang="ru-RU" sz="1400" i="1" dirty="0" err="1" smtClean="0">
                <a:latin typeface="Calibri" pitchFamily="34" charset="0"/>
              </a:rPr>
              <a:t>Зубово-Полянская</a:t>
            </a:r>
            <a:r>
              <a:rPr lang="ru-RU" sz="1400" i="1" dirty="0" smtClean="0">
                <a:latin typeface="Calibri" pitchFamily="34" charset="0"/>
              </a:rPr>
              <a:t>  СОШ №1»  по теме «Развитие творческого потенциала детей средствами музыкального искусства» (2012г.) </a:t>
            </a:r>
          </a:p>
          <a:p>
            <a:r>
              <a:rPr lang="ru-RU" sz="1400" i="1" dirty="0" smtClean="0">
                <a:latin typeface="Calibri" pitchFamily="34" charset="0"/>
              </a:rPr>
              <a:t>Председатель жюри конкурса  «Серебряная музыка» (2010г., 2011г.,2012г.)</a:t>
            </a:r>
          </a:p>
          <a:p>
            <a:r>
              <a:rPr lang="ru-RU" sz="1400" i="1" dirty="0" smtClean="0">
                <a:latin typeface="Calibri" pitchFamily="34" charset="0"/>
              </a:rPr>
              <a:t>Член экспертной группы по аттестации учителей музыки </a:t>
            </a:r>
            <a:r>
              <a:rPr lang="ru-RU" sz="1400" i="1" dirty="0" err="1" smtClean="0">
                <a:latin typeface="Calibri" pitchFamily="34" charset="0"/>
              </a:rPr>
              <a:t>Зубово-Полянского</a:t>
            </a:r>
            <a:r>
              <a:rPr lang="ru-RU" sz="1400" i="1" dirty="0" smtClean="0">
                <a:latin typeface="Calibri" pitchFamily="34" charset="0"/>
              </a:rPr>
              <a:t> муниципального района (2010г.,2011г., 2012г.)</a:t>
            </a:r>
          </a:p>
          <a:p>
            <a:r>
              <a:rPr lang="ru-RU" sz="1400" dirty="0" smtClean="0">
                <a:latin typeface="Calibri" pitchFamily="34" charset="0"/>
              </a:rPr>
              <a:t>Участие в работе комиссии по организации ЕГЭ в п. Торбеево (2009г.,2010г.,2011г., 2012 г.)</a:t>
            </a:r>
          </a:p>
          <a:p>
            <a:r>
              <a:rPr lang="ru-RU" sz="1400" dirty="0" smtClean="0">
                <a:latin typeface="Calibri" pitchFamily="34" charset="0"/>
              </a:rPr>
              <a:t>Руководитель детского фольклорного ансамбля при  РДК </a:t>
            </a:r>
            <a:r>
              <a:rPr lang="ru-RU" sz="1400" dirty="0" err="1" smtClean="0">
                <a:latin typeface="Calibri" pitchFamily="34" charset="0"/>
              </a:rPr>
              <a:t>Зубово-Полянского</a:t>
            </a:r>
            <a:r>
              <a:rPr lang="ru-RU" sz="1400" dirty="0" smtClean="0">
                <a:latin typeface="Calibri" pitchFamily="34" charset="0"/>
              </a:rPr>
              <a:t> муниципального района</a:t>
            </a:r>
            <a:r>
              <a:rPr lang="ru-RU" sz="1400" dirty="0" smtClean="0"/>
              <a:t>                                                  </a:t>
            </a:r>
          </a:p>
          <a:p>
            <a:r>
              <a:rPr lang="ru-RU" sz="1400" dirty="0" smtClean="0">
                <a:latin typeface="Calibri" pitchFamily="34" charset="0"/>
              </a:rPr>
              <a:t>  (2008-2013г.)</a:t>
            </a:r>
          </a:p>
          <a:p>
            <a:endParaRPr lang="ru-RU" sz="14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Республиканский уровень</a:t>
            </a:r>
          </a:p>
          <a:p>
            <a:r>
              <a:rPr lang="ru-RU" sz="1400" i="1" dirty="0" smtClean="0">
                <a:latin typeface="Calibri" pitchFamily="34" charset="0"/>
              </a:rPr>
              <a:t>Подготовка концертного выступления и участие на республиканском фестивале «</a:t>
            </a:r>
            <a:r>
              <a:rPr lang="ru-RU" sz="1400" i="1" dirty="0" err="1" smtClean="0">
                <a:latin typeface="Calibri" pitchFamily="34" charset="0"/>
              </a:rPr>
              <a:t>Шумбрат</a:t>
            </a:r>
            <a:r>
              <a:rPr lang="ru-RU" sz="1400" i="1" dirty="0" smtClean="0">
                <a:latin typeface="Calibri" pitchFamily="34" charset="0"/>
              </a:rPr>
              <a:t>, Мордовия!» ученицы гимназии №2  </a:t>
            </a:r>
            <a:r>
              <a:rPr lang="ru-RU" sz="1400" i="1" dirty="0" err="1" smtClean="0">
                <a:latin typeface="Calibri" pitchFamily="34" charset="0"/>
              </a:rPr>
              <a:t>Дураковой</a:t>
            </a:r>
            <a:r>
              <a:rPr lang="ru-RU" sz="1400" i="1" dirty="0" smtClean="0">
                <a:latin typeface="Calibri" pitchFamily="34" charset="0"/>
              </a:rPr>
              <a:t> Виктории. (2009г., 2010г., 2011г., 2012г.) </a:t>
            </a:r>
          </a:p>
          <a:p>
            <a:r>
              <a:rPr lang="ru-RU" sz="1400" i="1" dirty="0" smtClean="0">
                <a:latin typeface="Calibri" pitchFamily="34" charset="0"/>
              </a:rPr>
              <a:t>Концертное выступление </a:t>
            </a:r>
            <a:r>
              <a:rPr lang="ru-RU" sz="1400" i="1" dirty="0" err="1" smtClean="0">
                <a:latin typeface="Calibri" pitchFamily="34" charset="0"/>
              </a:rPr>
              <a:t>Дураковой</a:t>
            </a:r>
            <a:r>
              <a:rPr lang="ru-RU" sz="1400" i="1" dirty="0" smtClean="0">
                <a:latin typeface="Calibri" pitchFamily="34" charset="0"/>
              </a:rPr>
              <a:t> Виктории  на заключительном концерте «</a:t>
            </a:r>
            <a:r>
              <a:rPr lang="ru-RU" sz="1400" i="1" dirty="0" err="1" smtClean="0">
                <a:latin typeface="Calibri" pitchFamily="34" charset="0"/>
              </a:rPr>
              <a:t>Шумбрат</a:t>
            </a:r>
            <a:r>
              <a:rPr lang="ru-RU" sz="1400" i="1" dirty="0" smtClean="0">
                <a:latin typeface="Calibri" pitchFamily="34" charset="0"/>
              </a:rPr>
              <a:t>, Мордовия!» (Диплом Лауреата фестиваля, 2012г.)  </a:t>
            </a:r>
          </a:p>
          <a:p>
            <a:r>
              <a:rPr lang="ru-RU" sz="1400" i="1" dirty="0" smtClean="0">
                <a:latin typeface="Calibri" pitchFamily="34" charset="0"/>
              </a:rPr>
              <a:t>Участие в Правительственном концерте посвященному Дню сельского хозяйства (2010 г.) </a:t>
            </a:r>
          </a:p>
          <a:p>
            <a:r>
              <a:rPr lang="ru-RU" sz="1400" i="1" dirty="0" smtClean="0">
                <a:latin typeface="Calibri" pitchFamily="34" charset="0"/>
              </a:rPr>
              <a:t>Участие </a:t>
            </a:r>
            <a:r>
              <a:rPr lang="ru-RU" sz="1400" i="1" dirty="0" err="1" smtClean="0">
                <a:latin typeface="Calibri" pitchFamily="34" charset="0"/>
              </a:rPr>
              <a:t>Дураковой</a:t>
            </a:r>
            <a:r>
              <a:rPr lang="ru-RU" sz="1400" i="1" dirty="0" smtClean="0">
                <a:latin typeface="Calibri" pitchFamily="34" charset="0"/>
              </a:rPr>
              <a:t> Виктории в республиканском конкурсе «Поет народная душа» (1 место, 2011г.)</a:t>
            </a:r>
          </a:p>
          <a:p>
            <a:pPr>
              <a:buNone/>
            </a:pPr>
            <a:endParaRPr lang="ru-RU" sz="14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ru-RU" sz="20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09712"/>
            <a:ext cx="762000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80" y="0"/>
            <a:ext cx="4747482" cy="6663133"/>
          </a:xfrm>
          <a:prstGeom prst="rect">
            <a:avLst/>
          </a:prstGeom>
        </p:spPr>
      </p:pic>
      <p:pic>
        <p:nvPicPr>
          <p:cNvPr id="6" name="Рисунок 5" descr="Рисунок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091" y="0"/>
            <a:ext cx="4491909" cy="3789050"/>
          </a:xfrm>
          <a:prstGeom prst="rect">
            <a:avLst/>
          </a:prstGeom>
        </p:spPr>
      </p:pic>
      <p:pic>
        <p:nvPicPr>
          <p:cNvPr id="7" name="Рисунок 6" descr="Рисунок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33070"/>
            <a:ext cx="5234128" cy="29249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90" y="308614"/>
            <a:ext cx="4584570" cy="6549386"/>
          </a:xfrm>
          <a:prstGeom prst="rect">
            <a:avLst/>
          </a:prstGeom>
        </p:spPr>
      </p:pic>
      <p:pic>
        <p:nvPicPr>
          <p:cNvPr id="5" name="Рисунок 4" descr="Рисунок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1231" y="404580"/>
            <a:ext cx="4513250" cy="28083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20" y="404580"/>
            <a:ext cx="8353160" cy="194427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>Участие в научно-методической  и внеурочной деятельности колледжа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420" y="1844780"/>
            <a:ext cx="8353160" cy="43926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</a:rPr>
              <a:t>Методическая  разработка: «Письменная аннотация на вокально-хоровое произведение» 2013 г.;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Доклад:«Организация самостоятельной работы студента по обучению игре на музыкальном инструменте»;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Составление 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КИМа</a:t>
            </a:r>
            <a:r>
              <a:rPr lang="ru-RU" sz="1200" b="1" i="1" dirty="0" smtClean="0">
                <a:solidFill>
                  <a:srgbClr val="002060"/>
                </a:solidFill>
              </a:rPr>
              <a:t> по УД «Теория и  методика  музыкального воспитания с практикумом»;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Составление  учебно-методического  комплекса  по дисциплине «Теория и методика музыкального воспитания с практикумом»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 Подготовка музыкальных номеров и  выступление студентов в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sz="1200" b="1" i="1" dirty="0" smtClean="0">
                <a:solidFill>
                  <a:srgbClr val="002060"/>
                </a:solidFill>
              </a:rPr>
              <a:t> работе (ежегодно)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Выступление студентов и преподавателей на праздничном концерте, посвящённом  Дню учителя (ежегодно)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Подготовка музыкальных номеров и  выступление студентов в зональном смотре среди средних специальных учебных заведений «Ярмарка профессий»(ежегодно)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Подготовка музыкальных  номеров к мероприятию «День первокурсника» (ежегодно).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Подготовка  музыкального оформления и проведение  профсоюзной елки для детей сотрудников колледжа 2012г.,2013г.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Подготовка музыкальных номеров к новогодним  мероприятиям (ежегодно)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Подготовка музыкальных номеров и выступление  на мероприятии «Учительские  династии» (ежегодно)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Выступление студентов и преподавателей  на концертном мероприятии «День защитника Отечества»(ежегодно)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Выступление студентов и преподавателей на концертном мероприятии посвященному празднику 8 Марта (ежегодно)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Подготовка музыкальных номеров и выступление  на концертном мероприятии посвященному  празднику Победы (ежегодно)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Подготовка музыкальных номеров к выпускному вечеру студентов педагогического колледжа (ежегодно)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Подготовка и проведение внеклассного мероприятия «Творчество А.Н.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Пахмутовой</a:t>
            </a:r>
            <a:r>
              <a:rPr lang="ru-RU" sz="1200" b="1" i="1" dirty="0" smtClean="0">
                <a:solidFill>
                  <a:srgbClr val="002060"/>
                </a:solidFill>
              </a:rPr>
              <a:t>» 2011г.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Подготовка и проведение внеклассного мероприятия «Гении рождаются в глубинке»(</a:t>
            </a:r>
            <a:r>
              <a:rPr lang="ru-RU" sz="1200" b="1" i="1" dirty="0" err="1" smtClean="0">
                <a:solidFill>
                  <a:srgbClr val="002060"/>
                </a:solidFill>
              </a:rPr>
              <a:t>т-во</a:t>
            </a:r>
            <a:r>
              <a:rPr lang="ru-RU" sz="1200" b="1" i="1" dirty="0" smtClean="0">
                <a:solidFill>
                  <a:srgbClr val="002060"/>
                </a:solidFill>
              </a:rPr>
              <a:t> Н.В.Кошелевой), 2010г.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Подготовка и проведение классного часа на тему « Лучшие исполнители мордовской песни».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332570"/>
            <a:ext cx="4306771" cy="590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948" y="332570"/>
            <a:ext cx="4349286" cy="597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81" y="260561"/>
            <a:ext cx="4556126" cy="216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670" y="162568"/>
            <a:ext cx="4870927" cy="66954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404580"/>
            <a:ext cx="8497180" cy="1440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Наличие рабочих программ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410" y="1844780"/>
            <a:ext cx="8497180" cy="424859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Список программ:</a:t>
            </a:r>
            <a:endParaRPr lang="ru-RU" i="1" dirty="0" smtClean="0">
              <a:solidFill>
                <a:srgbClr val="00B0F0"/>
              </a:solidFill>
            </a:endParaRPr>
          </a:p>
          <a:p>
            <a:r>
              <a:rPr lang="ru-RU" sz="2000" b="1" i="1" dirty="0" smtClean="0"/>
              <a:t>1.</a:t>
            </a:r>
            <a:r>
              <a:rPr lang="ru-RU" sz="2000" i="1" dirty="0" smtClean="0"/>
              <a:t>  «Теория и методика музыкального воспитания с практикумом», специальность 050146 «Преподавание в начальных классах».</a:t>
            </a:r>
          </a:p>
          <a:p>
            <a:r>
              <a:rPr lang="ru-RU" sz="2000" b="1" i="1" dirty="0" smtClean="0"/>
              <a:t>2.</a:t>
            </a:r>
            <a:r>
              <a:rPr lang="ru-RU" sz="2000" i="1" dirty="0" smtClean="0"/>
              <a:t>  «Ритмика», специальность 050146 «Преподавание в начальных классах».    </a:t>
            </a:r>
          </a:p>
          <a:p>
            <a:r>
              <a:rPr lang="ru-RU" sz="2000" b="1" i="1" dirty="0" smtClean="0"/>
              <a:t>3.</a:t>
            </a:r>
            <a:r>
              <a:rPr lang="ru-RU" sz="2000" i="1" dirty="0" smtClean="0"/>
              <a:t> «Методика музыкального развития»  с дополнительной подготовкой в области воспитания детей дошкольного возраста</a:t>
            </a:r>
            <a:r>
              <a:rPr lang="en-US" sz="2000" i="1" dirty="0" smtClean="0"/>
              <a:t>,</a:t>
            </a:r>
            <a:r>
              <a:rPr lang="ru-RU" sz="2000" i="1" dirty="0" smtClean="0"/>
              <a:t> специальность 050709 «Преподавание в начальных классах».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55289" cy="6597440"/>
          </a:xfrm>
          <a:prstGeom prst="rect">
            <a:avLst/>
          </a:prstGeom>
        </p:spPr>
      </p:pic>
      <p:pic>
        <p:nvPicPr>
          <p:cNvPr id="6" name="Рисунок 5" descr="Рисунок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50" y="0"/>
            <a:ext cx="3864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548600"/>
            <a:ext cx="8183880" cy="10801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rgbClr val="00B0F0"/>
                </a:solidFill>
              </a:rPr>
              <a:t>Участие студентов в мероприятиях различных уровней по учебной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430" y="1628750"/>
            <a:ext cx="8183880" cy="4536630"/>
          </a:xfrm>
        </p:spPr>
        <p:txBody>
          <a:bodyPr>
            <a:normAutofit fontScale="62500" lnSpcReduction="20000"/>
          </a:bodyPr>
          <a:lstStyle/>
          <a:p>
            <a:pPr lvl="8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Республиканский уровень</a:t>
            </a:r>
          </a:p>
          <a:p>
            <a:r>
              <a:rPr lang="ru-RU" sz="2500" dirty="0" smtClean="0">
                <a:solidFill>
                  <a:srgbClr val="0070C0"/>
                </a:solidFill>
              </a:rPr>
              <a:t>Выступление  ансамбля «</a:t>
            </a:r>
            <a:r>
              <a:rPr lang="ru-RU" sz="2500" dirty="0" err="1" smtClean="0">
                <a:solidFill>
                  <a:srgbClr val="0070C0"/>
                </a:solidFill>
              </a:rPr>
              <a:t>Пайгоня</a:t>
            </a:r>
            <a:r>
              <a:rPr lang="ru-RU" sz="2500" dirty="0" smtClean="0">
                <a:solidFill>
                  <a:srgbClr val="0070C0"/>
                </a:solidFill>
              </a:rPr>
              <a:t>»  на республиканском фестивале «</a:t>
            </a:r>
            <a:r>
              <a:rPr lang="ru-RU" sz="2500" dirty="0" err="1" smtClean="0">
                <a:solidFill>
                  <a:srgbClr val="0070C0"/>
                </a:solidFill>
              </a:rPr>
              <a:t>Шумбрат</a:t>
            </a:r>
            <a:r>
              <a:rPr lang="ru-RU" sz="2500" dirty="0" smtClean="0">
                <a:solidFill>
                  <a:srgbClr val="0070C0"/>
                </a:solidFill>
              </a:rPr>
              <a:t>, Мордовия!»(2008г., 2009г.,2010г., 2011г., 2012г.)</a:t>
            </a:r>
          </a:p>
          <a:p>
            <a:r>
              <a:rPr lang="ru-RU" sz="2500" dirty="0" smtClean="0">
                <a:solidFill>
                  <a:srgbClr val="0070C0"/>
                </a:solidFill>
              </a:rPr>
              <a:t>Выступление ансамбля «</a:t>
            </a:r>
            <a:r>
              <a:rPr lang="ru-RU" sz="2500" dirty="0" err="1" smtClean="0">
                <a:solidFill>
                  <a:srgbClr val="0070C0"/>
                </a:solidFill>
              </a:rPr>
              <a:t>Пайгоня</a:t>
            </a:r>
            <a:r>
              <a:rPr lang="ru-RU" sz="2500" dirty="0" smtClean="0">
                <a:solidFill>
                  <a:srgbClr val="0070C0"/>
                </a:solidFill>
              </a:rPr>
              <a:t>» на республиканском фестивале-конкурсе студентов </a:t>
            </a:r>
            <a:r>
              <a:rPr lang="ru-RU" sz="2500" dirty="0" err="1" smtClean="0">
                <a:solidFill>
                  <a:srgbClr val="0070C0"/>
                </a:solidFill>
              </a:rPr>
              <a:t>ССУЗов</a:t>
            </a:r>
            <a:r>
              <a:rPr lang="ru-RU" sz="2500" dirty="0" smtClean="0">
                <a:solidFill>
                  <a:srgbClr val="0070C0"/>
                </a:solidFill>
              </a:rPr>
              <a:t> РМ, исполнителей патриотической песни «Быть настоящим патриотом Родины своей» (2010г., 2 место)</a:t>
            </a:r>
          </a:p>
          <a:p>
            <a:pPr>
              <a:buNone/>
            </a:pPr>
            <a:r>
              <a:rPr lang="ru-RU" sz="2500" dirty="0" smtClean="0">
                <a:solidFill>
                  <a:srgbClr val="0070C0"/>
                </a:solidFill>
              </a:rPr>
              <a:t>    Выступление </a:t>
            </a:r>
            <a:r>
              <a:rPr lang="ru-RU" sz="2500" dirty="0" err="1" smtClean="0">
                <a:solidFill>
                  <a:srgbClr val="0070C0"/>
                </a:solidFill>
              </a:rPr>
              <a:t>анс</a:t>
            </a:r>
            <a:r>
              <a:rPr lang="ru-RU" sz="2500" dirty="0" smtClean="0">
                <a:solidFill>
                  <a:srgbClr val="0070C0"/>
                </a:solidFill>
              </a:rPr>
              <a:t>. «</a:t>
            </a:r>
            <a:r>
              <a:rPr lang="ru-RU" sz="2500" dirty="0" err="1" smtClean="0">
                <a:solidFill>
                  <a:srgbClr val="0070C0"/>
                </a:solidFill>
              </a:rPr>
              <a:t>Пайгоня</a:t>
            </a:r>
            <a:r>
              <a:rPr lang="ru-RU" sz="2500" dirty="0" smtClean="0">
                <a:solidFill>
                  <a:srgbClr val="0070C0"/>
                </a:solidFill>
              </a:rPr>
              <a:t>» на творческом вечере  Б.В. </a:t>
            </a:r>
            <a:r>
              <a:rPr lang="ru-RU" sz="2500" dirty="0" err="1" smtClean="0">
                <a:solidFill>
                  <a:srgbClr val="0070C0"/>
                </a:solidFill>
              </a:rPr>
              <a:t>Кевбрина</a:t>
            </a:r>
            <a:r>
              <a:rPr lang="ru-RU" sz="2500" dirty="0" smtClean="0">
                <a:solidFill>
                  <a:srgbClr val="0070C0"/>
                </a:solidFill>
              </a:rPr>
              <a:t>- презентация книги «Живая память поколений», 2011г. .</a:t>
            </a:r>
          </a:p>
          <a:p>
            <a:r>
              <a:rPr lang="ru-RU" sz="2500" dirty="0" smtClean="0">
                <a:solidFill>
                  <a:srgbClr val="0070C0"/>
                </a:solidFill>
              </a:rPr>
              <a:t>Выступление </a:t>
            </a:r>
            <a:r>
              <a:rPr lang="ru-RU" sz="2500" dirty="0" err="1" smtClean="0">
                <a:solidFill>
                  <a:srgbClr val="0070C0"/>
                </a:solidFill>
              </a:rPr>
              <a:t>анс</a:t>
            </a:r>
            <a:r>
              <a:rPr lang="ru-RU" sz="2500" dirty="0" smtClean="0">
                <a:solidFill>
                  <a:srgbClr val="0070C0"/>
                </a:solidFill>
              </a:rPr>
              <a:t>. «</a:t>
            </a:r>
            <a:r>
              <a:rPr lang="ru-RU" sz="2500" dirty="0" err="1" smtClean="0">
                <a:solidFill>
                  <a:srgbClr val="0070C0"/>
                </a:solidFill>
              </a:rPr>
              <a:t>Пайгоня</a:t>
            </a:r>
            <a:r>
              <a:rPr lang="ru-RU" sz="2500" dirty="0" smtClean="0">
                <a:solidFill>
                  <a:srgbClr val="0070C0"/>
                </a:solidFill>
              </a:rPr>
              <a:t>» на </a:t>
            </a:r>
            <a:r>
              <a:rPr lang="ru-RU" sz="2500" dirty="0" err="1" smtClean="0">
                <a:solidFill>
                  <a:srgbClr val="0070C0"/>
                </a:solidFill>
              </a:rPr>
              <a:t>мероприятии-презентация</a:t>
            </a:r>
            <a:r>
              <a:rPr lang="ru-RU" sz="2500" dirty="0" smtClean="0">
                <a:solidFill>
                  <a:srgbClr val="0070C0"/>
                </a:solidFill>
              </a:rPr>
              <a:t> </a:t>
            </a:r>
            <a:r>
              <a:rPr lang="ru-RU" sz="2500" dirty="0" err="1" smtClean="0">
                <a:solidFill>
                  <a:srgbClr val="0070C0"/>
                </a:solidFill>
              </a:rPr>
              <a:t>книги.Н.Голенкова</a:t>
            </a:r>
            <a:r>
              <a:rPr lang="ru-RU" sz="2500" dirty="0" smtClean="0">
                <a:solidFill>
                  <a:srgbClr val="0070C0"/>
                </a:solidFill>
              </a:rPr>
              <a:t>  «</a:t>
            </a:r>
            <a:r>
              <a:rPr lang="ru-RU" sz="2500" dirty="0" err="1" smtClean="0">
                <a:solidFill>
                  <a:srgbClr val="0070C0"/>
                </a:solidFill>
              </a:rPr>
              <a:t>Мокшень</a:t>
            </a:r>
            <a:r>
              <a:rPr lang="ru-RU" sz="2500" dirty="0" smtClean="0">
                <a:solidFill>
                  <a:srgbClr val="0070C0"/>
                </a:solidFill>
              </a:rPr>
              <a:t> </a:t>
            </a:r>
            <a:r>
              <a:rPr lang="ru-RU" sz="2500" dirty="0" err="1" smtClean="0">
                <a:solidFill>
                  <a:srgbClr val="0070C0"/>
                </a:solidFill>
              </a:rPr>
              <a:t>панар</a:t>
            </a:r>
            <a:r>
              <a:rPr lang="ru-RU" sz="2500" dirty="0" smtClean="0">
                <a:solidFill>
                  <a:srgbClr val="0070C0"/>
                </a:solidFill>
              </a:rPr>
              <a:t>», 2010г.</a:t>
            </a:r>
          </a:p>
          <a:p>
            <a:r>
              <a:rPr lang="ru-RU" sz="2500" dirty="0" smtClean="0">
                <a:solidFill>
                  <a:srgbClr val="0070C0"/>
                </a:solidFill>
              </a:rPr>
              <a:t>Выступление студентов в научно-практической конференции «Образование и социализация дошкольников, уч-ся школ и студентов </a:t>
            </a:r>
            <a:r>
              <a:rPr lang="ru-RU" sz="2500" dirty="0" err="1" smtClean="0">
                <a:solidFill>
                  <a:srgbClr val="0070C0"/>
                </a:solidFill>
              </a:rPr>
              <a:t>ССУЗов</a:t>
            </a:r>
            <a:r>
              <a:rPr lang="ru-RU" sz="2500" dirty="0" smtClean="0">
                <a:solidFill>
                  <a:srgbClr val="0070C0"/>
                </a:solidFill>
              </a:rPr>
              <a:t> в условиях этнокультурной образовательной среды», 2012г..</a:t>
            </a:r>
          </a:p>
          <a:p>
            <a:r>
              <a:rPr lang="ru-RU" sz="2500" dirty="0" smtClean="0">
                <a:solidFill>
                  <a:srgbClr val="0070C0"/>
                </a:solidFill>
              </a:rPr>
              <a:t>Выступление студентов  в   Форуме «»Под мирным небом голубым Россию строить молодым», 2010г.</a:t>
            </a:r>
          </a:p>
          <a:p>
            <a:r>
              <a:rPr lang="ru-RU" sz="2500" dirty="0" smtClean="0">
                <a:solidFill>
                  <a:srgbClr val="0070C0"/>
                </a:solidFill>
              </a:rPr>
              <a:t>Выступление студентов в межрегиональном проекте «</a:t>
            </a:r>
            <a:r>
              <a:rPr lang="ru-RU" sz="2500" dirty="0" err="1" smtClean="0">
                <a:solidFill>
                  <a:srgbClr val="0070C0"/>
                </a:solidFill>
              </a:rPr>
              <a:t>Этношкола</a:t>
            </a:r>
            <a:r>
              <a:rPr lang="ru-RU" sz="2500" dirty="0" smtClean="0">
                <a:solidFill>
                  <a:srgbClr val="0070C0"/>
                </a:solidFill>
              </a:rPr>
              <a:t>  Кой» 2013г.</a:t>
            </a:r>
          </a:p>
          <a:p>
            <a:pPr>
              <a:buNone/>
            </a:pPr>
            <a:r>
              <a:rPr lang="ru-RU" sz="2500" dirty="0" smtClean="0">
                <a:solidFill>
                  <a:srgbClr val="0070C0"/>
                </a:solidFill>
              </a:rPr>
              <a:t>    -Выступление студентов на республиканском конкурсе «Юбилейные даты 2013 года».</a:t>
            </a:r>
          </a:p>
          <a:p>
            <a:pPr lvl="8">
              <a:buNone/>
            </a:pPr>
            <a:endParaRPr lang="ru-RU" sz="11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8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261" y="0"/>
            <a:ext cx="49634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450" y="144949"/>
            <a:ext cx="3915997" cy="5732391"/>
          </a:xfrm>
        </p:spPr>
      </p:pic>
      <p:pic>
        <p:nvPicPr>
          <p:cNvPr id="7" name="Рисунок 6" descr="Рисунок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0" y="260560"/>
            <a:ext cx="4453956" cy="6309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690" y="332570"/>
            <a:ext cx="4092761" cy="540923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00" y="-171500"/>
            <a:ext cx="4894898" cy="6858000"/>
          </a:xfrm>
          <a:prstGeom prst="rect">
            <a:avLst/>
          </a:prstGeom>
        </p:spPr>
      </p:pic>
      <p:pic>
        <p:nvPicPr>
          <p:cNvPr id="5" name="Рисунок 4" descr="Рисунок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7683" y="0"/>
            <a:ext cx="4156317" cy="6309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460" y="1196690"/>
            <a:ext cx="7620000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0" y="620610"/>
            <a:ext cx="8183880" cy="12961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Международный уровень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430" y="2060810"/>
            <a:ext cx="8183880" cy="36005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Сольное выступление Анастасии </a:t>
            </a:r>
            <a:r>
              <a:rPr lang="ru-RU" sz="1600" dirty="0" err="1" smtClean="0">
                <a:solidFill>
                  <a:srgbClr val="0070C0"/>
                </a:solidFill>
              </a:rPr>
              <a:t>Якиной</a:t>
            </a:r>
            <a:r>
              <a:rPr lang="ru-RU" sz="1600" dirty="0" smtClean="0">
                <a:solidFill>
                  <a:srgbClr val="0070C0"/>
                </a:solidFill>
              </a:rPr>
              <a:t> (участница ансамбля «</a:t>
            </a:r>
            <a:r>
              <a:rPr lang="ru-RU" sz="1600" dirty="0" err="1" smtClean="0">
                <a:solidFill>
                  <a:srgbClr val="0070C0"/>
                </a:solidFill>
              </a:rPr>
              <a:t>Пайгоня</a:t>
            </a:r>
            <a:r>
              <a:rPr lang="ru-RU" sz="1600" dirty="0" smtClean="0">
                <a:solidFill>
                  <a:srgbClr val="0070C0"/>
                </a:solidFill>
              </a:rPr>
              <a:t>») на Всероссийском фестивале мордовской эстрадной песни «Од </a:t>
            </a:r>
            <a:r>
              <a:rPr lang="ru-RU" sz="1600" dirty="0" err="1" smtClean="0">
                <a:solidFill>
                  <a:srgbClr val="0070C0"/>
                </a:solidFill>
              </a:rPr>
              <a:t>вий</a:t>
            </a:r>
            <a:r>
              <a:rPr lang="ru-RU" sz="1600" dirty="0" smtClean="0">
                <a:solidFill>
                  <a:srgbClr val="0070C0"/>
                </a:solidFill>
              </a:rPr>
              <a:t>» (2009г.)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Выступление дуэта девушек  на Всероссийском фестивале «Од </a:t>
            </a:r>
            <a:r>
              <a:rPr lang="ru-RU" sz="1600" dirty="0" err="1" smtClean="0">
                <a:solidFill>
                  <a:srgbClr val="0070C0"/>
                </a:solidFill>
              </a:rPr>
              <a:t>вий</a:t>
            </a:r>
            <a:r>
              <a:rPr lang="ru-RU" sz="1600" dirty="0" smtClean="0">
                <a:solidFill>
                  <a:srgbClr val="0070C0"/>
                </a:solidFill>
              </a:rPr>
              <a:t>» с авторской песней  </a:t>
            </a:r>
            <a:r>
              <a:rPr lang="ru-RU" sz="1600" dirty="0" err="1" smtClean="0">
                <a:solidFill>
                  <a:srgbClr val="0070C0"/>
                </a:solidFill>
              </a:rPr>
              <a:t>Н.Балашкина</a:t>
            </a:r>
            <a:r>
              <a:rPr lang="ru-RU" sz="1600" dirty="0" smtClean="0">
                <a:solidFill>
                  <a:srgbClr val="0070C0"/>
                </a:solidFill>
              </a:rPr>
              <a:t> «Материнские руки»  (2010г., Диплом)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Выступление дуэта девушек на Всероссийском фестивале мордовской эстрадной песни «Од </a:t>
            </a:r>
            <a:r>
              <a:rPr lang="ru-RU" sz="1600" dirty="0" err="1" smtClean="0">
                <a:solidFill>
                  <a:srgbClr val="0070C0"/>
                </a:solidFill>
              </a:rPr>
              <a:t>вий</a:t>
            </a:r>
            <a:r>
              <a:rPr lang="ru-RU" sz="1600" dirty="0" smtClean="0">
                <a:solidFill>
                  <a:srgbClr val="0070C0"/>
                </a:solidFill>
              </a:rPr>
              <a:t>» (2012г.)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Выступление </a:t>
            </a:r>
            <a:r>
              <a:rPr lang="ru-RU" sz="1600" dirty="0" err="1" smtClean="0">
                <a:solidFill>
                  <a:srgbClr val="0070C0"/>
                </a:solidFill>
              </a:rPr>
              <a:t>анс</a:t>
            </a:r>
            <a:r>
              <a:rPr lang="ru-RU" sz="1600" dirty="0" smtClean="0">
                <a:solidFill>
                  <a:srgbClr val="0070C0"/>
                </a:solidFill>
              </a:rPr>
              <a:t>. «</a:t>
            </a:r>
            <a:r>
              <a:rPr lang="ru-RU" sz="1600" dirty="0" err="1" smtClean="0">
                <a:solidFill>
                  <a:srgbClr val="0070C0"/>
                </a:solidFill>
              </a:rPr>
              <a:t>Пайгоня</a:t>
            </a:r>
            <a:r>
              <a:rPr lang="ru-RU" sz="1600" dirty="0" smtClean="0">
                <a:solidFill>
                  <a:srgbClr val="0070C0"/>
                </a:solidFill>
              </a:rPr>
              <a:t>» на встрече </a:t>
            </a:r>
            <a:r>
              <a:rPr lang="ru-RU" sz="1600" smtClean="0">
                <a:solidFill>
                  <a:srgbClr val="0070C0"/>
                </a:solidFill>
              </a:rPr>
              <a:t>французской делегации ( </a:t>
            </a:r>
            <a:r>
              <a:rPr lang="ru-RU" sz="1600" dirty="0" smtClean="0">
                <a:solidFill>
                  <a:srgbClr val="0070C0"/>
                </a:solidFill>
              </a:rPr>
              <a:t>проект «Водный </a:t>
            </a:r>
            <a:r>
              <a:rPr lang="ru-RU" sz="1600" smtClean="0">
                <a:solidFill>
                  <a:srgbClr val="0070C0"/>
                </a:solidFill>
              </a:rPr>
              <a:t>мир»), </a:t>
            </a:r>
            <a:r>
              <a:rPr lang="ru-RU" sz="1600" dirty="0" smtClean="0">
                <a:solidFill>
                  <a:srgbClr val="0070C0"/>
                </a:solidFill>
              </a:rPr>
              <a:t>2010г.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Выступление квартета «Юность» на Всероссийском фестивале мордовской эстрадной песни «Од </a:t>
            </a:r>
            <a:r>
              <a:rPr lang="ru-RU" sz="1600" dirty="0" err="1" smtClean="0">
                <a:solidFill>
                  <a:srgbClr val="0070C0"/>
                </a:solidFill>
              </a:rPr>
              <a:t>вий</a:t>
            </a:r>
            <a:r>
              <a:rPr lang="ru-RU" sz="1600" dirty="0" smtClean="0">
                <a:solidFill>
                  <a:srgbClr val="0070C0"/>
                </a:solidFill>
              </a:rPr>
              <a:t>»  (2013г., Диплом в номинации «За преемственность»).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680" y="0"/>
            <a:ext cx="48948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20" y="1556740"/>
            <a:ext cx="8183880" cy="2664370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solidFill>
                  <a:srgbClr val="0070C0"/>
                </a:solidFill>
                <a:effectLst/>
              </a:rPr>
              <a:t>Выступление в  мероприятии «Обряды и традиции мордвы-мокши», 2012г.</a:t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</a:rPr>
              <a:t>Выступление на праздничном концерте «День учителя»</a:t>
            </a:r>
            <a:r>
              <a:rPr lang="en-US" sz="1800" b="0" dirty="0" smtClean="0">
                <a:solidFill>
                  <a:srgbClr val="0070C0"/>
                </a:solidFill>
                <a:effectLst/>
              </a:rPr>
              <a:t>,</a:t>
            </a:r>
            <a:r>
              <a:rPr lang="ru-RU" sz="1800" b="0" dirty="0" smtClean="0">
                <a:solidFill>
                  <a:srgbClr val="0070C0"/>
                </a:solidFill>
                <a:effectLst/>
              </a:rPr>
              <a:t>2010-2013г</a:t>
            </a:r>
            <a:r>
              <a:rPr lang="en-US" sz="1800" b="0" dirty="0" smtClean="0">
                <a:solidFill>
                  <a:srgbClr val="0070C0"/>
                </a:solidFill>
                <a:effectLst/>
              </a:rPr>
              <a:t>.</a:t>
            </a: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</a:rPr>
              <a:t>Выступление на праздничном концерте «8 Марта» 2010-2013г</a:t>
            </a:r>
            <a:r>
              <a:rPr lang="en-US" sz="1800" b="0" dirty="0" smtClean="0">
                <a:solidFill>
                  <a:srgbClr val="0070C0"/>
                </a:solidFill>
                <a:effectLst/>
              </a:rPr>
              <a:t>.</a:t>
            </a:r>
            <a:br>
              <a:rPr lang="en-US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</a:rPr>
              <a:t>Выступление на праздничном концерте «День победы» 2010-2013г</a:t>
            </a:r>
            <a:r>
              <a:rPr lang="en-US" sz="1800" b="0" dirty="0" smtClean="0">
                <a:solidFill>
                  <a:srgbClr val="0070C0"/>
                </a:solidFill>
                <a:effectLst/>
              </a:rPr>
              <a:t>.</a:t>
            </a:r>
            <a:br>
              <a:rPr lang="en-US" sz="1800" b="0" dirty="0" smtClean="0">
                <a:solidFill>
                  <a:srgbClr val="0070C0"/>
                </a:solidFill>
                <a:effectLst/>
              </a:rPr>
            </a:br>
            <a:r>
              <a:rPr lang="en-US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08650"/>
            <a:ext cx="8183880" cy="1008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Муниципальный уровень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680" y="-171500"/>
            <a:ext cx="46462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3131" y="0"/>
            <a:ext cx="47577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3116" y="0"/>
            <a:ext cx="49977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7620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8830" y="0"/>
            <a:ext cx="50063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00" y="620610"/>
            <a:ext cx="8183880" cy="122417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A50021"/>
                </a:solidFill>
              </a:rPr>
              <a:t>Наличие публикаций, включая </a:t>
            </a:r>
            <a:r>
              <a:rPr lang="ru-RU" sz="3200" i="1" dirty="0" err="1" smtClean="0">
                <a:solidFill>
                  <a:srgbClr val="A50021"/>
                </a:solidFill>
              </a:rPr>
              <a:t>интернет-публикации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04830"/>
            <a:ext cx="8183880" cy="25134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Внеклассное мероприятие</a:t>
            </a:r>
            <a:r>
              <a:rPr lang="en-US" sz="1800" dirty="0" smtClean="0">
                <a:solidFill>
                  <a:srgbClr val="0070C0"/>
                </a:solidFill>
              </a:rPr>
              <a:t>:</a:t>
            </a:r>
            <a:r>
              <a:rPr lang="ru-RU" sz="1800" dirty="0" smtClean="0">
                <a:solidFill>
                  <a:srgbClr val="0070C0"/>
                </a:solidFill>
              </a:rPr>
              <a:t> «Гении рождаются в глубинке»</a:t>
            </a: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 </a:t>
            </a:r>
            <a:r>
              <a:rPr lang="en-US" sz="1800" b="1" dirty="0" smtClean="0">
                <a:hlinkClick r:id="rId2"/>
              </a:rPr>
              <a:t>http://nsportal.ru</a:t>
            </a:r>
            <a:endParaRPr lang="ru-RU" sz="1800" b="1" dirty="0" smtClean="0"/>
          </a:p>
          <a:p>
            <a:r>
              <a:rPr lang="ru-RU" sz="1800" dirty="0" smtClean="0">
                <a:solidFill>
                  <a:srgbClr val="0070C0"/>
                </a:solidFill>
              </a:rPr>
              <a:t>Внеклассное мероприятие</a:t>
            </a:r>
            <a:r>
              <a:rPr lang="en-US" sz="1800" dirty="0" smtClean="0">
                <a:solidFill>
                  <a:srgbClr val="0070C0"/>
                </a:solidFill>
              </a:rPr>
              <a:t>:</a:t>
            </a:r>
            <a:r>
              <a:rPr lang="ru-RU" sz="1800" dirty="0" smtClean="0">
                <a:solidFill>
                  <a:srgbClr val="0070C0"/>
                </a:solidFill>
              </a:rPr>
              <a:t> «Жизнь и творчество А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  <a:r>
              <a:rPr lang="ru-RU" sz="1800" dirty="0" err="1" smtClean="0">
                <a:solidFill>
                  <a:srgbClr val="0070C0"/>
                </a:solidFill>
              </a:rPr>
              <a:t>Пахмутовой</a:t>
            </a:r>
            <a:r>
              <a:rPr lang="ru-RU" sz="1800" dirty="0" smtClean="0">
                <a:solidFill>
                  <a:srgbClr val="0070C0"/>
                </a:solidFill>
              </a:rPr>
              <a:t>»</a:t>
            </a:r>
            <a:r>
              <a:rPr lang="en-US" sz="1800" b="1" dirty="0" smtClean="0">
                <a:hlinkClick r:id="rId2"/>
              </a:rPr>
              <a:t>http://nsportal.ru</a:t>
            </a:r>
            <a:endParaRPr lang="ru-RU" sz="1800" b="1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340710"/>
            <a:ext cx="8183880" cy="4536630"/>
          </a:xfrm>
        </p:spPr>
        <p:txBody>
          <a:bodyPr>
            <a:normAutofit fontScale="90000"/>
          </a:bodyPr>
          <a:lstStyle/>
          <a:p>
            <a:r>
              <a:rPr lang="en-US" sz="1600" i="1" dirty="0" smtClean="0">
                <a:solidFill>
                  <a:srgbClr val="0070C0"/>
                </a:solidFill>
                <a:effectLst/>
              </a:rPr>
              <a:t>1)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17.02.1992 – 03.03 1992г., 14.09.1992 - 03.10.1992г. Учебный, </a:t>
            </a:r>
            <a:r>
              <a:rPr lang="ru-RU" sz="1600" i="1" dirty="0" err="1" smtClean="0">
                <a:solidFill>
                  <a:srgbClr val="002060"/>
                </a:solidFill>
                <a:effectLst/>
              </a:rPr>
              <a:t>Иссл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  <a:effectLst/>
              </a:rPr>
              <a:t>едовательский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  центр  </a:t>
            </a:r>
            <a:r>
              <a:rPr lang="ru-RU" sz="1600" i="1" dirty="0" err="1" smtClean="0">
                <a:solidFill>
                  <a:srgbClr val="002060"/>
                </a:solidFill>
                <a:effectLst/>
              </a:rPr>
              <a:t>Гособразования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 СССР при </a:t>
            </a:r>
            <a:r>
              <a:rPr lang="ru-RU" sz="1600" i="1" dirty="0" err="1" smtClean="0">
                <a:solidFill>
                  <a:srgbClr val="002060"/>
                </a:solidFill>
                <a:effectLst/>
              </a:rPr>
              <a:t>МИСиС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, направление «Новая технология подготовки специалиста широкого профиля», </a:t>
            </a:r>
            <a:r>
              <a:rPr lang="ru-RU" sz="1600" i="1" dirty="0" err="1" smtClean="0">
                <a:solidFill>
                  <a:srgbClr val="002060"/>
                </a:solidFill>
                <a:effectLst/>
              </a:rPr>
              <a:t>устан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. сессия 72 часа, зачетная сессия 108 часов. </a:t>
            </a:r>
            <a:r>
              <a:rPr lang="en-US" sz="1600" i="1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1600" i="1" dirty="0" smtClean="0">
                <a:solidFill>
                  <a:srgbClr val="002060"/>
                </a:solidFill>
                <a:effectLst/>
              </a:rPr>
            </a:br>
            <a:r>
              <a:rPr lang="ru-RU" sz="1600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effectLst/>
              </a:rPr>
            </a:br>
            <a:r>
              <a:rPr lang="en-US" sz="1600" i="1" dirty="0" smtClean="0">
                <a:solidFill>
                  <a:srgbClr val="0070C0"/>
                </a:solidFill>
                <a:effectLst/>
              </a:rPr>
              <a:t>2)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09. 03. 2004 – 13.03.2004г.  МГПИ им. </a:t>
            </a:r>
            <a:r>
              <a:rPr lang="ru-RU" sz="1600" i="1" dirty="0" err="1" smtClean="0">
                <a:solidFill>
                  <a:srgbClr val="002060"/>
                </a:solidFill>
                <a:effectLst/>
              </a:rPr>
              <a:t>М.Е.Евсевьева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. Кафедра теории, истории музыки и музыкальных инструментов, тема «Художественно-педагогический анализ произведения на уроке музыки», 60 часов.</a:t>
            </a:r>
            <a:r>
              <a:rPr lang="en-US" sz="1600" i="1" dirty="0" smtClean="0">
                <a:solidFill>
                  <a:srgbClr val="002060"/>
                </a:solidFill>
                <a:effectLst/>
              </a:rPr>
              <a:t> </a:t>
            </a:r>
            <a:br>
              <a:rPr lang="en-US" sz="1600" i="1" dirty="0" smtClean="0">
                <a:solidFill>
                  <a:srgbClr val="002060"/>
                </a:solidFill>
                <a:effectLst/>
              </a:rPr>
            </a:br>
            <a:r>
              <a:rPr lang="ru-RU" sz="1600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effectLst/>
              </a:rPr>
            </a:br>
            <a:r>
              <a:rPr lang="en-US" sz="1600" i="1" dirty="0" smtClean="0">
                <a:solidFill>
                  <a:srgbClr val="0070C0"/>
                </a:solidFill>
                <a:effectLst/>
              </a:rPr>
              <a:t>3)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13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.03.2006 – 25.03. 2006г. ГОУ «Мордовский республиканский институт образования», программа «Основы  использования персонального компьютера в профессиональной деятельности», 78 часов.</a:t>
            </a:r>
            <a:r>
              <a:rPr lang="en-US" sz="1600" i="1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1600" i="1" dirty="0" smtClean="0">
                <a:solidFill>
                  <a:srgbClr val="002060"/>
                </a:solidFill>
                <a:effectLst/>
              </a:rPr>
            </a:br>
            <a:r>
              <a:rPr lang="ru-RU" sz="1600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effectLst/>
              </a:rPr>
            </a:br>
            <a:r>
              <a:rPr lang="en-US" sz="1600" i="1" dirty="0" smtClean="0">
                <a:solidFill>
                  <a:srgbClr val="0070C0"/>
                </a:solidFill>
                <a:effectLst/>
              </a:rPr>
              <a:t>4)</a:t>
            </a:r>
            <a:r>
              <a:rPr lang="en-US" sz="16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21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.05.2007 – 28 05.2007г. ГОУ «Мордовский республиканский институт образования», программа  «Психолого-педагогическая подготовка-основа профессионального мастерства», 72 часа.</a:t>
            </a:r>
            <a:r>
              <a:rPr lang="en-US" sz="1600" i="1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1600" i="1" dirty="0" smtClean="0">
                <a:solidFill>
                  <a:srgbClr val="002060"/>
                </a:solidFill>
                <a:effectLst/>
              </a:rPr>
            </a:br>
            <a:r>
              <a:rPr lang="ru-RU" sz="1600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effectLst/>
              </a:rPr>
            </a:br>
            <a:r>
              <a:rPr lang="en-US" sz="1600" i="1" dirty="0" smtClean="0">
                <a:solidFill>
                  <a:srgbClr val="0070C0"/>
                </a:solidFill>
                <a:effectLst/>
              </a:rPr>
              <a:t> 5)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11.03.2011 – 29. 03. 2011г. ГБОУ «Мордовский республиканский институт образования», программа «Повышение качества образовательной деятельности учреждения СПО в условиях перехода на ФГОС», 72 часа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10358"/>
          </a:xfrm>
        </p:spPr>
        <p:txBody>
          <a:bodyPr/>
          <a:lstStyle/>
          <a:p>
            <a:r>
              <a:rPr lang="ru-RU" i="1" dirty="0" smtClean="0">
                <a:solidFill>
                  <a:srgbClr val="B80047"/>
                </a:solidFill>
              </a:rPr>
              <a:t> </a:t>
            </a:r>
            <a:r>
              <a:rPr lang="ru-RU" sz="3200" b="1" i="1" dirty="0" smtClean="0">
                <a:solidFill>
                  <a:srgbClr val="B80047"/>
                </a:solidFill>
              </a:rPr>
              <a:t>Повышение квалификации</a:t>
            </a:r>
            <a:endParaRPr lang="ru-RU" sz="32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7417" y="0"/>
            <a:ext cx="47491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420" y="188550"/>
            <a:ext cx="7620000" cy="2914650"/>
          </a:xfrm>
          <a:prstGeom prst="rect">
            <a:avLst/>
          </a:prstGeom>
        </p:spPr>
      </p:pic>
      <p:pic>
        <p:nvPicPr>
          <p:cNvPr id="5" name="Рисунок 4" descr="Рисунок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430" y="3501010"/>
            <a:ext cx="762000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2564880"/>
            <a:ext cx="8183880" cy="3470160"/>
          </a:xfrm>
        </p:spPr>
        <p:txBody>
          <a:bodyPr>
            <a:normAutofit fontScale="90000"/>
          </a:bodyPr>
          <a:lstStyle/>
          <a:p>
            <a:r>
              <a:rPr lang="ru-RU" sz="2000" b="0" i="1" dirty="0" smtClean="0">
                <a:solidFill>
                  <a:srgbClr val="FF0000"/>
                </a:solidFill>
              </a:rPr>
              <a:t>Разработка методических указаний по выполнению самостоятельной работы студентов по учебным дисциплинам: «Теория и методика музыкального воспитания с практикумом», «Методика музыкального развития в области воспитания детей дошкольного возраста».</a:t>
            </a:r>
            <a:br>
              <a:rPr lang="ru-RU" sz="2000" b="0" i="1" dirty="0" smtClean="0">
                <a:solidFill>
                  <a:srgbClr val="FF0000"/>
                </a:solidFill>
              </a:rPr>
            </a:br>
            <a:r>
              <a:rPr lang="ru-RU" sz="2000" b="0" i="1" dirty="0" smtClean="0">
                <a:solidFill>
                  <a:srgbClr val="FF0000"/>
                </a:solidFill>
              </a:rPr>
              <a:t>Разработка учебно-методических  материалов  по учебным дисциплинам.</a:t>
            </a:r>
            <a:br>
              <a:rPr lang="ru-RU" sz="2000" b="0" i="1" dirty="0" smtClean="0">
                <a:solidFill>
                  <a:srgbClr val="FF0000"/>
                </a:solidFill>
              </a:rPr>
            </a:br>
            <a:r>
              <a:rPr lang="ru-RU" sz="2000" b="0" i="1" dirty="0" smtClean="0">
                <a:solidFill>
                  <a:srgbClr val="FF0000"/>
                </a:solidFill>
              </a:rPr>
              <a:t>Подготовка и выступление студентов в республиканских фестивалях-конкурсах.</a:t>
            </a:r>
            <a:br>
              <a:rPr lang="ru-RU" sz="2000" b="0" i="1" dirty="0" smtClean="0">
                <a:solidFill>
                  <a:srgbClr val="FF0000"/>
                </a:solidFill>
              </a:rPr>
            </a:br>
            <a:r>
              <a:rPr lang="ru-RU" sz="2000" b="0" i="1" dirty="0" smtClean="0">
                <a:solidFill>
                  <a:srgbClr val="FF0000"/>
                </a:solidFill>
              </a:rPr>
              <a:t>Участие в общественной жизни колледжа и района.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74478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B0F0"/>
                </a:solidFill>
              </a:rPr>
              <a:t>Перспективный план профессионального роста</a:t>
            </a:r>
            <a:endParaRPr lang="ru-RU" sz="3600" i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0" y="2492870"/>
            <a:ext cx="8183880" cy="201628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</a:rPr>
              <a:t>Сайт: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dirty="0" smtClean="0">
                <a:hlinkClick r:id="rId2"/>
              </a:rPr>
              <a:t> http://nsportal.ru/savina-nina-semenovna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785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B0F0"/>
                </a:solidFill>
              </a:rPr>
              <a:t> Представление собственного инновационного педагогического опыта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908650"/>
            <a:ext cx="8183880" cy="165623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B80047"/>
                </a:solidFill>
              </a:rPr>
              <a:t> Качество знаний обучающихся по итогам внутреннего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645030"/>
            <a:ext cx="8183880" cy="16562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280099"/>
                </a:solidFill>
              </a:rPr>
              <a:t>Процент качества знаний обучающихся по итогам внутреннего мониторинга за </a:t>
            </a:r>
            <a:r>
              <a:rPr lang="ru-RU" b="1" i="1" dirty="0" err="1" smtClean="0">
                <a:solidFill>
                  <a:srgbClr val="280099"/>
                </a:solidFill>
              </a:rPr>
              <a:t>межаттестационный</a:t>
            </a:r>
            <a:r>
              <a:rPr lang="ru-RU" b="1" i="1" dirty="0" smtClean="0">
                <a:solidFill>
                  <a:srgbClr val="280099"/>
                </a:solidFill>
              </a:rPr>
              <a:t> период-81%</a:t>
            </a:r>
            <a:endParaRPr lang="ru-RU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2011" cy="6381410"/>
          </a:xfrm>
          <a:prstGeom prst="rect">
            <a:avLst/>
          </a:prstGeo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284528" cy="66144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20" y="764630"/>
            <a:ext cx="8183880" cy="172824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Самоанализ профессионального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430" y="2143116"/>
            <a:ext cx="8183880" cy="380623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      Строю свою  музыкально-педагогическую деятельность с учетом требований к содержанию уроков музыкальных дисциплин. Каждый урок тщательно продумываю: драматургия урока, методы и средства обучения. Практикую следующие формы процесса обучения:  уроки изучения нового материала, уроки совершенствования знаний, умений и навыков; урок открытых мыслей (художественно-педагогический анализ музыкального произведения), контрольно-проверочные уроки, комбинированные уроки. Стараюсь вводить инновационные формы работы: технология развивающего обучения. технология развития критического мышления, технология индивидуально-деятельного подхода.  При этом использую следующие методы и приемы обучения: метод интонационно-стилевого постижения музыки, сравнительного анализа, эмоциональной драматургии, проблемно-поисковый и т.д. . Таким образом стремлюсь поддерживать высокий уровень мотивации учащихся на уроке, используя разнообразные типы уроков, формы и методы обучения.</a:t>
            </a:r>
          </a:p>
          <a:p>
            <a:pPr algn="just"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         Знакома с существующими современными  программами по музыке для общеобразовательных школ: «Музыка» 1-4  авт. Е.Д. Критская, «Планета знаний» авт. Т.И. Бакланова и др.  Уроки студентов педагогической практики  ориентирую на программу «Музыка» 1-4 авт. М.В. Школяр, В.О. Усачева. За основу в  моей педагогической деятельности взята примерная программа «Музыка и методика преподавания» сост. </a:t>
            </a:r>
            <a:r>
              <a:rPr lang="ru-RU" sz="4800" b="1" i="1" dirty="0" err="1" smtClean="0">
                <a:solidFill>
                  <a:srgbClr val="002060"/>
                </a:solidFill>
              </a:rPr>
              <a:t>Проваторова</a:t>
            </a:r>
            <a:r>
              <a:rPr lang="ru-RU" sz="4800" b="1" i="1" dirty="0" smtClean="0">
                <a:solidFill>
                  <a:srgbClr val="002060"/>
                </a:solidFill>
              </a:rPr>
              <a:t> Л.Ф.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779</TotalTime>
  <Words>1081</Words>
  <Application>Microsoft Office PowerPoint</Application>
  <PresentationFormat>Экран (4:3)</PresentationFormat>
  <Paragraphs>102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Аспект</vt:lpstr>
      <vt:lpstr>Министерство образования РМ </vt:lpstr>
      <vt:lpstr>Слайд 2</vt:lpstr>
      <vt:lpstr>Слайд 3</vt:lpstr>
      <vt:lpstr>Слайд 4</vt:lpstr>
      <vt:lpstr>Разработка методических указаний по выполнению самостоятельной работы студентов по учебным дисциплинам: «Теория и методика музыкального воспитания с практикумом», «Методика музыкального развития в области воспитания детей дошкольного возраста». Разработка учебно-методических  материалов  по учебным дисциплинам. Подготовка и выступление студентов в республиканских фестивалях-конкурсах. Участие в общественной жизни колледжа и района. </vt:lpstr>
      <vt:lpstr>Сайт:  http://nsportal.ru/savina-nina-semenovna</vt:lpstr>
      <vt:lpstr> Качество знаний обучающихся по итогам внутреннего мониторинга</vt:lpstr>
      <vt:lpstr>Слайд 8</vt:lpstr>
      <vt:lpstr>Самоанализ профессионального образования </vt:lpstr>
      <vt:lpstr>   Одним из видов учебно-методической работы является составление рабочих программ и методических разработок. Мною составлены следующие рабочие программы: для специальности      050146«Преподавание в начальных классах» -  «Теория и методика музыкального воспитания с практикумом», «Ритмика»;  для специальности 050709 «Преподавание в начальных классах»-  «Методика музыкального развития» с дополнительной подготовкой в области воспитания дошкольного возраста.  В последние годы  работаю над методической проблемой «Самостоятельная работа студента в урочной и внеурочной деятельности».  Составлена методическая разработка «Письменная аннотация на вокально-хоровое произведение» ( одна из форм научной работы студента, в которой обобщаются результаты исследования проблемы, содержатся элементы самостоятельных суждений и вывода); доклад «Организация самостоятельной работы студента по обучению игре на музыкальном инструменте». Знакома с базовыми положениями педагогики и психологии и использую знания для решения профессиональных проблем в урочной и внеурочной деятельности. Являюсь методистом педагогической  практики пробных уроков в школе специальности  050709 «Преподавание в начальных классах». Для студентов педагогического колледжа и учителей начальных классов МБОУ «Зубово-Полянская СОШ №1»  мною были показаны открытые уроки  4а кл. «Музыка Мордовии»,  2б кл. «Осень - в музыке, поэзии, живописи». Во внеклассной деятельности много внимания уделяю ансамблевому , сольному пению и всегда стараюсь добиваться выразительного исполнения музыкального произведения. Студенты под моим руководством принимают активное  участие во  Всероссийских, Республиканских, районных и общеколледжных мероприятиях. Подготовлены и проведены внеклассные мероприятия («Жизнь и творчество А.Пахмутовой», «Гении рождаются в глубинке» (о творчестве Н.В. Кошелевой), «Леонтий Петрович Кирюков – основоположник национальной профессиональной музыки»; классный час  («Лучшие  исполнители мордовских песен») и др.    </vt:lpstr>
      <vt:lpstr>Награды и поощрения </vt:lpstr>
      <vt:lpstr>Муниципальный уровень: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Общественная активность </vt:lpstr>
      <vt:lpstr>Слайд 21</vt:lpstr>
      <vt:lpstr>Слайд 22</vt:lpstr>
      <vt:lpstr>Слайд 23</vt:lpstr>
      <vt:lpstr>Участие в научно-методической  и внеурочной деятельности колледжа </vt:lpstr>
      <vt:lpstr>Слайд 25</vt:lpstr>
      <vt:lpstr>Слайд 26</vt:lpstr>
      <vt:lpstr>Наличие рабочих программ</vt:lpstr>
      <vt:lpstr>Слайд 28</vt:lpstr>
      <vt:lpstr>Участие студентов в мероприятиях различных уровней по учебной деятельности </vt:lpstr>
      <vt:lpstr>Слайд 30</vt:lpstr>
      <vt:lpstr>Слайд 31</vt:lpstr>
      <vt:lpstr>Слайд 32</vt:lpstr>
      <vt:lpstr>Слайд 33</vt:lpstr>
      <vt:lpstr>Международный уровень</vt:lpstr>
      <vt:lpstr>Слайд 35</vt:lpstr>
      <vt:lpstr>Выступление в  мероприятии «Обряды и традиции мордвы-мокши», 2012г. Выступление на праздничном концерте «День учителя»,2010-2013г. Выступление на праздничном концерте «8 Марта» 2010-2013г. Выступление на праздничном концерте «День победы» 2010-2013г.   </vt:lpstr>
      <vt:lpstr>Слайд 37</vt:lpstr>
      <vt:lpstr>Слайд 38</vt:lpstr>
      <vt:lpstr>Слайд 39</vt:lpstr>
      <vt:lpstr>Слайд 40</vt:lpstr>
      <vt:lpstr>Наличие публикаций, включая интернет-публикации</vt:lpstr>
      <vt:lpstr>1)17.02.1992 – 03.03 1992г., 14.09.1992 - 03.10.1992г. Учебный, Иссл едовательский  центр  Гособразования СССР при МИСиС, направление «Новая технология подготовки специалиста широкого профиля», устан. сессия 72 часа, зачетная сессия 108 часов.   2)09. 03. 2004 – 13.03.2004г.  МГПИ им. М.Е.Евсевьева. Кафедра теории, истории музыки и музыкальных инструментов, тема «Художественно-педагогический анализ произведения на уроке музыки», 60 часов.   3) 13.03.2006 – 25.03. 2006г. ГОУ «Мордовский республиканский институт образования», программа «Основы  использования персонального компьютера в профессиональной деятельности», 78 часов.  4) 21.05.2007 – 28 05.2007г. ГОУ «Мордовский республиканский институт образования», программа  «Психолого-педагогическая подготовка-основа профессионального мастерства», 72 часа.   5)11.03.2011 – 29. 03. 2011г. ГБОУ «Мордовский республиканский институт образования», программа «Повышение качества образовательной деятельности учреждения СПО в условиях перехода на ФГОС», 72 часа.</vt:lpstr>
      <vt:lpstr>Слайд 43</vt:lpstr>
      <vt:lpstr>Слайд 44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1111</dc:creator>
  <cp:lastModifiedBy>1111</cp:lastModifiedBy>
  <cp:revision>80</cp:revision>
  <dcterms:created xsi:type="dcterms:W3CDTF">2014-01-17T17:50:44Z</dcterms:created>
  <dcterms:modified xsi:type="dcterms:W3CDTF">2014-01-30T16:57:55Z</dcterms:modified>
</cp:coreProperties>
</file>