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64" r:id="rId2"/>
    <p:sldId id="265" r:id="rId3"/>
    <p:sldId id="263" r:id="rId4"/>
    <p:sldId id="269" r:id="rId5"/>
    <p:sldId id="270" r:id="rId6"/>
    <p:sldId id="260" r:id="rId7"/>
    <p:sldId id="256" r:id="rId8"/>
    <p:sldId id="258" r:id="rId9"/>
    <p:sldId id="272" r:id="rId10"/>
    <p:sldId id="266" r:id="rId11"/>
    <p:sldId id="267" r:id="rId12"/>
    <p:sldId id="268" r:id="rId13"/>
    <p:sldId id="261" r:id="rId14"/>
    <p:sldId id="259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674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51;&#1077;&#1073;&#1077;&#1076;&#1077;&#1074;&#1086;&#1081;%20&#1086;&#1090;%20&#1051;&#1072;&#1074;&#1088;&#1080;&#1085;&#1077;&#1085;&#1082;&#1086;\&#1086;&#1090;&#1082;&#1088;&#1099;&#1090;&#1099;&#1081;%20&#1091;&#1088;&#1086;&#1082;\&#1085;&#1072;&#1095;&#1072;&#1083;&#1086;.wmv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1;&#1077;&#1073;&#1077;&#1076;&#1077;&#1074;&#1086;&#1081;%20&#1086;&#1090;%20&#1051;&#1072;&#1074;&#1088;&#1080;&#1085;&#1077;&#1085;&#1082;&#1086;\&#1086;&#1090;&#1082;&#1088;&#1099;&#1090;&#1099;&#1081;%20&#1091;&#1088;&#1086;&#1082;\DJ%20Lean%20Rock%20%20-%20War%20(D-Far%20speedup).mp3" TargetMode="Externa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572000" y="550070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u="sng" dirty="0" smtClean="0">
                <a:latin typeface="Constantia" pitchFamily="18" charset="0"/>
              </a:rPr>
              <a:t>Учитель:</a:t>
            </a:r>
          </a:p>
          <a:p>
            <a:pPr algn="r"/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Лавриненко</a:t>
            </a:r>
            <a:r>
              <a:rPr lang="ru-RU" b="1" dirty="0" smtClean="0">
                <a:latin typeface="Constantia" pitchFamily="18" charset="0"/>
              </a:rPr>
              <a:t> Антон Александрович</a:t>
            </a:r>
          </a:p>
        </p:txBody>
      </p:sp>
      <p:pic>
        <p:nvPicPr>
          <p:cNvPr id="7" name="Рисунок 6" descr="ob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357166"/>
            <a:ext cx="7643866" cy="5072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Группа «Альфа»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428736"/>
            <a:ext cx="9144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 </a:t>
            </a:r>
            <a:endParaRPr lang="ru-RU" dirty="0" smtClean="0"/>
          </a:p>
          <a:p>
            <a:pPr algn="ctr"/>
            <a:r>
              <a:rPr lang="ru-RU" sz="2000" b="1" i="1" dirty="0" smtClean="0"/>
              <a:t>Что рекомендуется делать хозяевам жилища и их детям:</a:t>
            </a:r>
          </a:p>
          <a:p>
            <a:r>
              <a:rPr lang="ru-RU" b="1" i="1" dirty="0" smtClean="0"/>
              <a:t> </a:t>
            </a:r>
          </a:p>
          <a:p>
            <a:endParaRPr lang="ru-RU" b="1" i="1" dirty="0" smtClean="0"/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Нужно ли укреплять входные двери, балконные двери и окна (устанавливать надежные замки, замки, цепочку, дверной «глазок», окна на первом этаже оборудовать решетками, установить входную металлическую верь) ? Аргументируйте ответ.</a:t>
            </a:r>
          </a:p>
          <a:p>
            <a:r>
              <a:rPr lang="ru-RU" i="1" dirty="0" smtClean="0"/>
              <a:t> </a:t>
            </a:r>
          </a:p>
          <a:p>
            <a:endParaRPr lang="ru-RU" i="1" dirty="0" smtClean="0"/>
          </a:p>
          <a:p>
            <a:endParaRPr lang="ru-RU" dirty="0" smtClean="0"/>
          </a:p>
          <a:p>
            <a:r>
              <a:rPr lang="ru-RU" i="1" dirty="0" smtClean="0"/>
              <a:t> </a:t>
            </a:r>
            <a:endParaRPr lang="ru-RU" dirty="0" smtClean="0"/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Как вы считаете, может ли ваша одежда (дорогие украшения, дорогой телефон), необычная дорогая отделка двери привлечь внимание вора. Если да, то почему?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Группа «Браво»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428736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i="1" dirty="0" smtClean="0"/>
          </a:p>
          <a:p>
            <a:pPr algn="ctr"/>
            <a:r>
              <a:rPr lang="ru-RU" b="1" i="1" dirty="0" smtClean="0"/>
              <a:t>Что не рекомендуется делать хозяевам жилища и их детям: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dirty="0" smtClean="0"/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Находясь дома без взрослых, можно ли открывать дверь незнакомому человеку, кем бы он не представлялся ? Аргументируйте ответ.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Можно ли открывать дверь в странных  ситуациях: звонят, а за дверью никого или на лестничной площадке погас свет ? Аргументируйте ответ.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Группа «Чарли»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285860"/>
            <a:ext cx="9144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i="1" dirty="0" smtClean="0"/>
          </a:p>
          <a:p>
            <a:pPr algn="ctr"/>
            <a:r>
              <a:rPr lang="ru-RU" b="1" i="1" dirty="0" smtClean="0"/>
              <a:t>Что делать, если вы дома один, а квартиру пытаются открыть:</a:t>
            </a:r>
            <a:endParaRPr lang="ru-RU" dirty="0" smtClean="0"/>
          </a:p>
          <a:p>
            <a:pPr algn="ctr"/>
            <a:r>
              <a:rPr lang="ru-RU" dirty="0" smtClean="0"/>
              <a:t> 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Нужно ли подавать сигналы тревоги, чтобы привлечь внимание. Например- кричать «Пожар!!!».Разбить в квартире стекло. Звать на помощь. Стучать по батареям ? Аргументируйте ответ.</a:t>
            </a:r>
          </a:p>
          <a:p>
            <a:pPr lvl="0">
              <a:buFont typeface="Arial" pitchFamily="34" charset="0"/>
              <a:buChar char="•"/>
            </a:pPr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 </a:t>
            </a:r>
          </a:p>
          <a:p>
            <a:endParaRPr lang="ru-RU" dirty="0" smtClean="0"/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Можно ли выглядывать за дверь, если попытки попасть в квартиру прекратились ? Аргументируйте ответ.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4" descr="img112_0.tmp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ln w="5715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 prst="relaxedInset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00x1200_sos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001156" cy="11430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Внимание!!!</a:t>
            </a:r>
            <a:endParaRPr lang="ru-RU" dirty="0"/>
          </a:p>
        </p:txBody>
      </p:sp>
      <p:pic>
        <p:nvPicPr>
          <p:cNvPr id="7" name="Рисунок 6" descr="stop_vor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285984" y="2000240"/>
            <a:ext cx="4229100" cy="4286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zemlyank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628" y="0"/>
            <a:ext cx="4143372" cy="3000372"/>
          </a:xfrm>
          <a:prstGeom prst="rect">
            <a:avLst/>
          </a:prstGeom>
        </p:spPr>
      </p:pic>
      <p:pic>
        <p:nvPicPr>
          <p:cNvPr id="5" name="Рисунок 4" descr="zamok_kamennyy_starinnyy_zagorodnyy_1600x120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357422" y="3143248"/>
            <a:ext cx="4357686" cy="3714752"/>
          </a:xfrm>
          <a:prstGeom prst="rect">
            <a:avLst/>
          </a:prstGeom>
        </p:spPr>
      </p:pic>
      <p:pic>
        <p:nvPicPr>
          <p:cNvPr id="6" name="Рисунок 5" descr="6027118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000496" cy="3000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начало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algn="ctr"/>
            <a:r>
              <a:rPr lang="ru-RU" dirty="0" smtClean="0"/>
              <a:t>Тема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1614486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Обеспечение личной безопасности дома</a:t>
            </a:r>
            <a:endParaRPr lang="ru-RU" dirty="0"/>
          </a:p>
        </p:txBody>
      </p:sp>
      <p:pic>
        <p:nvPicPr>
          <p:cNvPr id="4" name="Рисунок 3" descr="58781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14480" y="3214686"/>
            <a:ext cx="5715000" cy="31432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algn="ctr"/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Познакомиться с основными источниками опасности в доме и с правилами безопасного поведения. </a:t>
            </a:r>
            <a:endParaRPr lang="ru-RU" dirty="0"/>
          </a:p>
        </p:txBody>
      </p:sp>
      <p:pic>
        <p:nvPicPr>
          <p:cNvPr id="4" name="Рисунок 3" descr="s_EW7WagtLI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428860" y="3214686"/>
            <a:ext cx="4286280" cy="3643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0"/>
            <a:ext cx="6480048" cy="2301240"/>
          </a:xfrm>
        </p:spPr>
        <p:txBody>
          <a:bodyPr/>
          <a:lstStyle/>
          <a:p>
            <a:pPr algn="ctr"/>
            <a:r>
              <a:rPr lang="ru-RU" dirty="0" smtClean="0"/>
              <a:t>Зашита дома от преступников </a:t>
            </a:r>
            <a:endParaRPr lang="ru-RU" dirty="0"/>
          </a:p>
        </p:txBody>
      </p:sp>
      <p:pic>
        <p:nvPicPr>
          <p:cNvPr id="2050" name="Picture 2" descr="D:\Documents and Settings\Admin\Рабочий стол\ШКОЛА\depositphotos_7412057-Night-thei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285968"/>
            <a:ext cx="9144000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"/>
            <a:ext cx="7772400" cy="78579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Статистика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714356"/>
            <a:ext cx="8929718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dirty="0" smtClean="0">
                <a:latin typeface="Trebuchet MS" pitchFamily="34" charset="0"/>
              </a:rPr>
              <a:t>"</a:t>
            </a:r>
            <a:r>
              <a:rPr lang="ru-RU" sz="2000" b="1" dirty="0" smtClean="0">
                <a:latin typeface="Trebuchet MS" pitchFamily="34" charset="0"/>
              </a:rPr>
              <a:t>Криминальная статистика свидетельствует, что из числа совершенных квартирных краж 45,8% были проведены со взломом замка или двери, с подбором ключа- 21,4%, с проникновением в квартиру через форточку-21%. При этом 79% квартирных воров являются профессионалами, т.е. ранее судимыми за аналогичные преступления".</a:t>
            </a:r>
            <a:endParaRPr lang="ru-RU" b="1" dirty="0" smtClean="0">
              <a:latin typeface="Trebuchet MS" pitchFamily="34" charset="0"/>
            </a:endParaRPr>
          </a:p>
          <a:p>
            <a:pPr algn="just">
              <a:buNone/>
            </a:pPr>
            <a:endParaRPr lang="ru-RU" b="1" dirty="0" smtClean="0">
              <a:latin typeface="Trebuchet MS" pitchFamily="34" charset="0"/>
            </a:endParaRPr>
          </a:p>
          <a:p>
            <a:pPr algn="just">
              <a:buNone/>
            </a:pPr>
            <a:endParaRPr lang="ru-RU" b="1" dirty="0" smtClean="0">
              <a:latin typeface="Trebuchet MS" pitchFamily="34" charset="0"/>
            </a:endParaRPr>
          </a:p>
          <a:p>
            <a:pPr algn="just">
              <a:buNone/>
            </a:pPr>
            <a:endParaRPr lang="ru-RU" b="1" dirty="0" smtClean="0">
              <a:latin typeface="Trebuchet MS" pitchFamily="34" charset="0"/>
            </a:endParaRPr>
          </a:p>
          <a:p>
            <a:pPr algn="just">
              <a:buNone/>
            </a:pPr>
            <a:endParaRPr lang="ru-RU" b="1" dirty="0" smtClean="0">
              <a:latin typeface="Trebuchet MS" pitchFamily="34" charset="0"/>
            </a:endParaRPr>
          </a:p>
          <a:p>
            <a:pPr algn="just">
              <a:buNone/>
            </a:pPr>
            <a:endParaRPr lang="ru-RU" b="1" dirty="0" smtClean="0">
              <a:latin typeface="Trebuchet MS" pitchFamily="34" charset="0"/>
            </a:endParaRPr>
          </a:p>
          <a:p>
            <a:pPr algn="just">
              <a:buNone/>
            </a:pPr>
            <a:endParaRPr lang="ru-RU" b="1" dirty="0" smtClean="0">
              <a:latin typeface="Trebuchet MS" pitchFamily="34" charset="0"/>
            </a:endParaRPr>
          </a:p>
          <a:p>
            <a:pPr algn="just">
              <a:buNone/>
            </a:pPr>
            <a:endParaRPr lang="ru-RU" b="1" dirty="0" smtClean="0">
              <a:latin typeface="Trebuchet MS" pitchFamily="34" charset="0"/>
            </a:endParaRPr>
          </a:p>
          <a:p>
            <a:pPr algn="just">
              <a:buNone/>
            </a:pPr>
            <a:endParaRPr lang="ru-RU" sz="2000" b="1" dirty="0" smtClean="0">
              <a:latin typeface="Trebuchet MS" pitchFamily="34" charset="0"/>
            </a:endParaRPr>
          </a:p>
          <a:p>
            <a:pPr algn="just">
              <a:buNone/>
            </a:pPr>
            <a:endParaRPr lang="ru-RU" sz="2000" b="1" dirty="0" smtClean="0">
              <a:latin typeface="Trebuchet MS" pitchFamily="34" charset="0"/>
            </a:endParaRPr>
          </a:p>
          <a:p>
            <a:pPr algn="just">
              <a:buNone/>
            </a:pPr>
            <a:r>
              <a:rPr lang="ru-RU" sz="2000" b="1" dirty="0" smtClean="0">
                <a:latin typeface="Trebuchet MS" pitchFamily="34" charset="0"/>
              </a:rPr>
              <a:t>Знаете ли Вы, что каждые 2 минуты в России совершается квартирная кража?  Ущерб, нанесенный квартирными ворами в Ростовской области составляет десятки миллионов долларов в год. При этом тенденция роста квартирных краж наблюдается из года в год.</a:t>
            </a:r>
          </a:p>
          <a:p>
            <a:pPr>
              <a:buNone/>
            </a:pPr>
            <a:endParaRPr lang="ru-RU" dirty="0">
              <a:latin typeface="Trebuchet MS" pitchFamily="34" charset="0"/>
            </a:endParaRPr>
          </a:p>
        </p:txBody>
      </p:sp>
      <p:pic>
        <p:nvPicPr>
          <p:cNvPr id="7" name="Рисунок 6" descr="i (1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71744"/>
            <a:ext cx="3714744" cy="2214578"/>
          </a:xfrm>
          <a:prstGeom prst="rect">
            <a:avLst/>
          </a:prstGeom>
        </p:spPr>
      </p:pic>
      <p:pic>
        <p:nvPicPr>
          <p:cNvPr id="1026" name="Picture 2" descr="D:\Documents and Settings\Admin\Рабочий стол\ШКОЛА\BurglaryS-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714620"/>
            <a:ext cx="4071934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000" b="1" dirty="0" smtClean="0">
                <a:latin typeface="Trebuchet MS" pitchFamily="34" charset="0"/>
              </a:rPr>
              <a:t>А во время нестабильной экономической ситуации, существует вероятность более высокой активности квартирных воров.</a:t>
            </a:r>
          </a:p>
          <a:p>
            <a:pPr algn="just">
              <a:buNone/>
            </a:pPr>
            <a:endParaRPr lang="ru-RU" sz="2000" b="1" dirty="0" smtClean="0">
              <a:latin typeface="Trebuchet MS" pitchFamily="34" charset="0"/>
            </a:endParaRPr>
          </a:p>
          <a:p>
            <a:pPr algn="just">
              <a:buNone/>
            </a:pPr>
            <a:endParaRPr lang="ru-RU" sz="2000" b="1" dirty="0" smtClean="0">
              <a:latin typeface="Trebuchet MS" pitchFamily="34" charset="0"/>
            </a:endParaRPr>
          </a:p>
          <a:p>
            <a:pPr algn="just">
              <a:buNone/>
            </a:pPr>
            <a:endParaRPr lang="ru-RU" sz="2000" b="1" dirty="0" smtClean="0">
              <a:latin typeface="Trebuchet MS" pitchFamily="34" charset="0"/>
            </a:endParaRPr>
          </a:p>
          <a:p>
            <a:pPr algn="just">
              <a:buNone/>
            </a:pPr>
            <a:endParaRPr lang="ru-RU" sz="2000" b="1" dirty="0" smtClean="0">
              <a:latin typeface="Trebuchet MS" pitchFamily="34" charset="0"/>
            </a:endParaRPr>
          </a:p>
          <a:p>
            <a:pPr algn="just">
              <a:buNone/>
            </a:pPr>
            <a:endParaRPr lang="ru-RU" sz="2000" b="1" dirty="0" smtClean="0">
              <a:latin typeface="Trebuchet MS" pitchFamily="34" charset="0"/>
            </a:endParaRPr>
          </a:p>
          <a:p>
            <a:pPr algn="just">
              <a:buNone/>
            </a:pPr>
            <a:endParaRPr lang="ru-RU" sz="2000" b="1" dirty="0" smtClean="0">
              <a:latin typeface="Trebuchet MS" pitchFamily="34" charset="0"/>
            </a:endParaRPr>
          </a:p>
          <a:p>
            <a:pPr algn="just">
              <a:buNone/>
            </a:pPr>
            <a:endParaRPr lang="ru-RU" sz="2000" b="1" dirty="0" smtClean="0">
              <a:latin typeface="Trebuchet MS" pitchFamily="34" charset="0"/>
            </a:endParaRPr>
          </a:p>
          <a:p>
            <a:pPr algn="just">
              <a:buNone/>
            </a:pPr>
            <a:endParaRPr lang="ru-RU" sz="2000" b="1" dirty="0" smtClean="0">
              <a:latin typeface="Trebuchet MS" pitchFamily="34" charset="0"/>
            </a:endParaRPr>
          </a:p>
          <a:p>
            <a:pPr algn="just">
              <a:buNone/>
            </a:pPr>
            <a:endParaRPr lang="ru-RU" sz="2000" b="1" dirty="0" smtClean="0">
              <a:latin typeface="Trebuchet MS" pitchFamily="34" charset="0"/>
            </a:endParaRPr>
          </a:p>
          <a:p>
            <a:pPr algn="just">
              <a:buNone/>
            </a:pPr>
            <a:endParaRPr lang="ru-RU" sz="2000" b="1" dirty="0" smtClean="0">
              <a:latin typeface="Trebuchet MS" pitchFamily="34" charset="0"/>
            </a:endParaRPr>
          </a:p>
          <a:p>
            <a:pPr algn="just">
              <a:buNone/>
            </a:pPr>
            <a:endParaRPr lang="ru-RU" sz="2000" b="1" dirty="0" smtClean="0">
              <a:latin typeface="Trebuchet MS" pitchFamily="34" charset="0"/>
            </a:endParaRPr>
          </a:p>
          <a:p>
            <a:pPr algn="just">
              <a:buNone/>
            </a:pPr>
            <a:endParaRPr lang="ru-RU" sz="2000" b="1" dirty="0" smtClean="0">
              <a:latin typeface="Trebuchet MS" pitchFamily="34" charset="0"/>
            </a:endParaRPr>
          </a:p>
          <a:p>
            <a:pPr algn="just">
              <a:buNone/>
            </a:pPr>
            <a:endParaRPr lang="ru-RU" sz="2000" b="1" dirty="0" smtClean="0">
              <a:latin typeface="Trebuchet MS" pitchFamily="34" charset="0"/>
            </a:endParaRPr>
          </a:p>
          <a:p>
            <a:pPr algn="just">
              <a:buNone/>
            </a:pPr>
            <a:r>
              <a:rPr lang="ru-RU" sz="2000" b="1" dirty="0" smtClean="0">
                <a:latin typeface="Trebuchet MS" pitchFamily="34" charset="0"/>
              </a:rPr>
              <a:t>По статистике МВД число ограблений резко возрастает во время праздников, в период отпусков и школьных каникул. Ведь мы покидаем свои дома, отправляясь в поездки, а порой и оставляем детей без присмотра. В тёплое время года число совершаемых краж увеличивается на 30-40%. Сезон роста числа ограблений начинается с середины-конца марта. Т.е. сезон квартирных краж практически начался!</a:t>
            </a:r>
          </a:p>
        </p:txBody>
      </p:sp>
      <p:pic>
        <p:nvPicPr>
          <p:cNvPr id="6" name="Picture 3" descr="D:\Documents and Settings\Admin\Рабочий стол\ШКОЛА\85655847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42984"/>
            <a:ext cx="4500562" cy="3143272"/>
          </a:xfrm>
          <a:prstGeom prst="rect">
            <a:avLst/>
          </a:prstGeom>
          <a:noFill/>
        </p:spPr>
      </p:pic>
      <p:pic>
        <p:nvPicPr>
          <p:cNvPr id="7" name="Рисунок 6" descr="4547_4_2011052336_tmb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14875" y="1142984"/>
            <a:ext cx="4429125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iger-vecto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60" y="1571612"/>
            <a:ext cx="4143404" cy="2809888"/>
          </a:xfrm>
          <a:prstGeom prst="rect">
            <a:avLst/>
          </a:prstGeom>
        </p:spPr>
      </p:pic>
      <p:pic>
        <p:nvPicPr>
          <p:cNvPr id="6" name="DJ Lean Rock  - War (D-Far speedup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4286248" y="564357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03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455</TotalTime>
  <Words>188</Words>
  <PresentationFormat>Экран (4:3)</PresentationFormat>
  <Paragraphs>71</Paragraphs>
  <Slides>15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Техническая</vt:lpstr>
      <vt:lpstr>Слайд 1</vt:lpstr>
      <vt:lpstr>Слайд 2</vt:lpstr>
      <vt:lpstr>Слайд 3</vt:lpstr>
      <vt:lpstr>Тема урока:</vt:lpstr>
      <vt:lpstr>Цель:</vt:lpstr>
      <vt:lpstr>Зашита дома от преступников </vt:lpstr>
      <vt:lpstr>Статистика </vt:lpstr>
      <vt:lpstr>Слайд 8</vt:lpstr>
      <vt:lpstr>Слайд 9</vt:lpstr>
      <vt:lpstr>Группа «Альфа»</vt:lpstr>
      <vt:lpstr>   Группа «Браво»</vt:lpstr>
      <vt:lpstr>Группа «Чарли»</vt:lpstr>
      <vt:lpstr>Слайд 13</vt:lpstr>
      <vt:lpstr>Слайд 14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Статистика </dc:title>
  <cp:lastModifiedBy>марина</cp:lastModifiedBy>
  <cp:revision>50</cp:revision>
  <dcterms:modified xsi:type="dcterms:W3CDTF">2015-02-05T21:01:37Z</dcterms:modified>
</cp:coreProperties>
</file>