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9" r:id="rId2"/>
    <p:sldId id="256" r:id="rId3"/>
    <p:sldId id="305" r:id="rId4"/>
    <p:sldId id="306" r:id="rId5"/>
    <p:sldId id="262" r:id="rId6"/>
    <p:sldId id="257" r:id="rId7"/>
    <p:sldId id="258" r:id="rId8"/>
    <p:sldId id="259" r:id="rId9"/>
    <p:sldId id="260" r:id="rId10"/>
    <p:sldId id="300" r:id="rId11"/>
    <p:sldId id="265" r:id="rId12"/>
    <p:sldId id="296" r:id="rId13"/>
    <p:sldId id="266" r:id="rId14"/>
    <p:sldId id="267" r:id="rId15"/>
    <p:sldId id="268" r:id="rId16"/>
    <p:sldId id="269" r:id="rId17"/>
    <p:sldId id="303" r:id="rId18"/>
    <p:sldId id="270" r:id="rId19"/>
    <p:sldId id="271" r:id="rId20"/>
    <p:sldId id="272" r:id="rId21"/>
    <p:sldId id="273" r:id="rId22"/>
    <p:sldId id="301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98938-FFD2-4ABF-A9BA-FF894DBF1E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84BF-5F7E-49D8-9385-C90D09CB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lag-2306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8029604" cy="39290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Актуальные проблемы воспитания.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Патриотическое воспитание</a:t>
            </a:r>
            <a:b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(на базе школьного музея)</a:t>
            </a:r>
            <a:endParaRPr lang="ru-RU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4500570"/>
            <a:ext cx="5786478" cy="21431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Директор МОУ </a:t>
            </a:r>
            <a:r>
              <a:rPr lang="en-US" sz="2400" dirty="0" smtClean="0">
                <a:solidFill>
                  <a:schemeClr val="tx1"/>
                </a:solidFill>
                <a:latin typeface="Monotype Corsiva" pitchFamily="66" charset="0"/>
              </a:rPr>
              <a:t>“</a:t>
            </a:r>
            <a:r>
              <a:rPr lang="ru-RU" sz="2400" dirty="0" err="1" smtClean="0">
                <a:solidFill>
                  <a:schemeClr val="tx1"/>
                </a:solidFill>
                <a:latin typeface="Monotype Corsiva" pitchFamily="66" charset="0"/>
              </a:rPr>
              <a:t>Крапивенская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 средняя общеобразовательная школа №24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 имени Героя Советского Союза Д.А. Зайцева</a:t>
            </a:r>
            <a:r>
              <a:rPr lang="en-US" sz="2400" dirty="0" smtClean="0">
                <a:solidFill>
                  <a:schemeClr val="tx1"/>
                </a:solidFill>
                <a:latin typeface="Monotype Corsiva" pitchFamily="66" charset="0"/>
              </a:rPr>
              <a:t>”</a:t>
            </a:r>
            <a:endParaRPr lang="ru-RU" sz="2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latin typeface="Monotype Corsiva" pitchFamily="66" charset="0"/>
              </a:rPr>
              <a:t>Рак Ирина Евгеньевна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14356"/>
            <a:ext cx="7772400" cy="54292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   Как научить любить Родину? Как вырастить патриотов? Это не праздные вопросы: от них, сидящих сегодня за школьной партой, зависит будущее нашей страны. На наш взгляд, современная школа независимо от ее статуса (гимназия, лицей, коррекционная школа, общеобразовательная и др.) остро нуждается в школьном музее как факторе воспитания патриотизма, духовно-нравственной культуры личности, без чего невозможно представить себе наше будущее.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        Каждая школа имеет «свое лицо», свой стиль, свои традиции, своих героев и кумиров, свое социальное окружение, свой педагогический и ученический коллективы. Это во многом определяет содержание, формы и методы работы школьного музея, его место в общей структуре жизнедеятельности школы.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4493430" cy="2773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rgbClr val="C00000"/>
                </a:solidFill>
                <a:latin typeface="Monotype Corsiva" pitchFamily="66" charset="0"/>
              </a:rPr>
              <a:t>Растим патриотов России</a:t>
            </a:r>
            <a:endParaRPr lang="ru-RU" sz="6000" b="1" dirty="0">
              <a:ln/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28596" y="1142984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(О работе школьного музея)</a:t>
            </a:r>
          </a:p>
        </p:txBody>
      </p:sp>
      <p:pic>
        <p:nvPicPr>
          <p:cNvPr id="9" name="Рисунок 8" descr="img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714488"/>
            <a:ext cx="432343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428596" y="4714884"/>
            <a:ext cx="8072494" cy="15001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Крапивенская</a:t>
            </a: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средняя школа №24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им. Д.А. Зайцева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2011 г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4471990" cy="6000792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b="1" i="1" dirty="0">
                <a:latin typeface="Monotype Corsiva" pitchFamily="66" charset="0"/>
              </a:rPr>
              <a:t>Быть патриотом…</a:t>
            </a:r>
            <a:br>
              <a:rPr lang="ru-RU" sz="2400" b="1" i="1" dirty="0">
                <a:latin typeface="Monotype Corsiva" pitchFamily="66" charset="0"/>
              </a:rPr>
            </a:br>
            <a:r>
              <a:rPr lang="ru-RU" sz="1800" dirty="0">
                <a:latin typeface="Monotype Corsiva" pitchFamily="66" charset="0"/>
              </a:rPr>
              <a:t/>
            </a:r>
            <a:br>
              <a:rPr lang="ru-RU" sz="1800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Быть патриотом…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Что же это значит?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А это значит Родину любить,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А это значит честно, бескорыстно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Отечеству любимому служить.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/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Любить его историю седую,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Святые лики русских матерей,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Которые не раз в годину злую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В бой провожали собственных детей.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Учить детей гордиться своим родом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И честь его блюсти и сохранять.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Быть лучшей частью русского народа,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Которую никто не смог подмять.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/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И если это в сердце утвердится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Тех, кто за партой нынешней сидит,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Учитель школьный,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Можешь ты гордиться – </a:t>
            </a:r>
            <a:br>
              <a:rPr lang="ru-RU" sz="1800" b="1" dirty="0">
                <a:latin typeface="Monotype Corsiva" pitchFamily="66" charset="0"/>
              </a:rPr>
            </a:br>
            <a:r>
              <a:rPr lang="ru-RU" sz="1800" b="1" dirty="0">
                <a:latin typeface="Monotype Corsiva" pitchFamily="66" charset="0"/>
              </a:rPr>
              <a:t>Твой век земной не зря тобой прожит!</a:t>
            </a:r>
            <a:br>
              <a:rPr lang="ru-RU" sz="1800" b="1" dirty="0">
                <a:latin typeface="Monotype Corsiva" pitchFamily="66" charset="0"/>
              </a:rPr>
            </a:br>
            <a:endParaRPr lang="ru-RU" sz="1800" b="1" dirty="0"/>
          </a:p>
        </p:txBody>
      </p:sp>
      <p:pic>
        <p:nvPicPr>
          <p:cNvPr id="4" name="Содержимое 3" descr="1388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142984"/>
            <a:ext cx="3723807" cy="4967148"/>
          </a:xfrm>
          <a:effectLst>
            <a:softEdge rad="63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28596" y="357166"/>
            <a:ext cx="2643206" cy="5143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“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Совершенно</a:t>
            </a:r>
          </a:p>
          <a:p>
            <a:pPr lvl="1">
              <a:spcBef>
                <a:spcPct val="0"/>
              </a:spcBef>
            </a:pPr>
            <a:r>
              <a:rPr lang="ru-RU" sz="2500" dirty="0" smtClean="0">
                <a:latin typeface="Monotype Corsiva" pitchFamily="66" charset="0"/>
                <a:ea typeface="+mj-ea"/>
                <a:cs typeface="+mj-cs"/>
              </a:rPr>
              <a:t>необходимо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>
                <a:latin typeface="Monotype Corsiva" pitchFamily="66" charset="0"/>
                <a:ea typeface="+mj-ea"/>
                <a:cs typeface="+mj-cs"/>
              </a:rPr>
              <a:t>л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юбить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свою семью,</a:t>
            </a:r>
          </a:p>
          <a:p>
            <a:pPr>
              <a:spcBef>
                <a:spcPct val="0"/>
              </a:spcBef>
            </a:pPr>
            <a:r>
              <a:rPr lang="ru-RU" sz="2500" dirty="0" smtClean="0">
                <a:latin typeface="Monotype Corsiva" pitchFamily="66" charset="0"/>
                <a:ea typeface="+mj-ea"/>
                <a:cs typeface="+mj-cs"/>
              </a:rPr>
              <a:t>свои впечатление </a:t>
            </a:r>
          </a:p>
          <a:p>
            <a:pPr lvl="1">
              <a:spcBef>
                <a:spcPct val="0"/>
              </a:spcBef>
            </a:pPr>
            <a:r>
              <a:rPr lang="ru-RU" sz="2500" dirty="0" smtClean="0">
                <a:latin typeface="Monotype Corsiva" pitchFamily="66" charset="0"/>
                <a:ea typeface="+mj-ea"/>
                <a:cs typeface="+mj-cs"/>
              </a:rPr>
              <a:t>детства,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свой дом,</a:t>
            </a:r>
          </a:p>
          <a:p>
            <a:pPr lvl="1">
              <a:spcBef>
                <a:spcPct val="0"/>
              </a:spcBef>
            </a:pPr>
            <a:r>
              <a:rPr lang="ru-RU" sz="2500" dirty="0" smtClean="0">
                <a:latin typeface="Monotype Corsiva" pitchFamily="66" charset="0"/>
                <a:ea typeface="+mj-ea"/>
                <a:cs typeface="+mj-cs"/>
              </a:rPr>
              <a:t>свою школу,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свое село,</a:t>
            </a:r>
          </a:p>
          <a:p>
            <a:pPr lvl="1">
              <a:spcBef>
                <a:spcPct val="0"/>
              </a:spcBef>
            </a:pPr>
            <a:r>
              <a:rPr lang="ru-RU" sz="2500" dirty="0" smtClean="0">
                <a:latin typeface="Monotype Corsiva" pitchFamily="66" charset="0"/>
                <a:ea typeface="+mj-ea"/>
                <a:cs typeface="+mj-cs"/>
              </a:rPr>
              <a:t>свой город,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свою страну,</a:t>
            </a:r>
          </a:p>
          <a:p>
            <a:pPr lvl="1">
              <a:spcBef>
                <a:spcPct val="0"/>
              </a:spcBef>
            </a:pPr>
            <a:r>
              <a:rPr lang="ru-RU" sz="2500" dirty="0" smtClean="0">
                <a:latin typeface="Monotype Corsiva" pitchFamily="66" charset="0"/>
                <a:ea typeface="+mj-ea"/>
                <a:cs typeface="+mj-cs"/>
              </a:rPr>
              <a:t>свою культуру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>
                <a:latin typeface="Monotype Corsiva" pitchFamily="66" charset="0"/>
                <a:ea typeface="+mj-ea"/>
                <a:cs typeface="+mj-cs"/>
              </a:rPr>
              <a:t>и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язык.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”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2500" dirty="0" smtClean="0">
              <a:latin typeface="Monotype Corsiva" pitchFamily="66" charset="0"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2500" dirty="0" smtClean="0">
                <a:latin typeface="Monotype Corsiva" pitchFamily="66" charset="0"/>
                <a:ea typeface="+mj-ea"/>
                <a:cs typeface="+mj-cs"/>
              </a:rPr>
              <a:t>Д.С. Лихачев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857884" y="142852"/>
            <a:ext cx="3214710" cy="4357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Рисунок 6" descr="img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0"/>
            <a:ext cx="2643206" cy="4622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img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928802"/>
            <a:ext cx="3857652" cy="34290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6643702" y="4786322"/>
            <a:ext cx="2071702" cy="200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Ученики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1 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кл</a:t>
            </a:r>
            <a:r>
              <a:rPr lang="ru-RU" dirty="0" smtClean="0">
                <a:latin typeface="Monotype Corsiva" pitchFamily="66" charset="0"/>
                <a:ea typeface="+mj-ea"/>
                <a:cs typeface="+mj-cs"/>
              </a:rPr>
              <a:t>асса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в первый раз приходят в школьный музей и участвуют в беседе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“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 чего начинается Родина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”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(1 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кл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. 2008 г. </a:t>
            </a:r>
            <a:r>
              <a:rPr lang="ru-RU" dirty="0" smtClean="0">
                <a:latin typeface="Monotype Corsiva" pitchFamily="66" charset="0"/>
                <a:ea typeface="+mj-ea"/>
                <a:cs typeface="+mj-cs"/>
              </a:rPr>
              <a:t>Учитель Иванова Н.Ф.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)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357298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rgbClr val="C00000"/>
                </a:solidFill>
                <a:latin typeface="Monotype Corsiva" pitchFamily="66" charset="0"/>
              </a:rPr>
              <a:t>Крапивенской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 школе – более 180 лет</a:t>
            </a:r>
            <a:r>
              <a:rPr lang="ru-RU" sz="3600" dirty="0" smtClean="0">
                <a:solidFill>
                  <a:srgbClr val="C00000"/>
                </a:solidFill>
              </a:rPr>
              <a:t>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g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4071966" cy="2290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g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5826" y="1643050"/>
            <a:ext cx="4308174" cy="2181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img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286256"/>
            <a:ext cx="4143404" cy="225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img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000504"/>
            <a:ext cx="3593794" cy="2347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isometricOffAxis2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28596" y="98901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(Прообразом современной школы является открытое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 1827 г.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Крапивенское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городское училище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Школьному музею – более 50 лет</a:t>
            </a:r>
          </a:p>
        </p:txBody>
      </p:sp>
      <p:pic>
        <p:nvPicPr>
          <p:cNvPr id="4" name="Рисунок 3" descr="img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5794"/>
            <a:ext cx="3417240" cy="207170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8101" y="785794"/>
            <a:ext cx="2336245" cy="328614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86256"/>
            <a:ext cx="3780774" cy="24536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mg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4296079"/>
            <a:ext cx="3665232" cy="242248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214282" y="2643182"/>
            <a:ext cx="2857520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Здесь,</a:t>
            </a:r>
            <a:r>
              <a:rPr kumimoji="0" lang="ru-RU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здании </a:t>
            </a:r>
            <a:r>
              <a:rPr kumimoji="0" lang="en-US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kumimoji="0" lang="ru-RU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маленькой школы</a:t>
            </a:r>
            <a:r>
              <a:rPr kumimoji="0" lang="en-US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  <a:r>
              <a:rPr kumimoji="0" lang="ru-RU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находился школьный музей (первые два окна слева)</a:t>
            </a:r>
            <a:endParaRPr kumimoji="0" lang="ru-RU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57950" y="1214422"/>
            <a:ext cx="2571768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Наш школьный музей – </a:t>
            </a:r>
            <a:r>
              <a:rPr kumimoji="0" lang="ru-RU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первый</a:t>
            </a:r>
            <a:r>
              <a:rPr kumimoji="0" lang="ru-RU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Тульской области зарегистрированный в кадастре музеев образовательных учреждений в 1957 г.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u="none" dirty="0" smtClean="0">
                <a:latin typeface="Times New Roman" pitchFamily="18" charset="0"/>
                <a:ea typeface="+mj-ea"/>
                <a:cs typeface="Times New Roman" pitchFamily="18" charset="0"/>
              </a:rPr>
              <a:t>(рука Н.В. Демидов)</a:t>
            </a:r>
            <a:endParaRPr kumimoji="0" lang="ru-RU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14282" y="-24"/>
            <a:ext cx="8715436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Статус музея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с 1957 г. – школьный краеведческий музей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 1994 г. – школьный музей получил статус государственного и получил название 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Крапивенского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краеведческого музея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 1998 г. он стал филиалом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музея-усадьба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Ясная Поляна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а в школе начали создавать новый музей – Музей истории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Крапивенской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школы.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в 2002 г., 17 августа, состоялось торжественное открытие музея в день празднования 175-летия народного образования в Крапивне.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2003 г. школьный музей зарегистрирован в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Щекинском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комитете по образованию.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в 2005 г. Музей истории школы зарегистрирован в Туле.</a:t>
            </a: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 descr="img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58027">
            <a:off x="642910" y="2643182"/>
            <a:ext cx="1459903" cy="2071702"/>
          </a:xfrm>
          <a:prstGeom prst="rect">
            <a:avLst/>
          </a:prstGeom>
        </p:spPr>
      </p:pic>
      <p:pic>
        <p:nvPicPr>
          <p:cNvPr id="4" name="Рисунок 3" descr="img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05174">
            <a:off x="2830124" y="2910490"/>
            <a:ext cx="1459902" cy="2071702"/>
          </a:xfrm>
          <a:prstGeom prst="rect">
            <a:avLst/>
          </a:prstGeom>
        </p:spPr>
      </p:pic>
      <p:pic>
        <p:nvPicPr>
          <p:cNvPr id="6" name="Рисунок 5" descr="img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04736">
            <a:off x="7000892" y="2643182"/>
            <a:ext cx="1651215" cy="2143140"/>
          </a:xfrm>
          <a:prstGeom prst="rect">
            <a:avLst/>
          </a:prstGeom>
        </p:spPr>
      </p:pic>
      <p:pic>
        <p:nvPicPr>
          <p:cNvPr id="7" name="Рисунок 6" descr="img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786322"/>
            <a:ext cx="2240193" cy="1571636"/>
          </a:xfrm>
          <a:prstGeom prst="rect">
            <a:avLst/>
          </a:prstGeom>
        </p:spPr>
      </p:pic>
      <p:pic>
        <p:nvPicPr>
          <p:cNvPr id="8" name="Рисунок 7" descr="img0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40932">
            <a:off x="5267873" y="2487592"/>
            <a:ext cx="1469614" cy="2071702"/>
          </a:xfrm>
          <a:prstGeom prst="rect">
            <a:avLst/>
          </a:prstGeom>
        </p:spPr>
      </p:pic>
      <p:pic>
        <p:nvPicPr>
          <p:cNvPr id="9" name="Рисунок 8" descr="img1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303088">
            <a:off x="357158" y="4714884"/>
            <a:ext cx="1350264" cy="1950720"/>
          </a:xfrm>
          <a:prstGeom prst="rect">
            <a:avLst/>
          </a:prstGeom>
        </p:spPr>
      </p:pic>
      <p:pic>
        <p:nvPicPr>
          <p:cNvPr id="10" name="Рисунок 9" descr="img1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525853">
            <a:off x="1978323" y="4765702"/>
            <a:ext cx="1357322" cy="1930414"/>
          </a:xfrm>
          <a:prstGeom prst="rect">
            <a:avLst/>
          </a:prstGeom>
        </p:spPr>
      </p:pic>
      <p:pic>
        <p:nvPicPr>
          <p:cNvPr id="11" name="Рисунок 10" descr="img1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710808">
            <a:off x="5715008" y="5000636"/>
            <a:ext cx="1463040" cy="1481328"/>
          </a:xfrm>
          <a:prstGeom prst="rect">
            <a:avLst/>
          </a:prstGeom>
        </p:spPr>
      </p:pic>
      <p:pic>
        <p:nvPicPr>
          <p:cNvPr id="12" name="Рисунок 11" descr="img10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207609">
            <a:off x="7215206" y="4929198"/>
            <a:ext cx="1675221" cy="150019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3328997"/>
          </a:xfrm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smtClean="0">
                <a:latin typeface="Monotype Corsiva" pitchFamily="66" charset="0"/>
              </a:rPr>
              <a:t>В наше неспокойное, сложное время неким островком нравственности, духовности, гражданственности остается школа. Именно здесь приобщаются ребята к вечным человеческим ценностям, познают историю, свои корни.</a:t>
            </a:r>
          </a:p>
          <a:p>
            <a:pPr algn="just"/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714348" y="3286124"/>
            <a:ext cx="7943848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Часы общения: Наша милая малая родина</a:t>
            </a:r>
          </a:p>
        </p:txBody>
      </p:sp>
      <p:pic>
        <p:nvPicPr>
          <p:cNvPr id="4" name="Рисунок 3" descr="img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3900312" cy="25717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img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290"/>
            <a:ext cx="425305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14752"/>
            <a:ext cx="3929090" cy="262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714752"/>
            <a:ext cx="3808108" cy="262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428596" y="2285992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Работа музея истории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Крапивенской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школы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14282" y="500042"/>
            <a:ext cx="41434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Беседы о Толстом Л.Н.</a:t>
            </a: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572000" y="500042"/>
            <a:ext cx="414340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 войне</a:t>
            </a:r>
          </a:p>
        </p:txBody>
      </p:sp>
      <p:pic>
        <p:nvPicPr>
          <p:cNvPr id="4" name="Рисунок 3" descr="img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3857652" cy="2760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857628"/>
            <a:ext cx="3857652" cy="274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857628"/>
            <a:ext cx="3857652" cy="2417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000108"/>
            <a:ext cx="3895453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к презентации Рак И.Е\aktualnie-problemi-vospitaniya-i-obrazov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4870772" cy="364333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7558118" cy="4786346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ru-RU" sz="3500" b="1" i="1" dirty="0" smtClean="0">
                <a:solidFill>
                  <a:srgbClr val="002060"/>
                </a:solidFill>
                <a:latin typeface="Monotype Corsiva" pitchFamily="66" charset="0"/>
              </a:rPr>
              <a:t>Детство – каждодневное открытие мира и поэтому надо сделать так, чтобы оно стало, прежде всего, познанием человека и Отечества, их красоты и величия.</a:t>
            </a:r>
          </a:p>
          <a:p>
            <a:pPr algn="r">
              <a:spcBef>
                <a:spcPct val="50000"/>
              </a:spcBef>
            </a:pPr>
            <a:r>
              <a:rPr lang="ru-RU" sz="3500" b="1" i="1" dirty="0" smtClean="0">
                <a:solidFill>
                  <a:srgbClr val="002060"/>
                </a:solidFill>
                <a:latin typeface="Monotype Corsiva" pitchFamily="66" charset="0"/>
              </a:rPr>
              <a:t>( В.А.Сухомлинский</a:t>
            </a:r>
            <a:r>
              <a:rPr lang="ru-RU" sz="4600" b="1" i="1" dirty="0" smtClean="0">
                <a:solidFill>
                  <a:srgbClr val="002060"/>
                </a:solidFill>
                <a:latin typeface="Monotype Corsiva" pitchFamily="66" charset="0"/>
              </a:rPr>
              <a:t>)</a:t>
            </a:r>
          </a:p>
          <a:p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28596" y="603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Выступления юных краеведов –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краелюбов</a:t>
            </a:r>
            <a:endParaRPr lang="ru-RU" sz="2400" b="1" dirty="0"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слушают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учителя-ветераны, библиотекари, участница В О в</a:t>
            </a:r>
            <a:r>
              <a:rPr lang="ru-RU" sz="2400" b="1" dirty="0" err="1" smtClean="0">
                <a:latin typeface="Monotype Corsiva" pitchFamily="66" charset="0"/>
                <a:ea typeface="+mj-ea"/>
                <a:cs typeface="+mj-cs"/>
              </a:rPr>
              <a:t>ойны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" name="Рисунок 2" descr="img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928670"/>
            <a:ext cx="3997965" cy="2786082"/>
          </a:xfrm>
          <a:prstGeom prst="rect">
            <a:avLst/>
          </a:prstGeom>
        </p:spPr>
      </p:pic>
      <p:pic>
        <p:nvPicPr>
          <p:cNvPr id="4" name="Рисунок 3" descr="img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7296" y="928670"/>
            <a:ext cx="3950984" cy="2753342"/>
          </a:xfrm>
          <a:prstGeom prst="rect">
            <a:avLst/>
          </a:prstGeom>
        </p:spPr>
      </p:pic>
      <p:pic>
        <p:nvPicPr>
          <p:cNvPr id="6" name="Рисунок 5" descr="img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929066"/>
            <a:ext cx="4000528" cy="2787868"/>
          </a:xfrm>
          <a:prstGeom prst="rect">
            <a:avLst/>
          </a:prstGeom>
        </p:spPr>
      </p:pic>
      <p:pic>
        <p:nvPicPr>
          <p:cNvPr id="7" name="Рисунок 6" descr="img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913073"/>
            <a:ext cx="3786214" cy="280416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28596" y="603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Гостей интересует история школы</a:t>
            </a:r>
          </a:p>
        </p:txBody>
      </p:sp>
      <p:pic>
        <p:nvPicPr>
          <p:cNvPr id="3" name="Рисунок 2" descr="img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714356"/>
            <a:ext cx="403735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714356"/>
            <a:ext cx="3879546" cy="265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59892"/>
            <a:ext cx="4000528" cy="270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7296" y="3714752"/>
            <a:ext cx="3950984" cy="275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7"/>
            <a:ext cx="8258204" cy="4214843"/>
          </a:xfrm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Monotype Corsiva" pitchFamily="66" charset="0"/>
              </a:rPr>
              <a:t>Музей обладает огромным образовательно-воспитательным потенциалом, так как он сохраняет и экспонирует подлинные исторические документы. </a:t>
            </a:r>
          </a:p>
          <a:p>
            <a:pPr algn="just"/>
            <a:r>
              <a:rPr lang="ru-RU" dirty="0" smtClean="0">
                <a:latin typeface="Monotype Corsiva" pitchFamily="66" charset="0"/>
              </a:rPr>
              <a:t>Эффективное использование этого потенциала для воспитания учащихся в духе патриотизма, гражданского самосознания, высокой нравственности является одной из важнейших задач школьного музея.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928670"/>
            <a:ext cx="3429024" cy="245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785794"/>
            <a:ext cx="3303280" cy="257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071942"/>
            <a:ext cx="3571900" cy="223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214282" y="3346472"/>
            <a:ext cx="3786214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президиуме торжественного собрания директор школы Иванова З.Н. (крайняя справа).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 трибуне бывшая директор школы Воеводина Д.А.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143504" y="3429000"/>
            <a:ext cx="378621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Выступает будущая директор школы 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Рак И.Е.</a:t>
            </a:r>
          </a:p>
        </p:txBody>
      </p:sp>
      <p:pic>
        <p:nvPicPr>
          <p:cNvPr id="9" name="Рисунок 8" descr="img0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286256"/>
            <a:ext cx="4514476" cy="226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214282" y="60324"/>
            <a:ext cx="8786874" cy="1225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15 февраля 1997 г. школа впервые отмечала юбилей – 170 лет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9612250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857224" y="714356"/>
            <a:ext cx="7500958" cy="562571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1071546"/>
            <a:ext cx="464347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Monotype Corsiva" pitchFamily="66" charset="0"/>
              </a:rPr>
              <a:t>   </a:t>
            </a:r>
            <a:r>
              <a:rPr lang="ru-RU" sz="2400" dirty="0" smtClean="0">
                <a:latin typeface="Monotype Corsiva" pitchFamily="66" charset="0"/>
              </a:rPr>
              <a:t>Каждая эпоха, каждая историческая ситуация по-своему отражается на патриотическом 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мировоспитании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Сегодня это чувство подвергается серьезным испытаниям.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Изменилось Отечество, пересмат-ривается его прошлое, тревожит настоящее и серьезно настора -живает своей неопределенностью будущее.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142984"/>
            <a:ext cx="8358246" cy="2677656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Monotype Corsiva" pitchFamily="66" charset="0"/>
              </a:rPr>
              <a:t>   </a:t>
            </a:r>
            <a:r>
              <a:rPr lang="ru-RU" sz="2800" dirty="0" smtClean="0">
                <a:latin typeface="Monotype Corsiva" pitchFamily="66" charset="0"/>
              </a:rPr>
              <a:t>Патриотизм – одна из наиболее значимых, непреходящих ценностей, присущих всем сферам жизни общества и государства, является важнейшим духовным достоянием личности, характеризует высший уровень ее развития и проявляется в ее активно -</a:t>
            </a:r>
            <a:r>
              <a:rPr lang="ru-RU" sz="2800" dirty="0" err="1" smtClean="0">
                <a:latin typeface="Monotype Corsiva" pitchFamily="66" charset="0"/>
              </a:rPr>
              <a:t>деятельностной</a:t>
            </a:r>
            <a:r>
              <a:rPr lang="ru-RU" sz="2800" dirty="0" smtClean="0">
                <a:latin typeface="Monotype Corsiva" pitchFamily="66" charset="0"/>
              </a:rPr>
              <a:t> самореализации на благо Отечества.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786190"/>
            <a:ext cx="8358246" cy="2246769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Monotype Corsiva" pitchFamily="66" charset="0"/>
              </a:rPr>
              <a:t>   </a:t>
            </a:r>
            <a:r>
              <a:rPr lang="ru-RU" sz="2800" dirty="0" smtClean="0">
                <a:latin typeface="Monotype Corsiva" pitchFamily="66" charset="0"/>
              </a:rPr>
              <a:t>Воспитание чувства патриотизма у детей – процесс сложный и длительный.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en-US" sz="2800" dirty="0" smtClean="0">
                <a:latin typeface="Monotype Corsiva" pitchFamily="66" charset="0"/>
              </a:rPr>
              <a:t>    </a:t>
            </a:r>
            <a:r>
              <a:rPr lang="ru-RU" sz="2800" dirty="0" smtClean="0">
                <a:latin typeface="Monotype Corsiva" pitchFamily="66" charset="0"/>
              </a:rPr>
              <a:t>Любовь к близким людям, к своей школе, к родному городу и родной стране играют огромную роль в становлении личности ребенка.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4071966" cy="500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034" y="642918"/>
            <a:ext cx="457203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latin typeface="Monotype Corsiva" pitchFamily="66" charset="0"/>
              </a:rPr>
              <a:t>11 </a:t>
            </a:r>
            <a:r>
              <a:rPr lang="ru-RU" sz="2800" b="1" i="1" dirty="0">
                <a:latin typeface="Monotype Corsiva" pitchFamily="66" charset="0"/>
              </a:rPr>
              <a:t>июля 2005 года Правительством Российской Федерации принята Государственная программа «Патриотическое воспитание граждан Российской Федерации на 2005-2010 годы». </a:t>
            </a:r>
            <a:endParaRPr lang="en-US" sz="2800" b="1" i="1" dirty="0" smtClean="0"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Monotype Corsiva" pitchFamily="66" charset="0"/>
              </a:rPr>
              <a:t> </a:t>
            </a:r>
            <a:r>
              <a:rPr lang="en-US" sz="2800" dirty="0" smtClean="0">
                <a:latin typeface="Monotype Corsiva" pitchFamily="66" charset="0"/>
              </a:rPr>
              <a:t>       </a:t>
            </a:r>
            <a:r>
              <a:rPr lang="ru-RU" sz="2800" b="1" i="1" dirty="0" smtClean="0">
                <a:latin typeface="Monotype Corsiva" pitchFamily="66" charset="0"/>
              </a:rPr>
              <a:t>Системе </a:t>
            </a:r>
            <a:r>
              <a:rPr lang="ru-RU" sz="2800" b="1" i="1" dirty="0">
                <a:latin typeface="Monotype Corsiva" pitchFamily="66" charset="0"/>
              </a:rPr>
              <a:t>образования принадлежит ведущая роль в гражданском и патриотическом становлении подрастающего поколения.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71546"/>
            <a:ext cx="7901014" cy="505461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 сегодняшний день проблема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патриотического воспитания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учащихся является одной из наиболее важных и актуальных в современной школе.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Проблема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модернизации духовно-нравственного, патриотического  воспитания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системе образования связана с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выявлением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и сохранением накопленных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лучших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традиций в воспитании подрастающего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поколения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обновлением его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содержания,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проектированием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новых технологий.</a:t>
            </a:r>
          </a:p>
          <a:p>
            <a:pPr algn="just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07209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Основной целью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патриотического, духовно-нравственного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воспитания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является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ориентация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подрастающих поколений на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цен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-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ности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отечественной культуры,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-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формирование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 них бережного отношения к Родине, ее культурно-историческому прошлому.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4307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Патриотизм</a:t>
            </a:r>
            <a:r>
              <a:rPr lang="ru-RU" sz="4000" dirty="0" smtClean="0">
                <a:latin typeface="Monotype Corsiva" pitchFamily="66" charset="0"/>
              </a:rPr>
              <a:t>, как многогранное по своему содержанию понятие, включает в себя: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0059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Monotype Corsiva" pitchFamily="66" charset="0"/>
              </a:rPr>
              <a:t>любовь </a:t>
            </a:r>
            <a:r>
              <a:rPr lang="ru-RU" dirty="0">
                <a:latin typeface="Monotype Corsiva" pitchFamily="66" charset="0"/>
              </a:rPr>
              <a:t>к родным местам, почтение прошлого своей Родины, гордость за свой народ</a:t>
            </a:r>
            <a:r>
              <a:rPr lang="ru-RU" dirty="0" smtClean="0">
                <a:latin typeface="Monotype Corsiva" pitchFamily="66" charset="0"/>
              </a:rPr>
              <a:t>;</a:t>
            </a: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уважение </a:t>
            </a:r>
            <a:r>
              <a:rPr lang="ru-RU" dirty="0">
                <a:latin typeface="Monotype Corsiva" pitchFamily="66" charset="0"/>
              </a:rPr>
              <a:t>к другим народам, их обычаям и культуре, нетерпимость к расовой и национальной неприязни</a:t>
            </a:r>
            <a:r>
              <a:rPr lang="ru-RU" dirty="0" smtClean="0">
                <a:latin typeface="Monotype Corsiva" pitchFamily="66" charset="0"/>
              </a:rPr>
              <a:t>;</a:t>
            </a:r>
            <a:endParaRPr lang="ru-RU" dirty="0"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ощущение неразрывности с окружающим, желание сохранить, приумножить богатства своей страны, готовность защищать Отечество и служить его интересам.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4400" dirty="0">
                <a:latin typeface="Monotype Corsiva" pitchFamily="66" charset="0"/>
              </a:rPr>
              <a:t> Учитывая данные теоретические позиции, можно сделать вывод о том, что </a:t>
            </a:r>
            <a:r>
              <a:rPr lang="ru-RU" sz="4400" dirty="0" smtClean="0">
                <a:latin typeface="Monotype Corsiva" pitchFamily="66" charset="0"/>
              </a:rPr>
              <a:t> патриотическое </a:t>
            </a:r>
            <a:r>
              <a:rPr lang="ru-RU" sz="4400" dirty="0">
                <a:latin typeface="Monotype Corsiva" pitchFamily="66" charset="0"/>
              </a:rPr>
              <a:t>воспитание, как и воспитание вообще, должно основываться на знании тех компонентов бытия, культуры, которые формируют в целом представления учащихся о Родине, ее культурно-исторических традициях, достижениях и ценностях, лучших ее представителях. </a:t>
            </a:r>
            <a:r>
              <a:rPr lang="ru-RU" sz="4400" dirty="0" smtClean="0">
                <a:latin typeface="Monotype Corsiva" pitchFamily="66" charset="0"/>
              </a:rPr>
              <a:t>Решению </a:t>
            </a:r>
            <a:r>
              <a:rPr lang="ru-RU" sz="4400" dirty="0">
                <a:latin typeface="Monotype Corsiva" pitchFamily="66" charset="0"/>
              </a:rPr>
              <a:t>данной задачи должны служить школьные музеи, деятельность которых  направлена на формирование социально-активной позиции, личное участие, поиск и постижение социального и духовного начала своей Родины, народа. Важное место в решении этой задачи занимает непосредственный контакт воспитанника с историческими материалами, элементами культуры, осуществляемый в условиях школьного музея</a:t>
            </a:r>
            <a:r>
              <a:rPr lang="ru-RU" sz="4400" dirty="0" smtClean="0">
                <a:latin typeface="Monotype Corsiva" pitchFamily="66" charset="0"/>
              </a:rPr>
              <a:t>.</a:t>
            </a:r>
            <a:r>
              <a:rPr lang="ru-RU" sz="4400" dirty="0">
                <a:latin typeface="Monotype Corsiva" pitchFamily="66" charset="0"/>
              </a:rPr>
              <a:t> 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>
                <a:latin typeface="Monotype Corsiva" pitchFamily="66" charset="0"/>
              </a:rPr>
              <a:t> В этой связи можно говорить о школьном музее одновременно не только как о форме организации учебно-познавательной деятельности (включение учащихся в поисковую, краеведческую работу на базе музея), но и как о средстве </a:t>
            </a:r>
            <a:r>
              <a:rPr lang="ru-RU" sz="4400" dirty="0" smtClean="0">
                <a:latin typeface="Monotype Corsiva" pitchFamily="66" charset="0"/>
              </a:rPr>
              <a:t>духовного, </a:t>
            </a:r>
            <a:r>
              <a:rPr lang="ru-RU" sz="4400" dirty="0" err="1" smtClean="0">
                <a:latin typeface="Monotype Corsiva" pitchFamily="66" charset="0"/>
              </a:rPr>
              <a:t>патрио</a:t>
            </a:r>
            <a:r>
              <a:rPr lang="ru-RU" sz="4400" dirty="0" smtClean="0">
                <a:latin typeface="Monotype Corsiva" pitchFamily="66" charset="0"/>
              </a:rPr>
              <a:t> -</a:t>
            </a:r>
            <a:r>
              <a:rPr lang="ru-RU" sz="4400" dirty="0" err="1" smtClean="0">
                <a:latin typeface="Monotype Corsiva" pitchFamily="66" charset="0"/>
              </a:rPr>
              <a:t>тического</a:t>
            </a:r>
            <a:r>
              <a:rPr lang="ru-RU" sz="4400" dirty="0" smtClean="0">
                <a:latin typeface="Monotype Corsiva" pitchFamily="66" charset="0"/>
              </a:rPr>
              <a:t>  </a:t>
            </a:r>
            <a:r>
              <a:rPr lang="ru-RU" sz="4400" dirty="0">
                <a:latin typeface="Monotype Corsiva" pitchFamily="66" charset="0"/>
              </a:rPr>
              <a:t>воспитания</a:t>
            </a:r>
            <a:r>
              <a:rPr lang="ru-RU" sz="4400" dirty="0" smtClean="0">
                <a:latin typeface="Monotype Corsiva" pitchFamily="66" charset="0"/>
              </a:rPr>
              <a:t>.</a:t>
            </a:r>
            <a:r>
              <a:rPr lang="ru-RU" sz="4400" dirty="0">
                <a:latin typeface="Monotype Corsiva" pitchFamily="66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944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Актуальные проблемы воспитания. Патриотическое воспитание (на базе школьного музея)</vt:lpstr>
      <vt:lpstr>Слайд 2</vt:lpstr>
      <vt:lpstr>Слайд 3</vt:lpstr>
      <vt:lpstr>Слайд 4</vt:lpstr>
      <vt:lpstr>Слайд 5</vt:lpstr>
      <vt:lpstr>Слайд 6</vt:lpstr>
      <vt:lpstr>Слайд 7</vt:lpstr>
      <vt:lpstr>Патриотизм, как многогранное по своему содержанию понятие, включает в себя:  </vt:lpstr>
      <vt:lpstr>Слайд 9</vt:lpstr>
      <vt:lpstr>Слайд 10</vt:lpstr>
      <vt:lpstr>Растим патриотов России</vt:lpstr>
      <vt:lpstr>Быть патриотом…  Быть патриотом… Что же это значит? А это значит Родину любить, А это значит честно, бескорыстно Отечеству любимому служить.  Любить его историю седую, Святые лики русских матерей, Которые не раз в годину злую В бой провожали собственных детей. Учить детей гордиться своим родом И честь его блюсти и сохранять. Быть лучшей частью русского народа, Которую никто не смог подмять.  И если это в сердце утвердится Тех, кто за партой нынешней сидит, Учитель школьный, Можешь ты гордиться –  Твой век земной не зря тобой прожит! </vt:lpstr>
      <vt:lpstr>Слайд 13</vt:lpstr>
      <vt:lpstr>Крапивенской школе – более 180 лет.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</cp:lastModifiedBy>
  <cp:revision>37</cp:revision>
  <dcterms:created xsi:type="dcterms:W3CDTF">2012-03-30T08:50:06Z</dcterms:created>
  <dcterms:modified xsi:type="dcterms:W3CDTF">2015-02-03T10:15:32Z</dcterms:modified>
</cp:coreProperties>
</file>