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2" r:id="rId17"/>
    <p:sldId id="291" r:id="rId18"/>
    <p:sldId id="292" r:id="rId19"/>
    <p:sldId id="293" r:id="rId20"/>
    <p:sldId id="294" r:id="rId21"/>
    <p:sldId id="295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53" d="100"/>
          <a:sy n="53" d="100"/>
        </p:scale>
        <p:origin x="-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215238" cy="349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2844" y="6072206"/>
            <a:ext cx="878687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2007г. – Нас поздравляют со 180-летием Ясная Поляна,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Селиваново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pic>
        <p:nvPicPr>
          <p:cNvPr id="8" name="Рисунок 7" descr="img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8455">
            <a:off x="219737" y="4036753"/>
            <a:ext cx="25637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9500">
            <a:off x="6215074" y="4214818"/>
            <a:ext cx="260020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214818"/>
            <a:ext cx="34970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14282" y="0"/>
            <a:ext cx="850112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Школе – 175 лет (2002)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1945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29938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00108"/>
            <a:ext cx="4257709" cy="290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785794"/>
            <a:ext cx="4308174" cy="29349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42844" y="142852"/>
            <a:ext cx="885831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9 сентября,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День рождения Л.Н. Толстого, ежегодно с цветами в Ясную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214290"/>
            <a:ext cx="885831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Школьный музей и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Муравейное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братство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”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неразделимы</a:t>
            </a:r>
          </a:p>
        </p:txBody>
      </p:sp>
      <p:pic>
        <p:nvPicPr>
          <p:cNvPr id="3" name="Рисунок 2" descr="img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7"/>
            <a:ext cx="3714776" cy="255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85794"/>
            <a:ext cx="3643338" cy="247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429000"/>
            <a:ext cx="3929090" cy="277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71876"/>
            <a:ext cx="3665232" cy="27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00166" y="3214686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2001 г.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86512" y="3214686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 г.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57950" y="6357958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 г.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500166" y="6357958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2002 г.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329306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42844" y="214290"/>
            <a:ext cx="88583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Будущее Крапивны – это мы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- говорили </a:t>
            </a:r>
            <a:r>
              <a:rPr lang="ru-RU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рапивенские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ребята на встрече 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В.И. Толстым. И Владимир Ильич вел беседу, как обустроить Крапивну</a:t>
            </a:r>
          </a:p>
        </p:txBody>
      </p:sp>
      <p:pic>
        <p:nvPicPr>
          <p:cNvPr id="4" name="Рисунок 3" descr="img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3357586" cy="248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3071834" cy="31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215074" y="6000768"/>
            <a:ext cx="264320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Автограф В.И. Толстого</a:t>
            </a:r>
          </a:p>
        </p:txBody>
      </p:sp>
      <p:pic>
        <p:nvPicPr>
          <p:cNvPr id="5" name="Рисунок 4" descr="img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714620"/>
            <a:ext cx="3214710" cy="228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214290"/>
            <a:ext cx="88583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Хлебом – солью и фольклорными песнями встречали мы гостей из Германии,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 также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муравейных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друзей из Венёва и Селиванова.</a:t>
            </a:r>
          </a:p>
        </p:txBody>
      </p:sp>
      <p:pic>
        <p:nvPicPr>
          <p:cNvPr id="3" name="Рисунок 2" descr="img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00108"/>
            <a:ext cx="3714775" cy="25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69042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7"/>
            <a:ext cx="36904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04693"/>
            <a:ext cx="3643338" cy="253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143504" y="6215082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ответным визитом наши школьники в Германии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00100" y="6215082"/>
            <a:ext cx="264320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Прощались, чтобы встретиться вновь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214290"/>
            <a:ext cx="88583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День краеведа (учрежден 15 февраля 2008 г.,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когда отмечалось 50-летие школьного музея под рук. Н.В. Демидова)</a:t>
            </a:r>
          </a:p>
        </p:txBody>
      </p:sp>
      <p:pic>
        <p:nvPicPr>
          <p:cNvPr id="3" name="Рисунок 2" descr="img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3071834" cy="195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037" y="857232"/>
            <a:ext cx="324854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143248"/>
            <a:ext cx="31570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30" y="3000372"/>
            <a:ext cx="1463040" cy="1850136"/>
          </a:xfrm>
          <a:prstGeom prst="rect">
            <a:avLst/>
          </a:prstGeom>
        </p:spPr>
      </p:pic>
      <p:pic>
        <p:nvPicPr>
          <p:cNvPr id="7" name="Рисунок 6" descr="img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000372"/>
            <a:ext cx="1391602" cy="1855469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71472" y="4857760"/>
            <a:ext cx="15716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Демидов Н.В.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(1906 - 1984)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928926" y="4857760"/>
            <a:ext cx="250033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Андреюк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С.С.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Выпускник 1962г., военный летчик, живет в Туле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42844" y="5572140"/>
            <a:ext cx="885831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 счастливый человек, потому что в школе рядом с нами был учитель Демидов. Сотни км прошагали мы с ним по родному краю, изведали все горы и долины, овраги и ручейки, распутывали разные следы. На песчаном карьере в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Кураково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мы изучали почвенные слои земли, собирали ракушки, проводили раскопки… Дух  путешественника, заложенный во мне любимым Витамином,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сопровождает меня всю жизнь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 </a:t>
            </a:r>
            <a:r>
              <a:rPr lang="ru-RU" sz="1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Андреюка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С.С., который в школе был </a:t>
            </a:r>
            <a:r>
              <a:rPr lang="en-US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правой  рукой</a:t>
            </a:r>
            <a:r>
              <a:rPr lang="en-US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Н.В. Демидова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214290"/>
            <a:ext cx="88583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18 октября – Урок мужества</a:t>
            </a:r>
          </a:p>
        </p:txBody>
      </p:sp>
      <p:pic>
        <p:nvPicPr>
          <p:cNvPr id="3" name="Рисунок 2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714356"/>
            <a:ext cx="362141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42918"/>
            <a:ext cx="3593794" cy="235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285852" y="3071810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1969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572264" y="3143248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 г.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857620" y="6286520"/>
            <a:ext cx="135732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 г.</a:t>
            </a:r>
          </a:p>
        </p:txBody>
      </p:sp>
      <p:pic>
        <p:nvPicPr>
          <p:cNvPr id="9" name="Рисунок 8" descr="DSCF0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429000"/>
            <a:ext cx="3563934" cy="267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0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429000"/>
            <a:ext cx="3563934" cy="267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786742" cy="4857784"/>
          </a:xfr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Monotype Corsiva" pitchFamily="66" charset="0"/>
              </a:rPr>
              <a:t>Одной из основных задач музея является воспитание патриотического сознания школьников. Как известно, музей осуществляет связь времен. Он дает нам уникальную возможность сделать своими союзниками в организации учебно-воспитательного процесса поколения тех, кто жил до нас, воспользоваться их опытом в области науки, культуры, образования. Прошлое не исчезает бесследно, оно пробивается в настоящее, оставляя тысячи свидетельств своего существования в виде памятников материальной и духовной культуры, которые хранят и пропагандируют музеи. 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142852"/>
            <a:ext cx="88583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Помнить вечно.</a:t>
            </a:r>
          </a:p>
        </p:txBody>
      </p:sp>
      <p:pic>
        <p:nvPicPr>
          <p:cNvPr id="3" name="Рисунок 2" descr="img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214710" cy="220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3286124"/>
            <a:ext cx="416586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86123"/>
            <a:ext cx="3643338" cy="286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1076" y="642918"/>
            <a:ext cx="2448312" cy="225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2844" y="2857496"/>
            <a:ext cx="88583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 декабря – День освобождения Крапивны от фашистских захватчиков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643702" y="642918"/>
            <a:ext cx="214314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2000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Все внимательно слушают воспоминания А.В. </a:t>
            </a:r>
            <a:r>
              <a:rPr lang="ru-RU" sz="1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Афониной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О.Б.Черкасовой об оккупации Крапивны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57158" y="6357958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Ветераны войны в школьном музе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57752" y="6357958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22 июня 2011 г.– День памяти и скорби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0545">
            <a:off x="285720" y="642918"/>
            <a:ext cx="401055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76">
            <a:off x="5143504" y="642918"/>
            <a:ext cx="362038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496">
            <a:off x="5143504" y="3643314"/>
            <a:ext cx="37366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46884">
            <a:off x="285720" y="3786190"/>
            <a:ext cx="411154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42844" y="142852"/>
            <a:ext cx="88583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Поисковая и исследовательская работа юных краеведов.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7158" y="3214686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исследования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43438" y="3000372"/>
            <a:ext cx="42862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Глава администрации г.Щекино Н.Н.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Пилюс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награждает победителей конкурса о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ВОв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00034" y="6000768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Яснополянских чтениях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214942" y="6000768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конференции в Туле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2714644" cy="237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000528" cy="237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71480"/>
            <a:ext cx="3543506" cy="520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14282" y="3000372"/>
            <a:ext cx="371477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Юные краеведы в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Крапивенском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краеведческом музее пишут гусиными перьями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7158" y="6072206"/>
            <a:ext cx="371477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Селиванове по приглашению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День лицея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500562" y="5715016"/>
            <a:ext cx="450059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Огромное вам спасибо от всей редакции. Нам давно хотелось узнать о Крапивне… С нетерпением буду ждать от вас материалы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С уважением С.И. Савинков – </a:t>
            </a:r>
            <a:r>
              <a:rPr lang="ru-RU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шев-редактор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142844" y="142852"/>
            <a:ext cx="885831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Сотрудничество школьного музея.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9580" y="4000504"/>
            <a:ext cx="457203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593794" cy="236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714355"/>
            <a:ext cx="4593926" cy="2462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714356"/>
            <a:ext cx="362038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14282" y="60324"/>
            <a:ext cx="878687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Школьная жизнь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7158" y="3286124"/>
            <a:ext cx="35719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Пионеры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отличники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развернутого знамени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072066" y="3286124"/>
            <a:ext cx="35719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мая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1938 г. Пионерский костер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8596" y="6215082"/>
            <a:ext cx="35719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Трудовая вахта: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сбор золы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929190" y="6072206"/>
            <a:ext cx="35719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Спортивный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праздник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142852"/>
            <a:ext cx="885831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Памятные встречи.</a:t>
            </a:r>
          </a:p>
        </p:txBody>
      </p:sp>
      <p:pic>
        <p:nvPicPr>
          <p:cNvPr id="3" name="Рисунок 2" descr="DSCF0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8892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694" y="642918"/>
            <a:ext cx="413758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4420" y="3801445"/>
            <a:ext cx="4093860" cy="269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584" y="3786190"/>
            <a:ext cx="41169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42844" y="142852"/>
            <a:ext cx="885831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Побратимы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”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Крапивенская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школа и школа в Сербии (с.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Бачки-Брестовец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) и школа в Украине (пос. Гостомель)</a:t>
            </a:r>
          </a:p>
        </p:txBody>
      </p:sp>
      <p:pic>
        <p:nvPicPr>
          <p:cNvPr id="5" name="Рисунок 4" descr="img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17586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4143404" cy="284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0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429000"/>
            <a:ext cx="3167084" cy="237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072066" y="5786454"/>
            <a:ext cx="371477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Постановление: 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школе - имя Зайцева </a:t>
            </a:r>
            <a:r>
              <a:rPr lang="ru-RU" sz="2800" b="1" noProof="0" dirty="0" smtClean="0">
                <a:latin typeface="Monotype Corsiva" pitchFamily="66" charset="0"/>
                <a:ea typeface="+mj-ea"/>
                <a:cs typeface="+mj-cs"/>
              </a:rPr>
              <a:t> Д.А.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Рисунок 3" descr="img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000108"/>
            <a:ext cx="4175862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572164"/>
          </a:xfr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Таким образом, как мы видим, школьный музей в развитии патриотического воспитания учащихся играет огромную роль. </a:t>
            </a: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В школьном музее ребенок является не только объектом, воспринимающим определенный объем информации, но и соучастником исторического поиска и исследования. У ребят формируется потребность в развитии своих творческих способностей, познавательного интереса через практическую созидательную деятельность. </a:t>
            </a: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Ведь, как поется в отрывке из известной нам  песни «С чего начинается Родина? С картинки твоем букваре…», так и учащиеся в первую очередь должны знать и помнить историю своей школы, затем по цепочке – историю села, края и в целом историю России – нашей многонациональной Родины. </a:t>
            </a: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Мы, педагоги, обязаны воспитать в ребенке чувство патриотического долга  перед  Родиной, мы растим – наших будущих защитников.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71480"/>
            <a:ext cx="3924946" cy="2643206"/>
          </a:xfrm>
          <a:prstGeom prst="rect">
            <a:avLst/>
          </a:prstGeom>
        </p:spPr>
      </p:pic>
      <p:pic>
        <p:nvPicPr>
          <p:cNvPr id="3" name="Рисунок 2" descr="img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714356"/>
            <a:ext cx="3429025" cy="2654729"/>
          </a:xfrm>
          <a:prstGeom prst="rect">
            <a:avLst/>
          </a:prstGeom>
        </p:spPr>
      </p:pic>
      <p:pic>
        <p:nvPicPr>
          <p:cNvPr id="4" name="Рисунок 3" descr="img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3429024" cy="2175287"/>
          </a:xfrm>
          <a:prstGeom prst="rect">
            <a:avLst/>
          </a:prstGeom>
        </p:spPr>
      </p:pic>
      <p:pic>
        <p:nvPicPr>
          <p:cNvPr id="5" name="Рисунок 4" descr="img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643314"/>
            <a:ext cx="3236604" cy="2255508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14282" y="60324"/>
            <a:ext cx="878687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Выпускники школы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57224" y="3429000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1947 г.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643570" y="328612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1948 г.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4348" y="5929330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1949 г.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929322" y="5857892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1950 г.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4282" y="60324"/>
            <a:ext cx="878687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Гордость школы – ее выпускники</a:t>
            </a:r>
          </a:p>
        </p:txBody>
      </p:sp>
      <p:pic>
        <p:nvPicPr>
          <p:cNvPr id="4" name="Рисунок 3" descr="img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376643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86" y="3929066"/>
            <a:ext cx="338311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929066"/>
            <a:ext cx="3522356" cy="2460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285852" y="3357562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1956 г.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643570" y="3357562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1958 г.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071538" y="6429396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1962 г.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929322" y="6429396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1965 г.</a:t>
            </a:r>
          </a:p>
        </p:txBody>
      </p:sp>
      <p:pic>
        <p:nvPicPr>
          <p:cNvPr id="11" name="Рисунок 10" descr="ивановаЗ.Н.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99" y="692696"/>
            <a:ext cx="3840425" cy="259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4282" y="60324"/>
            <a:ext cx="878687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Турпоходы по родному краю и поездки по стране</a:t>
            </a:r>
          </a:p>
        </p:txBody>
      </p:sp>
      <p:pic>
        <p:nvPicPr>
          <p:cNvPr id="3" name="Рисунок 2" descr="img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8426">
            <a:off x="5651849" y="3997695"/>
            <a:ext cx="3096114" cy="231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4775">
            <a:off x="5771655" y="1161200"/>
            <a:ext cx="299478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72069">
            <a:off x="657930" y="3978684"/>
            <a:ext cx="2571768" cy="21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79743">
            <a:off x="159147" y="1372330"/>
            <a:ext cx="3048022" cy="193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357298"/>
            <a:ext cx="27071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714752"/>
            <a:ext cx="3093728" cy="174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42852"/>
            <a:ext cx="4165298" cy="280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67" y="3500438"/>
            <a:ext cx="4286795" cy="27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42852"/>
            <a:ext cx="443555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2075" y="3643314"/>
            <a:ext cx="446051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85852" y="3000372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Опытническая работа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857884" y="3071810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Военное дело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85852" y="6357958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Встреча с Героем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143504" y="6286520"/>
            <a:ext cx="357190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Праздник советских республик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52"/>
            <a:ext cx="4000529" cy="251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377207"/>
            <a:ext cx="4000528" cy="283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99762"/>
            <a:ext cx="4000528" cy="26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6995" y="142852"/>
            <a:ext cx="454605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42976" y="2786058"/>
            <a:ext cx="221457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Проводили линейки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57818" y="2714620"/>
            <a:ext cx="278608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Ходили на демонстрации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85786" y="6286520"/>
            <a:ext cx="271464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Боролись за свободу Чили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500694" y="6286520"/>
            <a:ext cx="292895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Занимались краеведением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52"/>
            <a:ext cx="3716115" cy="2928958"/>
          </a:xfrm>
          <a:prstGeom prst="rect">
            <a:avLst/>
          </a:prstGeom>
        </p:spPr>
      </p:pic>
      <p:pic>
        <p:nvPicPr>
          <p:cNvPr id="3" name="Рисунок 2" descr="img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51"/>
            <a:ext cx="3713620" cy="2926991"/>
          </a:xfrm>
          <a:prstGeom prst="rect">
            <a:avLst/>
          </a:prstGeom>
        </p:spPr>
      </p:pic>
      <p:pic>
        <p:nvPicPr>
          <p:cNvPr id="4" name="Рисунок 3" descr="img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3429000"/>
            <a:ext cx="3812633" cy="2633100"/>
          </a:xfrm>
          <a:prstGeom prst="rect">
            <a:avLst/>
          </a:prstGeom>
        </p:spPr>
      </p:pic>
      <p:pic>
        <p:nvPicPr>
          <p:cNvPr id="5" name="Рисунок 4" descr="img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9150" y="3429000"/>
            <a:ext cx="4033900" cy="262833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85786" y="6286520"/>
            <a:ext cx="785818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Славился детский хор, и был хор учителей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38186" y="3071810"/>
            <a:ext cx="785818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Любят школьники мячи, а учителя – лыжи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2844" y="857232"/>
            <a:ext cx="885831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День школы проводится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1992 г., ежегодно, в середине августа (фото 2011 г.)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-24"/>
            <a:ext cx="8686800" cy="8412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Традиционные мероприятия музея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g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3571900" cy="243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565347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071942"/>
            <a:ext cx="3571900" cy="243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1942"/>
            <a:ext cx="3628530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743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Традиционные мероприятия музея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38</cp:revision>
  <dcterms:created xsi:type="dcterms:W3CDTF">2012-03-30T08:50:06Z</dcterms:created>
  <dcterms:modified xsi:type="dcterms:W3CDTF">2015-02-03T10:20:15Z</dcterms:modified>
</cp:coreProperties>
</file>