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8" r:id="rId13"/>
    <p:sldId id="269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99"/>
    <a:srgbClr val="B4AFEF"/>
    <a:srgbClr val="FFFF00"/>
    <a:srgbClr val="FF6600"/>
    <a:srgbClr val="008000"/>
    <a:srgbClr val="99FF99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AD6EA-F6F4-4DA3-B321-F17DAD2EC0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526-E3B8-4C38-A292-FFCDEB896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F66D-4576-45FE-B6DA-87D3CCE1B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00F452-8BB8-430A-B056-9022EB03C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CA52-AED7-40F4-8A5A-AF20348A3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1AE3-48A7-4087-B15A-DF3F3B6DB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2FC2-C991-4B0C-B4AC-16EABBC26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9D79-F07A-461A-8322-E51FE826F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1D93-14B9-44A7-9526-308074312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58FA0C-73B2-4376-8355-F748CF1C4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003C4-E716-4891-9AEC-63B52D952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139118-4A41-491F-8D2F-5BA77EB9F7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57388" y="1052513"/>
            <a:ext cx="52117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/>
              <a:t>     </a:t>
            </a:r>
            <a:r>
              <a:rPr lang="ru-RU" sz="5400">
                <a:solidFill>
                  <a:schemeClr val="bg1"/>
                </a:solidFill>
              </a:rPr>
              <a:t>СИНОНИМЫ</a:t>
            </a:r>
          </a:p>
          <a:p>
            <a:pPr algn="ctr"/>
            <a:endParaRPr lang="ru-RU" sz="5400">
              <a:solidFill>
                <a:schemeClr val="bg1"/>
              </a:solidFill>
            </a:endParaRPr>
          </a:p>
          <a:p>
            <a:pPr algn="ctr"/>
            <a:r>
              <a:rPr lang="ru-RU" sz="4000">
                <a:solidFill>
                  <a:schemeClr val="bg1"/>
                </a:solidFill>
              </a:rPr>
              <a:t>5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2075" y="44450"/>
            <a:ext cx="870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Подберите к существительному синоним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мужского рода и составьте с данными словами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распространённые предложения</a:t>
            </a:r>
          </a:p>
        </p:txBody>
      </p:sp>
      <p:pic>
        <p:nvPicPr>
          <p:cNvPr id="41989" name="Picture 5" descr="изба"/>
          <p:cNvPicPr>
            <a:picLocks noChangeAspect="1" noChangeArrowheads="1"/>
          </p:cNvPicPr>
          <p:nvPr/>
        </p:nvPicPr>
        <p:blipFill>
          <a:blip r:embed="rId2" cstate="print"/>
          <a:srcRect t="8250" r="4140" b="2306"/>
          <a:stretch>
            <a:fillRect/>
          </a:stretch>
        </p:blipFill>
        <p:spPr bwMode="auto">
          <a:xfrm>
            <a:off x="1331913" y="1484313"/>
            <a:ext cx="6335712" cy="4433887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881063" y="6100763"/>
            <a:ext cx="145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ИЗБА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913563" y="6100763"/>
            <a:ext cx="124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832475" cy="4168775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" y="44450"/>
            <a:ext cx="870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Подберите к существительному синоним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мужского рода и составьте с данными словами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распространённые предложения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7313" y="6100763"/>
            <a:ext cx="3049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ДИСКУССИЯ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784975" y="6100763"/>
            <a:ext cx="1503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СПОР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0500" y="44450"/>
            <a:ext cx="870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Подберите к существительному синоним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мужского рода и составьте с данными словами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распространённые предложения</a:t>
            </a:r>
          </a:p>
        </p:txBody>
      </p:sp>
      <p:pic>
        <p:nvPicPr>
          <p:cNvPr id="47109" name="Picture 5" descr="GKFVZ"/>
          <p:cNvPicPr>
            <a:picLocks noChangeAspect="1" noChangeArrowheads="1"/>
          </p:cNvPicPr>
          <p:nvPr/>
        </p:nvPicPr>
        <p:blipFill>
          <a:blip r:embed="rId2" cstate="print"/>
          <a:srcRect b="7814"/>
          <a:stretch>
            <a:fillRect/>
          </a:stretch>
        </p:blipFill>
        <p:spPr bwMode="auto">
          <a:xfrm>
            <a:off x="1403350" y="1501775"/>
            <a:ext cx="6119813" cy="4232275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76275" y="6100763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ПЛАМЯ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630988" y="6100763"/>
            <a:ext cx="181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ОГОНЬ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0" grpId="0"/>
      <p:bldP spid="471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Найдите лишнее слово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1.Огонь, дым, пламя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3.Лошадь, конница, кавалерия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4.Бросать, кидать, ловить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5.Ураган, дождь, буря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6.Шалун, тихоня, озорник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бабушки и дедушки был красивый большой дом. Большую территорию участка охранял большой пёс по кличке Север. Он жил в очень большой будке, которую построил для него дедушка.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бабушки и дедушки был красивый </a:t>
            </a:r>
            <a:r>
              <a:rPr lang="ru-RU" i="1" dirty="0" smtClean="0">
                <a:solidFill>
                  <a:schemeClr val="bg1"/>
                </a:solidFill>
              </a:rPr>
              <a:t>большой</a:t>
            </a:r>
            <a:r>
              <a:rPr lang="ru-RU" dirty="0" smtClean="0">
                <a:solidFill>
                  <a:schemeClr val="bg1"/>
                </a:solidFill>
              </a:rPr>
              <a:t> дом. </a:t>
            </a:r>
            <a:r>
              <a:rPr lang="ru-RU" i="1" dirty="0" smtClean="0">
                <a:solidFill>
                  <a:schemeClr val="bg1"/>
                </a:solidFill>
              </a:rPr>
              <a:t>Большую</a:t>
            </a:r>
            <a:r>
              <a:rPr lang="ru-RU" dirty="0" smtClean="0">
                <a:solidFill>
                  <a:schemeClr val="bg1"/>
                </a:solidFill>
              </a:rPr>
              <a:t> территорию участка охранял </a:t>
            </a:r>
            <a:r>
              <a:rPr lang="ru-RU" i="1" dirty="0" smtClean="0">
                <a:solidFill>
                  <a:schemeClr val="bg1"/>
                </a:solidFill>
              </a:rPr>
              <a:t>большой</a:t>
            </a:r>
            <a:r>
              <a:rPr lang="ru-RU" dirty="0" smtClean="0">
                <a:solidFill>
                  <a:schemeClr val="bg1"/>
                </a:solidFill>
              </a:rPr>
              <a:t> пёс по кличке Север. Он жил в очень </a:t>
            </a:r>
            <a:r>
              <a:rPr lang="ru-RU" i="1" dirty="0" smtClean="0">
                <a:solidFill>
                  <a:schemeClr val="bg1"/>
                </a:solidFill>
              </a:rPr>
              <a:t>большой</a:t>
            </a:r>
            <a:r>
              <a:rPr lang="ru-RU" dirty="0" smtClean="0">
                <a:solidFill>
                  <a:schemeClr val="bg1"/>
                </a:solidFill>
              </a:rPr>
              <a:t> будке, которую построил для него дедушка.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900igr.net/datas/o-zhivotnykh/ZHivotnye-mira.files/0001-001-ZHivotnyj-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1816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900igr.net/datas/o-zhivotnykh/ZHivotnye-mira.files/0001-001-ZHivotnyj-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17640"/>
            <a:ext cx="4320479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1.…… - крупное травоядное млекопитающее относится к отряду парнокопытных.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В реках Африки можно часто встретить …….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100263" y="2276475"/>
            <a:ext cx="49196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Вьюга снежная, пурга,</a:t>
            </a:r>
          </a:p>
          <a:p>
            <a:r>
              <a:rPr lang="ru-RU" sz="3200" dirty="0">
                <a:solidFill>
                  <a:schemeClr val="bg1"/>
                </a:solidFill>
              </a:rPr>
              <a:t>Напряди нам пряжи,</a:t>
            </a:r>
          </a:p>
          <a:p>
            <a:r>
              <a:rPr lang="ru-RU" sz="3200" dirty="0">
                <a:solidFill>
                  <a:schemeClr val="bg1"/>
                </a:solidFill>
              </a:rPr>
              <a:t>Взбей пушистые снега,</a:t>
            </a:r>
          </a:p>
          <a:p>
            <a:r>
              <a:rPr lang="ru-RU" sz="3200" dirty="0">
                <a:solidFill>
                  <a:schemeClr val="bg1"/>
                </a:solidFill>
              </a:rPr>
              <a:t>Словно пух лебяжий.</a:t>
            </a:r>
          </a:p>
          <a:p>
            <a:r>
              <a:rPr lang="ru-RU" sz="3200" dirty="0">
                <a:solidFill>
                  <a:schemeClr val="bg1"/>
                </a:solidFill>
              </a:rPr>
              <a:t>Вы, проворные ткачи –</a:t>
            </a:r>
          </a:p>
          <a:p>
            <a:r>
              <a:rPr lang="ru-RU" sz="3200" dirty="0">
                <a:solidFill>
                  <a:schemeClr val="bg1"/>
                </a:solidFill>
              </a:rPr>
              <a:t>Вихри и метели,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Дайте радужной парчи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Для косматых елей.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323850" y="115888"/>
            <a:ext cx="856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Выпишите слова одной и той же части речи,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которые обозначают одно и то же, но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могут отличаться оттенками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лексического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31775" y="201613"/>
            <a:ext cx="86026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Вьюга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sz="3200" dirty="0">
                <a:solidFill>
                  <a:schemeClr val="bg1"/>
                </a:solidFill>
              </a:rPr>
              <a:t>снежная буря, сопровождаемая</a:t>
            </a:r>
          </a:p>
          <a:p>
            <a:r>
              <a:rPr lang="ru-RU" sz="3200" dirty="0">
                <a:solidFill>
                  <a:schemeClr val="bg1"/>
                </a:solidFill>
              </a:rPr>
              <a:t>ветром, заставляющим снег носиться,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кружиться в воздухе.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79388" y="1700213"/>
            <a:ext cx="85915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Пурга</a:t>
            </a:r>
            <a:r>
              <a:rPr lang="ru-RU" dirty="0">
                <a:solidFill>
                  <a:schemeClr val="bg1"/>
                </a:solidFill>
              </a:rPr>
              <a:t>   –     </a:t>
            </a:r>
            <a:r>
              <a:rPr lang="ru-RU" sz="3200" dirty="0">
                <a:solidFill>
                  <a:schemeClr val="bg1"/>
                </a:solidFill>
              </a:rPr>
              <a:t>сильная   снежная   буря   на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открытых пространствах.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79388" y="2749550"/>
            <a:ext cx="88407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Метель</a:t>
            </a:r>
            <a:r>
              <a:rPr lang="ru-RU">
                <a:solidFill>
                  <a:schemeClr val="bg1"/>
                </a:solidFill>
              </a:rPr>
              <a:t> – </a:t>
            </a:r>
            <a:r>
              <a:rPr lang="ru-RU" sz="3200">
                <a:solidFill>
                  <a:schemeClr val="bg1"/>
                </a:solidFill>
              </a:rPr>
              <a:t>снежная буря, сопровождаемая</a:t>
            </a:r>
          </a:p>
          <a:p>
            <a:r>
              <a:rPr lang="ru-RU" sz="3200">
                <a:solidFill>
                  <a:schemeClr val="bg1"/>
                </a:solidFill>
              </a:rPr>
              <a:t>сильным ветром в одном направлении.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79388" y="3757613"/>
            <a:ext cx="88614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Вихрь</a:t>
            </a:r>
            <a:r>
              <a:rPr lang="ru-RU">
                <a:solidFill>
                  <a:schemeClr val="bg1"/>
                </a:solidFill>
              </a:rPr>
              <a:t> – </a:t>
            </a:r>
            <a:r>
              <a:rPr lang="ru-RU" sz="3200">
                <a:solidFill>
                  <a:schemeClr val="bg1"/>
                </a:solidFill>
              </a:rPr>
              <a:t>порывистое  круговое  движение</a:t>
            </a:r>
          </a:p>
          <a:p>
            <a:r>
              <a:rPr lang="ru-RU" sz="3200">
                <a:solidFill>
                  <a:schemeClr val="bg1"/>
                </a:solidFill>
              </a:rPr>
              <a:t>ветра.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79388" y="4765675"/>
            <a:ext cx="89042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Буря</a:t>
            </a:r>
            <a:r>
              <a:rPr lang="ru-RU">
                <a:solidFill>
                  <a:schemeClr val="bg1"/>
                </a:solidFill>
              </a:rPr>
              <a:t> – </a:t>
            </a:r>
            <a:r>
              <a:rPr lang="ru-RU" sz="3200">
                <a:solidFill>
                  <a:schemeClr val="bg1"/>
                </a:solidFill>
              </a:rPr>
              <a:t>ненастье с сильным разрушитель-</a:t>
            </a:r>
          </a:p>
          <a:p>
            <a:r>
              <a:rPr lang="ru-RU" sz="3200">
                <a:solidFill>
                  <a:schemeClr val="bg1"/>
                </a:solidFill>
              </a:rPr>
              <a:t>ным ветром.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8" grpId="0"/>
      <p:bldP spid="6169" grpId="0"/>
      <p:bldP spid="6170" grpId="0"/>
      <p:bldP spid="6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08038" y="625475"/>
            <a:ext cx="18684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Вьюга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Пурга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Метель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Вихрь</a:t>
            </a:r>
          </a:p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Буря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3203575" y="549275"/>
            <a:ext cx="863600" cy="5184775"/>
          </a:xfrm>
          <a:prstGeom prst="rightBrace">
            <a:avLst>
              <a:gd name="adj1" fmla="val 50031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83138" y="2744788"/>
            <a:ext cx="3330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FFFF00"/>
                </a:solidFill>
              </a:rPr>
              <a:t>СИНОНИМЫ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3850" y="1485900"/>
            <a:ext cx="854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СИНОНИМЫ  –  </a:t>
            </a:r>
            <a:r>
              <a:rPr lang="ru-RU" sz="3200">
                <a:solidFill>
                  <a:schemeClr val="bg1"/>
                </a:solidFill>
              </a:rPr>
              <a:t>слова  одной  и  той же</a:t>
            </a:r>
          </a:p>
          <a:p>
            <a:r>
              <a:rPr lang="ru-RU" sz="3200">
                <a:solidFill>
                  <a:schemeClr val="bg1"/>
                </a:solidFill>
              </a:rPr>
              <a:t>части  речи,  которые  обозначают  одно</a:t>
            </a:r>
          </a:p>
          <a:p>
            <a:r>
              <a:rPr lang="ru-RU" sz="3200">
                <a:solidFill>
                  <a:schemeClr val="bg1"/>
                </a:solidFill>
              </a:rPr>
              <a:t>и   то  же,    но    отличаются    оттенками </a:t>
            </a:r>
          </a:p>
          <a:p>
            <a:r>
              <a:rPr lang="ru-RU" sz="3200">
                <a:solidFill>
                  <a:schemeClr val="bg1"/>
                </a:solidFill>
              </a:rPr>
              <a:t>лексического значения и употреблением</a:t>
            </a:r>
          </a:p>
          <a:p>
            <a:r>
              <a:rPr lang="ru-RU" sz="3200">
                <a:solidFill>
                  <a:schemeClr val="bg1"/>
                </a:solidFill>
              </a:rPr>
              <a:t>в речи.</a:t>
            </a: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2075" y="44450"/>
            <a:ext cx="870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Подберите к существительному синоним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мужского рода и составьте с данными словами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распространённые предложения</a:t>
            </a:r>
          </a:p>
        </p:txBody>
      </p:sp>
      <p:pic>
        <p:nvPicPr>
          <p:cNvPr id="36870" name="Picture 6" descr="wpapers_ru_Овчарка"/>
          <p:cNvPicPr>
            <a:picLocks noChangeAspect="1" noChangeArrowheads="1"/>
          </p:cNvPicPr>
          <p:nvPr/>
        </p:nvPicPr>
        <p:blipFill>
          <a:blip r:embed="rId2" cstate="print"/>
          <a:srcRect b="5466"/>
          <a:stretch>
            <a:fillRect/>
          </a:stretch>
        </p:blipFill>
        <p:spPr bwMode="auto">
          <a:xfrm>
            <a:off x="1476375" y="1557338"/>
            <a:ext cx="5808663" cy="4392612"/>
          </a:xfrm>
          <a:prstGeom prst="rect">
            <a:avLst/>
          </a:prstGeom>
          <a:noFill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9750" y="6100763"/>
            <a:ext cx="2138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СОБАКА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961188" y="610076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ПЁС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  <p:bldP spid="368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ткань"/>
          <p:cNvPicPr>
            <a:picLocks noChangeAspect="1" noChangeArrowheads="1"/>
          </p:cNvPicPr>
          <p:nvPr/>
        </p:nvPicPr>
        <p:blipFill>
          <a:blip r:embed="rId2" cstate="print"/>
          <a:srcRect b="10829"/>
          <a:stretch>
            <a:fillRect/>
          </a:stretch>
        </p:blipFill>
        <p:spPr bwMode="auto">
          <a:xfrm>
            <a:off x="1331913" y="1557338"/>
            <a:ext cx="6340475" cy="4248150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2075" y="44450"/>
            <a:ext cx="8702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Подберите к существительному синоним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мужского рода и составьте с данными словами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распространённые предложения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42950" y="6100763"/>
            <a:ext cx="1731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ТКАНЬ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154738" y="6100763"/>
            <a:ext cx="2763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689</TotalTime>
  <Words>333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2044</cp:lastModifiedBy>
  <cp:revision>23</cp:revision>
  <dcterms:created xsi:type="dcterms:W3CDTF">2010-10-22T14:45:16Z</dcterms:created>
  <dcterms:modified xsi:type="dcterms:W3CDTF">2014-03-16T08:17:34Z</dcterms:modified>
</cp:coreProperties>
</file>