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1" r:id="rId6"/>
    <p:sldId id="262" r:id="rId7"/>
    <p:sldId id="266" r:id="rId8"/>
    <p:sldId id="267" r:id="rId9"/>
    <p:sldId id="268" r:id="rId10"/>
    <p:sldId id="260" r:id="rId11"/>
    <p:sldId id="269" r:id="rId12"/>
    <p:sldId id="263" r:id="rId13"/>
    <p:sldId id="271" r:id="rId14"/>
    <p:sldId id="272" r:id="rId15"/>
    <p:sldId id="274" r:id="rId16"/>
    <p:sldId id="258" r:id="rId17"/>
    <p:sldId id="275" r:id="rId18"/>
    <p:sldId id="285" r:id="rId19"/>
    <p:sldId id="276" r:id="rId20"/>
    <p:sldId id="277" r:id="rId21"/>
    <p:sldId id="282" r:id="rId22"/>
    <p:sldId id="278" r:id="rId23"/>
    <p:sldId id="286" r:id="rId24"/>
    <p:sldId id="279" r:id="rId25"/>
    <p:sldId id="283" r:id="rId26"/>
    <p:sldId id="280" r:id="rId27"/>
    <p:sldId id="287" r:id="rId28"/>
    <p:sldId id="284" r:id="rId29"/>
    <p:sldId id="288" r:id="rId30"/>
    <p:sldId id="289" r:id="rId31"/>
    <p:sldId id="273" r:id="rId32"/>
    <p:sldId id="27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Девиантное поведение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5" y="5013176"/>
            <a:ext cx="3600400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С.В. Хохлова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Наиболее частые причины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девиантного поведения: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причины, связанные с психическими и психофизиологическими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расстройствами;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BFBB7"/>
              </a:buClr>
              <a:buFont typeface="Wingdings" pitchFamily="2" charset="2"/>
              <a:buChar char="Ø"/>
            </a:pP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причины социального и психологического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характера;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BFBB7"/>
              </a:buClr>
              <a:buFont typeface="Wingdings" pitchFamily="2" charset="2"/>
              <a:buChar char="Ø"/>
            </a:pP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причины, связанные с возрастными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кризисами.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57313" y="2786063"/>
            <a:ext cx="5000625" cy="671512"/>
          </a:xfrm>
          <a:prstGeom prst="rect">
            <a:avLst/>
          </a:prstGeom>
          <a:solidFill>
            <a:srgbClr val="F07F09"/>
          </a:solidFill>
          <a:ln w="39960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b="1" dirty="0">
                <a:solidFill>
                  <a:srgbClr val="FFFFFF"/>
                </a:solidFill>
                <a:latin typeface="Arial Black" pitchFamily="32" charset="0"/>
              </a:rPr>
              <a:t>ДЕВИАНТНОЕ ПОВЕДЕНИЕ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313" y="3929063"/>
            <a:ext cx="2286000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400" b="1">
                <a:solidFill>
                  <a:srgbClr val="FFFFFF"/>
                </a:solidFill>
                <a:latin typeface="Arial Black" pitchFamily="32" charset="0"/>
                <a:cs typeface="Arial" charset="0"/>
              </a:rPr>
              <a:t>АНТИСОЦИАЛЬНОЕ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86063" y="3929063"/>
            <a:ext cx="2143125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400" b="1">
                <a:solidFill>
                  <a:srgbClr val="FFFFFF"/>
                </a:solidFill>
                <a:latin typeface="Arial Black" pitchFamily="32" charset="0"/>
                <a:cs typeface="Arial" charset="0"/>
              </a:rPr>
              <a:t>АСОЦИАЛЬНОЕ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0" y="3929063"/>
            <a:ext cx="2714625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400" b="1">
                <a:solidFill>
                  <a:srgbClr val="FFFFFF"/>
                </a:solidFill>
                <a:latin typeface="Arial Black" pitchFamily="32" charset="0"/>
                <a:cs typeface="Arial" charset="0"/>
              </a:rPr>
              <a:t>АУТОДЕСТРУКТИВНОЕ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4313" y="4500563"/>
            <a:ext cx="2286000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>
                <a:solidFill>
                  <a:srgbClr val="000000"/>
                </a:solidFill>
                <a:ea typeface="+mn-ea"/>
                <a:cs typeface="Arial" charset="0"/>
              </a:rPr>
              <a:t>противоречащее правовым нормам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86063" y="4500563"/>
            <a:ext cx="2143125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>
                <a:solidFill>
                  <a:srgbClr val="000000"/>
                </a:solidFill>
                <a:ea typeface="+mn-ea"/>
                <a:cs typeface="Arial" charset="0"/>
              </a:rPr>
              <a:t>уклоняющееся от выполнения морально-нравственных норм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3500" y="4500563"/>
            <a:ext cx="2714625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>
                <a:solidFill>
                  <a:srgbClr val="000000"/>
                </a:solidFill>
                <a:ea typeface="+mn-ea"/>
                <a:cs typeface="Arial" charset="0"/>
              </a:rPr>
              <a:t>отклоняющееся от медицинской и психологической нормы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804988" y="3468688"/>
            <a:ext cx="314325" cy="468312"/>
            <a:chOff x="1137" y="2185"/>
            <a:chExt cx="198" cy="295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185"/>
              <a:ext cx="1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204" y="2205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657600" y="3468688"/>
            <a:ext cx="322263" cy="468312"/>
            <a:chOff x="2304" y="2185"/>
            <a:chExt cx="203" cy="295"/>
          </a:xfrm>
        </p:grpSpPr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185"/>
              <a:ext cx="20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374" y="2205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730875" y="3468688"/>
            <a:ext cx="314325" cy="468312"/>
            <a:chOff x="3610" y="2185"/>
            <a:chExt cx="198" cy="295"/>
          </a:xfrm>
        </p:grpSpPr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2185"/>
              <a:ext cx="1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679" y="2205"/>
              <a:ext cx="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1"/>
          <p:cNvGrpSpPr>
            <a:grpSpLocks/>
          </p:cNvGrpSpPr>
          <p:nvPr/>
        </p:nvGrpSpPr>
        <p:grpSpPr bwMode="auto">
          <a:xfrm>
            <a:off x="1475656" y="404664"/>
            <a:ext cx="6912768" cy="2238176"/>
            <a:chOff x="-81" y="265"/>
            <a:chExt cx="4607" cy="104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265"/>
              <a:ext cx="4608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-81" y="265"/>
              <a:ext cx="4608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BFBB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3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Антисоциальное поведение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поведение, противоречащее правовым нормам и угрожающее социальному 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порядку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 благополучию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окружающих.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u="sng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Поступки: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Насилие над более младшими и </a:t>
            </a:r>
            <a:endParaRPr lang="ru-RU" sz="28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слабыми 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сверстниками, животными;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Воровство;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Хулиганство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Вандализм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Вымогательство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Порча чужого имущества;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Торговля 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наркотиками.</a:t>
            </a:r>
            <a:endParaRPr lang="ru-RU" sz="28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Асоциальное поведение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уклонение от выполнения морально-нравственных норм, принятых в обществе, угрожающее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благополучию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межличностных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отношений.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u="sng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Поступки: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Побеги из дома;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Систематические пропуски в школе;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Агрессивное поведение;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Ложь;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Беспорядочные 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половые связи;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Ненормативная лексика.</a:t>
            </a:r>
            <a:endParaRPr lang="ru-RU" sz="28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36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Аутодеструктивное</a:t>
            </a:r>
            <a:r>
              <a:rPr lang="ru-RU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поведение –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поведение, отклоняющееся от 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медицинских и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психологических норм, угрожающее целостности и развитию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u="sng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Поступки: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Курение;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Токсикомания;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Наркомания;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Алкоголизм;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Самоповреждение;</a:t>
            </a:r>
            <a:endParaRPr lang="ru-RU" sz="28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Суицид.</a:t>
            </a:r>
            <a:endParaRPr lang="ru-RU" sz="28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14978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становления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агрессии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Олуэйзу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53231"/>
              </p:ext>
            </p:extLst>
          </p:nvPr>
        </p:nvGraphicFramePr>
        <p:xfrm>
          <a:off x="539552" y="2238130"/>
          <a:ext cx="8229600" cy="308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46448">
                <a:tc>
                  <a:txBody>
                    <a:bodyPr/>
                    <a:lstStyle/>
                    <a:p>
                      <a:r>
                        <a:rPr lang="ru-RU" dirty="0" smtClean="0"/>
                        <a:t>Негативное отношение родителей к своему </a:t>
                      </a:r>
                    </a:p>
                    <a:p>
                      <a:r>
                        <a:rPr lang="ru-RU" dirty="0" smtClean="0"/>
                        <a:t>ребенку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Использование силовых дисциплинарных методов воспитания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   Агрессивность</a:t>
                      </a:r>
                    </a:p>
                    <a:p>
                      <a:r>
                        <a:rPr lang="ru-RU" sz="2800" baseline="0" dirty="0" smtClean="0"/>
                        <a:t>         ребенка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464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Вспыльчивый ребенок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Снисходительное  </a:t>
                      </a:r>
                    </a:p>
                    <a:p>
                      <a:r>
                        <a:rPr lang="ru-RU" dirty="0" smtClean="0"/>
                        <a:t>     отношение к агрессии</a:t>
                      </a:r>
                    </a:p>
                    <a:p>
                      <a:r>
                        <a:rPr lang="ru-RU" dirty="0" smtClean="0"/>
                        <a:t>     ребенка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2843808" y="2829636"/>
            <a:ext cx="504056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62367" y="4293096"/>
            <a:ext cx="504056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264195">
            <a:off x="5804460" y="3093459"/>
            <a:ext cx="504056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929351">
            <a:off x="5876143" y="3730364"/>
            <a:ext cx="504056" cy="1621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553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коррекции девиантного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3688" y="1600200"/>
            <a:ext cx="7200800" cy="4525963"/>
          </a:xfrm>
        </p:spPr>
        <p:txBody>
          <a:bodyPr/>
          <a:lstStyle/>
          <a:p>
            <a:pPr lvl="1"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Стимулирование позитивной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мотивации.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коррекции эмоциональных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состояний.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саморегуляции.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Когнитивное </a:t>
            </a:r>
            <a:r>
              <a:rPr lang="ru-RU" sz="30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переструктурирование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прекращения 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нежелательного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(санкции).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Clr>
                <a:srgbClr val="FBFBB7"/>
              </a:buClr>
              <a:buSzPct val="73000"/>
              <a:buFont typeface="Wingdings" pitchFamily="2" charset="2"/>
              <a:buChar char="Ø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формирования позитивного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Стимулирование позитивной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желания из­менения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себя, свое поведение.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прием оценки негативных последствий девиантного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просят как можно подробнее, с конкретными примерами, рассказать о том, как он реально пострадал от своего поведения, какой вред он нанес своим близким и окружающим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людям);</a:t>
            </a:r>
          </a:p>
          <a:p>
            <a:pPr marL="0" indent="0">
              <a:buNone/>
            </a:pP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Эффективным методом стимулирования позитивных изменений выступает групповое убеждение. Для этого специально собирается группа значимых для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девианта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людей (друзья,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родственники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в том числе дети не моложе восьми лет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эффективна 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методика проектирования будущего, 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которая предполагает подробное описание своего будущего при сохранении девиантного поведения и без него.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коррекции эмоциональных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состояний</a:t>
            </a: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b="1" i="1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Арт-терапия, игровая терапия.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Отреагирование  эмоций в социально приемлемой форме.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9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Различные подходы к определению понятия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Педагогический подход.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Отклонение от принятых в данной социальной среде, ближайшем окружении, коллективе социально-нравственных норм и культурных ценностей, нарушение процесса усвоения и воспроизводства норм и ценностей, а также саморазвития и самореализации в том обществе, к которому человек принадлежит.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саморегуляции.</a:t>
            </a:r>
            <a:endParaRPr lang="ru-RU" sz="3400" b="1" i="1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Обучение ре­лаксации (расслаблению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Нервно- мышечная релаксация -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цикл 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«фокусировка 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напря­жение 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фиксация 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освобождение—расслабление» </a:t>
            </a:r>
            <a:r>
              <a:rPr lang="ru-RU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Ментальная релаксация 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подразумевает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(воображение) конкретной спокойной, приятной сце­ны. </a:t>
            </a:r>
          </a:p>
        </p:txBody>
      </p:sp>
    </p:spTree>
    <p:extLst>
      <p:ext uri="{BB962C8B-B14F-4D97-AF65-F5344CB8AC3E}">
        <p14:creationId xmlns:p14="http://schemas.microsoft.com/office/powerpoint/2010/main" val="3631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Наряду с тренингом релаксации используют метод формиро­вания стратегии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самоконтроля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1. Самонаблюдение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за собственным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поведением.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После развития навыков самонаблюдения переходят к форми­рованию 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самоконтроля </a:t>
            </a:r>
            <a:r>
              <a:rPr lang="ru-RU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положи­тельное </a:t>
            </a:r>
            <a:r>
              <a:rPr lang="ru-RU" i="1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самоподкрепление</a:t>
            </a:r>
            <a:r>
              <a:rPr lang="ru-RU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Когнитивное </a:t>
            </a:r>
            <a:r>
              <a:rPr lang="ru-RU" sz="3400" b="1" i="1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переструктурирование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Наряду с эмоциональными проблемами и трудностями саморе­гуляции, причинами нарушенного поведения могут быть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искажения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когнитивных процессах, таких, как восприятие, установки, интерпретации, умозаключения и т.д. При изменении их содержа­ния можно ожидать изменений и в эмоциональной, и в поведен­ческой сферах.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Когнитивное </a:t>
            </a:r>
            <a:r>
              <a:rPr lang="ru-RU" b="1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переструктурирование</a:t>
            </a:r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идентификация и коррекция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дисфункциональных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мыслей, убеждений: «Я плохая (плохой)», «Меня нельзя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любить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» и др. Важно, чтобы ребенок сам исследовал свое поведение и убедился в неправильности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дезадаптивных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мыслей, а также в том, что они являются при­чиной многих его бед;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обращение внимания на противоречия в суждениях или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рассказе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 ребенка.</a:t>
            </a:r>
            <a:b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прекращения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    нежелательного поведения</a:t>
            </a:r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договариваются о своих действиях в случае нарушения 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свода правил (санкциях за нарушение или не исполнение). 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ru-RU" sz="3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3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стимулирование личной ответственности за </a:t>
            </a:r>
            <a:r>
              <a:rPr lang="ru-RU" sz="3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3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поведение.</a:t>
            </a:r>
            <a:endParaRPr lang="ru-RU" sz="3200" i="1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579350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Тайм-аут </a:t>
            </a:r>
            <a:r>
              <a:rPr lang="ru-RU" sz="2800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это процедура, которую поведенческие консуль­танты часто рекомендуют использовать при работе с агрессивны­ми или чрезмерно подвижными детьми. При этом ребенка просто удаляют из ситуации, в которой негативное поведение может 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подкрепление. Например, негативное поведение ученика в классе может подкрепляться вниманием со стороны преподавате­ля и одобрением сверстников. Но и то и другое оказывается 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недоступным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когда ребенка вынуждают покинуть класс. 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этом ребенок заранее должен быть информирован о правилах поведе­ния и последствиях плохого поведения. Перед </a:t>
            </a:r>
            <a:r>
              <a:rPr lang="ru-RU" sz="28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наказанием 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следует однократное предупреждение.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33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         Методы </a:t>
            </a: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        позитивного </a:t>
            </a:r>
            <a:r>
              <a:rPr lang="ru-RU" sz="34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sz="3400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распространенным методом формирования желатель­ного поведения является подкрепление. 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подкрепляющие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стимулы предполагают предъявление чего-то, а отри­цательные подкрепляющие стимулы — удаление чего-то в данной ситуации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   Позитивное </a:t>
            </a:r>
            <a:r>
              <a:rPr lang="ru-RU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подкрепление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— главный метод изменения пове­дения. </a:t>
            </a: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подкрепление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должно быть индивидуально значимым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подкрепление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должно применяться систематически и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немед­ленно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вслед за желательным поведением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между желательным поведением и используемым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подкреплении должна быть достаточно четкой.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Подкрепление можно осуществлять непосредственно (с помо­щью реальных подкрепляющих стимулов) или косвенно (с помо­щью символов, жестов). Кроме того, подкрепление может быть опосредованным, когда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наблюдают за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другими детьми,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которые получают награду за желательное поведение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С целью формирования более позитивного поведения также используют </a:t>
            </a:r>
            <a:r>
              <a:rPr lang="ru-RU" sz="2400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программы жетонного подкрепления. 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Жетоны — это ве­щественные условные подкрепляющие стимулы (очки, значки, фишки), которые могут быть обменены на подкрепляющие сти­мулы. Последние могут выглядеть как право участия в интересной деятельности, ценные призы, лакомства и т. п. Программы жетон­ного подкрепления должны включать в себя четкие правила обме­на, определяющие, какое количество жетонов требуется для полу­чения подкрепляющих стимулов</a:t>
            </a:r>
            <a:r>
              <a:rPr lang="ru-RU" sz="1800" dirty="0">
                <a:solidFill>
                  <a:srgbClr val="FBFBB7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382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4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родителей и учителей при работе (общении)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24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24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поведением: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Единые требования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 воспитании (</a:t>
            </a:r>
            <a:r>
              <a:rPr lang="ru-RU" sz="2400" b="1" u="sng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совместная работа </a:t>
            </a:r>
            <a:r>
              <a:rPr lang="ru-RU" sz="2400" b="1" u="sng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психолога, воспитателя</a:t>
            </a:r>
            <a:r>
              <a:rPr lang="ru-RU" sz="2400" b="1" u="sng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учителя и родителей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Последовательность воспитательных, коррекционных воздействий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Обучать детей </a:t>
            </a:r>
            <a:r>
              <a:rPr lang="ru-RU" sz="24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отреагированию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негативных эмоций, саморегуляции.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Адекватность требований.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Эмоциональный комфорт в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семье и в школе.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Демократический стиль воспитания.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За содеянное не столько наказывать, сколько </a:t>
            </a:r>
            <a:r>
              <a:rPr lang="ru-RU" sz="2400" b="1" u="sng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вызывать чувство раскаяния.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Стимуляция примерного поведения, демонстрация обиды, отказ от поощрения.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31370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Различные подходы к определению понятия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Медицинский подход.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Отклонение от принятых в данном обществе норм межличностных взаимоотношений: действий, поступков, высказываний, совершаемых как в рамках психического здоровья, так и в различных формах нервно-психической патологии, особенно пограничного уровня. </a:t>
            </a:r>
          </a:p>
          <a:p>
            <a:endParaRPr lang="ru-RU" dirty="0">
              <a:solidFill>
                <a:srgbClr val="FBFBB7"/>
              </a:solidFill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935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          Отказ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 физического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наказания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(закрепляется агрессивное поведение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искать новые формы влияния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Поощрение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активности, загружать интересной и полезной деятельностью.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необходимой самостоятельности. 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Избегание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приклеивания ярлыков.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 сравнивать с достижениями других людей, </a:t>
            </a:r>
            <a:r>
              <a:rPr lang="ru-RU" sz="2400" b="1" u="sng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только с самим собой.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Использование похвалы и поощрения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педагогами и родителями собственных ошибок и принесение в случае необходимости извинения.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санкций </a:t>
            </a:r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только в необходимых случаях.</a:t>
            </a:r>
          </a:p>
          <a:p>
            <a:r>
              <a:rPr lang="ru-RU" sz="24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2400" b="1" u="sng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 личность, а поступок.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00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FBFBB7"/>
              </a:buClr>
              <a:buSzPct val="73000"/>
              <a:buNone/>
            </a:pPr>
            <a:endParaRPr lang="ru-RU" sz="3000" b="1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E:\СВЕТЛАНА\2012 УЧЕБНЫЙ ГОД\плакаты, картинки\смайлы\смайл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240360" cy="288032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Змановская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Е.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2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Девиантология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 (Психология отклоняющегося поведения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):Учеб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 пособие для студ. </a:t>
            </a:r>
            <a:r>
              <a:rPr lang="ru-RU" sz="22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 учеб. заведений. — М.: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Издательский центр 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≪Академия≫, 2003. — 288 с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Клейберг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Ю.А</a:t>
            </a:r>
            <a:r>
              <a:rPr lang="ru-RU" sz="2200" i="1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девиантного поведения: Учебное пособие для вузов. — М.: ТЦ Сфера, при участии «</a:t>
            </a:r>
            <a:r>
              <a:rPr lang="ru-RU" sz="22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-М» 2001.-160 с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Психология девиантного поведения: Методические рекомендации для студентов специальности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050706.65 «Педагогика 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 психология». - Н. Новгород: ННГАСУ, 2009 г.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– 32 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Шнейдер Л. </a:t>
            </a:r>
            <a:r>
              <a:rPr lang="ru-RU" sz="22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Б.Девиантное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поведение детей и подростков Серия: Психологические технологии Издательства: Академический проект, Гаудеамус, 2007 г.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- 336 с.</a:t>
            </a:r>
            <a:endParaRPr lang="ru-RU" sz="22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Хомич </a:t>
            </a:r>
            <a:r>
              <a:rPr lang="ru-RU" sz="22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А.В. Психология </a:t>
            </a:r>
            <a:r>
              <a:rPr lang="ru-RU" sz="2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девиантного поведения [Текст]: учеб. пособие / А.В. Хомич. – Ростов н/Д: Издательство ЮРГИ, 2008. – 234с.</a:t>
            </a:r>
          </a:p>
          <a:p>
            <a:endParaRPr lang="ru-RU" sz="16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Различные подходы к определению понятия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Психологический подход. </a:t>
            </a: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Отклонение от социально-психологических и нравственных норм, представленное либо как ошибочный антиобщественный образец решения конфликта, проявляющийся в нарушении общественно принятых норм, либо в ущербе, нанесенном общественному благополучию, окружающим и себе. В качестве дополнительных признаков выделяются трудности коррекции поведения и особая необходимость в индивидуальном подходе. </a:t>
            </a:r>
          </a:p>
          <a:p>
            <a:pPr marL="0" indent="0">
              <a:buNone/>
            </a:pPr>
            <a:endParaRPr lang="ru-RU" dirty="0">
              <a:solidFill>
                <a:srgbClr val="FBFBB7"/>
              </a:solidFill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772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3541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понятия в общем виде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ru-RU" i="1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является поведение, отклоняющееся от установленных обществом норм и стандартов, будь то нормы психического здоровья, права, культуры, морали (В.В. Ковалев, И.С. Кон, В.Г. Степанов, Д.И.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Фельдштейн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и др.), а также поведение, не удовлетворяющее социальным ожиданиям данного общества в конкретный период времени (Н.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Смелзер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ru-RU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Шибутани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>
                <a:solidFill>
                  <a:srgbClr val="1B181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Теории возникновения девиантного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Биологический подход </a:t>
            </a:r>
            <a:r>
              <a:rPr lang="en-US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Ч.Ломброзо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У.Шелдон</a:t>
            </a:r>
            <a:r>
              <a:rPr lang="en-US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Психологический подход</a:t>
            </a:r>
            <a:r>
              <a:rPr lang="en-US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З. Фрейд</a:t>
            </a:r>
            <a:r>
              <a:rPr lang="en-US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Социологический подход</a:t>
            </a:r>
          </a:p>
          <a:p>
            <a:pPr>
              <a:spcBef>
                <a:spcPts val="600"/>
              </a:spcBef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Э. Дюркгейм,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Р.Мертон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Т.Парсонс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Социально-личностный подход</a:t>
            </a:r>
          </a:p>
          <a:p>
            <a:pPr>
              <a:spcBef>
                <a:spcPts val="600"/>
              </a:spcBef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С.А.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Белокобыльская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В.П. Емельянов, Я.Л.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Коломский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А.А.Реан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С.А. </a:t>
            </a:r>
            <a:r>
              <a:rPr lang="ru-RU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Тарарухин</a:t>
            </a: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en-US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девиантного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нарушения в становлении, формировании и развитии личности (А.Е.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Личко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B.C. Мухина, А.В. Петровский, Л. Пожар, X. </a:t>
            </a:r>
            <a:r>
              <a:rPr lang="ru-RU" sz="30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Ремшмидт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линии онтогенеза (Д.Б.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М.Ю. Кондратьев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влияние социокультурных особенностей (Л.Б. Филонов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влияние образа жизни семьи и семейных отношений — детско-родительских, детско-детских;</a:t>
            </a: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0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девиантного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характерологических и личностных изменений, обусловленных взаимодействием с окружением (А. Бандура, М.И. Буянов, А.И. Захаров, М.И. Лисина, А.Е. </a:t>
            </a:r>
            <a:r>
              <a:rPr lang="ru-RU" sz="30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Личко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Г.М. </a:t>
            </a:r>
            <a:r>
              <a:rPr lang="ru-RU" sz="30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Миньковский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В.А. Петровский, Т.Н. Э.Г. </a:t>
            </a:r>
            <a:r>
              <a:rPr lang="ru-RU" sz="30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Эйдемиллер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В.В. Юстицкий и др.);</a:t>
            </a: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выраженное протекание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возрастных кризисов 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(Ф.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Дольто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Л.С.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Сагатовская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Д.И.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Фельдштейн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Л.Б. Филонов, Э. Эриксон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endParaRPr lang="ru-RU" sz="3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rgbClr val="323232"/>
              </a:buClr>
              <a:buSzPct val="73000"/>
              <a:buNone/>
            </a:pP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девиантного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785395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членство 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неформальных объединениях асоциальной направленности, наличие в подростковых группах антисоциальных норм (А.В. Петровский, М.В. Розин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влияние средств массовой информации, низкопробной 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кинопродукции 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(особенно западных боевиков), пропаганды сексуальной распущенности (М.В.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Цилуйко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6" charset="2"/>
              <a:buChar char=""/>
            </a:pP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влияние мира компьютерных игр (О.Ю. Ермолаев, Т.М. </a:t>
            </a:r>
            <a:r>
              <a:rPr lang="ru-RU" sz="30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Марютина</a:t>
            </a:r>
            <a:r>
              <a:rPr lang="ru-RU" sz="30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М. Лукьяненков</a:t>
            </a:r>
            <a:r>
              <a:rPr lang="ru-RU" sz="3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323232"/>
              </a:buClr>
              <a:buSzPct val="73000"/>
            </a:pPr>
            <a:endParaRPr lang="ru-RU" sz="3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rgbClr val="323232"/>
              </a:buClr>
              <a:buSzPct val="73000"/>
              <a:buNone/>
            </a:pPr>
            <a:endParaRPr lang="ru-RU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8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248</TotalTime>
  <Words>1340</Words>
  <Application>Microsoft Office PowerPoint</Application>
  <PresentationFormat>Экран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GoldNight</vt:lpstr>
      <vt:lpstr>Девиантное поведение</vt:lpstr>
      <vt:lpstr>Различные подходы к определению понятия</vt:lpstr>
      <vt:lpstr>Различные подходы к определению понятия</vt:lpstr>
      <vt:lpstr>Различные подходы к определению понятия</vt:lpstr>
      <vt:lpstr>Определение понятия в общем виде</vt:lpstr>
      <vt:lpstr>Теории возникновения девиантного поведения</vt:lpstr>
      <vt:lpstr>Причины девиантного  поведения:</vt:lpstr>
      <vt:lpstr>Причины девиантного  поведения:</vt:lpstr>
      <vt:lpstr>Причины девиантного  поведения:</vt:lpstr>
      <vt:lpstr>   Наиболее частые причины       девиантного поведения: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  Модель становления  агрессии по Олуэйзу  </vt:lpstr>
      <vt:lpstr>Методы коррекции девиантного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</vt:lpstr>
      <vt:lpstr>Презентация PowerPoint</vt:lpstr>
      <vt:lpstr>Спасибо за внимание!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Девиантное поведение</dc:title>
  <dc:creator>Sasha</dc:creator>
  <cp:lastModifiedBy>Sasha</cp:lastModifiedBy>
  <cp:revision>25</cp:revision>
  <dcterms:created xsi:type="dcterms:W3CDTF">2013-02-19T18:36:04Z</dcterms:created>
  <dcterms:modified xsi:type="dcterms:W3CDTF">2013-03-03T20:15:43Z</dcterms:modified>
</cp:coreProperties>
</file>