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70" r:id="rId3"/>
    <p:sldId id="273" r:id="rId4"/>
    <p:sldId id="274" r:id="rId5"/>
    <p:sldId id="275" r:id="rId6"/>
    <p:sldId id="277" r:id="rId7"/>
    <p:sldId id="280" r:id="rId8"/>
    <p:sldId id="278" r:id="rId9"/>
    <p:sldId id="269" r:id="rId10"/>
    <p:sldId id="27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2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38F9-29CE-494E-A807-D3CE7C340D39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E890-1968-4F37-B20B-682FBC5BD0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38F9-29CE-494E-A807-D3CE7C340D39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E890-1968-4F37-B20B-682FBC5BD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38F9-29CE-494E-A807-D3CE7C340D39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E890-1968-4F37-B20B-682FBC5BD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38F9-29CE-494E-A807-D3CE7C340D39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E890-1968-4F37-B20B-682FBC5BD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38F9-29CE-494E-A807-D3CE7C340D39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AA4E890-1968-4F37-B20B-682FBC5BD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38F9-29CE-494E-A807-D3CE7C340D39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E890-1968-4F37-B20B-682FBC5BD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38F9-29CE-494E-A807-D3CE7C340D39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E890-1968-4F37-B20B-682FBC5BD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38F9-29CE-494E-A807-D3CE7C340D39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E890-1968-4F37-B20B-682FBC5BD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38F9-29CE-494E-A807-D3CE7C340D39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E890-1968-4F37-B20B-682FBC5BD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38F9-29CE-494E-A807-D3CE7C340D39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E890-1968-4F37-B20B-682FBC5BD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38F9-29CE-494E-A807-D3CE7C340D39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E890-1968-4F37-B20B-682FBC5BD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1F838F9-29CE-494E-A807-D3CE7C340D39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A4E890-1968-4F37-B20B-682FBC5BD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00042"/>
            <a:ext cx="8305800" cy="2914890"/>
          </a:xfrm>
        </p:spPr>
        <p:txBody>
          <a:bodyPr>
            <a:normAutofit/>
          </a:bodyPr>
          <a:lstStyle/>
          <a:p>
            <a:r>
              <a:rPr lang="ru-RU" dirty="0" smtClean="0"/>
              <a:t>Виды придаточных предложений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714752"/>
            <a:ext cx="8305800" cy="2428892"/>
          </a:xfrm>
        </p:spPr>
        <p:txBody>
          <a:bodyPr/>
          <a:lstStyle/>
          <a:p>
            <a:endParaRPr lang="ru-RU" sz="3200" dirty="0" smtClean="0"/>
          </a:p>
          <a:p>
            <a:r>
              <a:rPr lang="ru-RU" sz="3200" dirty="0" smtClean="0"/>
              <a:t>Повторительно-обобщающий урок </a:t>
            </a:r>
          </a:p>
          <a:p>
            <a:r>
              <a:rPr lang="ru-RU" sz="2000" dirty="0" smtClean="0"/>
              <a:t>Тарасова Ольга Геннадьевна, учитель  русского языка и литературы  МБОУ СОШ № 3 МО г. Горячий Ключ Краснодарского края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348038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/>
              <a:t>Спасибо за урок!</a:t>
            </a:r>
            <a:endParaRPr lang="ru-RU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7166"/>
            <a:ext cx="7924800" cy="8572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Памятка «Как определить вид придаточного предложения»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071546"/>
            <a:ext cx="9001156" cy="55721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</a:t>
            </a:r>
            <a:r>
              <a:rPr lang="ru-RU" sz="2600" dirty="0" smtClean="0"/>
              <a:t>. Покажи графически границы предложений.</a:t>
            </a:r>
          </a:p>
          <a:p>
            <a:r>
              <a:rPr lang="ru-RU" sz="2600" dirty="0" smtClean="0"/>
              <a:t>2. Предложение, в котором находится подчинительный союз (что, чтобы, если, хотя, потому что и др.)или союзное слово (</a:t>
            </a:r>
            <a:r>
              <a:rPr lang="ru-RU" sz="2600" dirty="0" err="1" smtClean="0"/>
              <a:t>который,какой</a:t>
            </a:r>
            <a:r>
              <a:rPr lang="ru-RU" sz="2600" dirty="0" smtClean="0"/>
              <a:t>, </a:t>
            </a:r>
            <a:r>
              <a:rPr lang="ru-RU" sz="2600" dirty="0" err="1" smtClean="0"/>
              <a:t>что,когда</a:t>
            </a:r>
            <a:r>
              <a:rPr lang="ru-RU" sz="2600" dirty="0" smtClean="0"/>
              <a:t>, где и др.), - придаточное.</a:t>
            </a:r>
          </a:p>
          <a:p>
            <a:r>
              <a:rPr lang="ru-RU" sz="2600" dirty="0" smtClean="0"/>
              <a:t>3. Задай вопрос от главного к придаточному.</a:t>
            </a:r>
          </a:p>
          <a:p>
            <a:r>
              <a:rPr lang="ru-RU" sz="2600" dirty="0" smtClean="0"/>
              <a:t>Если придаточное относится к имени существительному, отвечает на вопрос </a:t>
            </a:r>
            <a:r>
              <a:rPr lang="ru-RU" sz="2600" dirty="0" smtClean="0">
                <a:solidFill>
                  <a:srgbClr val="C00000"/>
                </a:solidFill>
              </a:rPr>
              <a:t>какой?</a:t>
            </a:r>
            <a:r>
              <a:rPr lang="ru-RU" sz="2600" dirty="0" smtClean="0"/>
              <a:t> – это придаточное </a:t>
            </a:r>
            <a:r>
              <a:rPr lang="ru-RU" sz="2600" dirty="0" smtClean="0">
                <a:solidFill>
                  <a:srgbClr val="C00000"/>
                </a:solidFill>
              </a:rPr>
              <a:t>определительное</a:t>
            </a:r>
            <a:r>
              <a:rPr lang="ru-RU" sz="2600" dirty="0" smtClean="0"/>
              <a:t>. (обычно присоединяется к главному союзными словами который, какой, что, где, когда)</a:t>
            </a:r>
          </a:p>
          <a:p>
            <a:r>
              <a:rPr lang="ru-RU" sz="2600" dirty="0" smtClean="0"/>
              <a:t>Если придаточное отвечает на </a:t>
            </a:r>
            <a:r>
              <a:rPr lang="ru-RU" sz="2600" dirty="0" smtClean="0">
                <a:solidFill>
                  <a:srgbClr val="C00000"/>
                </a:solidFill>
              </a:rPr>
              <a:t>падежные</a:t>
            </a:r>
            <a:r>
              <a:rPr lang="ru-RU" sz="2600" dirty="0" smtClean="0"/>
              <a:t> вопросы (часто в главном бывает глагол «говорения», мысли – думал, спрашивал и др.) – это</a:t>
            </a:r>
            <a:r>
              <a:rPr lang="ru-RU" sz="2600" dirty="0" smtClean="0">
                <a:solidFill>
                  <a:srgbClr val="C00000"/>
                </a:solidFill>
              </a:rPr>
              <a:t> изъяснительное </a:t>
            </a:r>
            <a:r>
              <a:rPr lang="ru-RU" sz="2600" dirty="0" smtClean="0"/>
              <a:t>придаточное.</a:t>
            </a:r>
          </a:p>
          <a:p>
            <a:r>
              <a:rPr lang="ru-RU" sz="2600" dirty="0" smtClean="0"/>
              <a:t>Если придаточное отвечает на вопросы наречий (</a:t>
            </a:r>
            <a:r>
              <a:rPr lang="ru-RU" sz="2600" dirty="0" smtClean="0">
                <a:solidFill>
                  <a:srgbClr val="C00000"/>
                </a:solidFill>
              </a:rPr>
              <a:t>Где? Куда? Когда? Откуда? Почему? Зачем? С какой целью? Как? Вопреки чему? и др.</a:t>
            </a:r>
            <a:r>
              <a:rPr lang="ru-RU" sz="2600" dirty="0" smtClean="0"/>
              <a:t>), –это </a:t>
            </a:r>
            <a:r>
              <a:rPr lang="ru-RU" sz="2600" dirty="0" smtClean="0">
                <a:solidFill>
                  <a:srgbClr val="C00000"/>
                </a:solidFill>
              </a:rPr>
              <a:t>обстоятельственное</a:t>
            </a:r>
            <a:r>
              <a:rPr lang="ru-RU" sz="2600" dirty="0" smtClean="0"/>
              <a:t> придаточное.</a:t>
            </a:r>
          </a:p>
          <a:p>
            <a:r>
              <a:rPr lang="ru-RU" sz="2600" dirty="0" smtClean="0"/>
              <a:t>4. Определить вид придаточных помогают </a:t>
            </a:r>
            <a:r>
              <a:rPr lang="ru-RU" sz="2600" dirty="0" smtClean="0">
                <a:solidFill>
                  <a:srgbClr val="C00000"/>
                </a:solidFill>
              </a:rPr>
              <a:t>указательные</a:t>
            </a:r>
            <a:r>
              <a:rPr lang="ru-RU" sz="2600" dirty="0" smtClean="0"/>
              <a:t> слова в главном (так –обстоятельственное, ту - определительное и др.) Указательные слова помогают задать вопрос к придаточному.</a:t>
            </a:r>
          </a:p>
          <a:p>
            <a:r>
              <a:rPr lang="ru-RU" sz="2600" dirty="0" smtClean="0"/>
              <a:t>5. В редких случаях вид придаточного можно определить по</a:t>
            </a:r>
            <a:r>
              <a:rPr lang="ru-RU" sz="2600" dirty="0" smtClean="0">
                <a:solidFill>
                  <a:srgbClr val="FF0000"/>
                </a:solidFill>
              </a:rPr>
              <a:t> союзу</a:t>
            </a:r>
            <a:r>
              <a:rPr lang="ru-RU" sz="2600" dirty="0" smtClean="0"/>
              <a:t>.(союз так что всегда присоединяет придаточное следствия)</a:t>
            </a:r>
          </a:p>
          <a:p>
            <a:r>
              <a:rPr lang="en-US" sz="2600" dirty="0" smtClean="0">
                <a:solidFill>
                  <a:srgbClr val="C00000"/>
                </a:solidFill>
              </a:rPr>
              <a:t>PS</a:t>
            </a:r>
            <a:r>
              <a:rPr lang="en-US" sz="2600" dirty="0" smtClean="0"/>
              <a:t> </a:t>
            </a:r>
            <a:r>
              <a:rPr lang="ru-RU" sz="2600" dirty="0" smtClean="0"/>
              <a:t>Убедись что предложение, с которым ты работаешь, действительно </a:t>
            </a:r>
            <a:r>
              <a:rPr lang="ru-RU" sz="2600" dirty="0" smtClean="0">
                <a:solidFill>
                  <a:srgbClr val="C00000"/>
                </a:solidFill>
              </a:rPr>
              <a:t>сложное</a:t>
            </a:r>
            <a:r>
              <a:rPr lang="ru-RU" sz="2600" dirty="0" smtClean="0"/>
              <a:t>! Для определения типов придаточных обстоятельственных обратись к </a:t>
            </a:r>
            <a:r>
              <a:rPr lang="ru-RU" sz="2600" dirty="0" smtClean="0">
                <a:solidFill>
                  <a:srgbClr val="C00000"/>
                </a:solidFill>
              </a:rPr>
              <a:t>таблице</a:t>
            </a:r>
            <a:r>
              <a:rPr lang="ru-RU" sz="2600" dirty="0" smtClean="0"/>
              <a:t> в учебнике!</a:t>
            </a:r>
            <a:endParaRPr lang="ru-RU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Художник  А.Г. Венецианов</a:t>
            </a:r>
            <a:endParaRPr lang="ru-RU" dirty="0"/>
          </a:p>
        </p:txBody>
      </p:sp>
      <p:pic>
        <p:nvPicPr>
          <p:cNvPr id="5" name="Picture 2" descr="Портрет Фонвизина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5419" b="15419"/>
          <a:stretch>
            <a:fillRect/>
          </a:stretch>
        </p:blipFill>
        <p:spPr bwMode="auto">
          <a:xfrm>
            <a:off x="285720" y="142852"/>
            <a:ext cx="6091238" cy="6134104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29388" y="500042"/>
            <a:ext cx="2428892" cy="507209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Портрет Дениса Ивановича Фонвизина </a:t>
            </a:r>
          </a:p>
          <a:p>
            <a:r>
              <a:rPr lang="ru-RU" sz="3200" dirty="0" smtClean="0"/>
              <a:t>1744 - 1792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ru-RU" dirty="0" smtClean="0"/>
              <a:t>Советы </a:t>
            </a:r>
            <a:r>
              <a:rPr lang="ru-RU" dirty="0" err="1" smtClean="0"/>
              <a:t>Простаковой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857916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dirty="0" smtClean="0"/>
              <a:t>1.Старинные </a:t>
            </a:r>
            <a:r>
              <a:rPr lang="ru-RU" sz="2400" dirty="0" smtClean="0"/>
              <a:t>люди, мой отец! Не нынешний был век. Нас </a:t>
            </a:r>
            <a:r>
              <a:rPr lang="ru-RU" sz="2400" dirty="0" smtClean="0"/>
              <a:t>ничему не </a:t>
            </a:r>
            <a:r>
              <a:rPr lang="ru-RU" sz="2400" dirty="0" smtClean="0"/>
              <a:t>учили. Бывало, добры люди приступят к батюшке, ублажают, ублажают, чтоб хоть братца отдать в школу. К статью ли, </a:t>
            </a:r>
            <a:r>
              <a:rPr lang="ru-RU" sz="2400" dirty="0" err="1" smtClean="0"/>
              <a:t>покойник_свет</a:t>
            </a:r>
            <a:r>
              <a:rPr lang="ru-RU" sz="2400" dirty="0" smtClean="0"/>
              <a:t> и руками и </a:t>
            </a:r>
            <a:r>
              <a:rPr lang="ru-RU" sz="2400" dirty="0" err="1" smtClean="0"/>
              <a:t>ногами,царство</a:t>
            </a:r>
            <a:r>
              <a:rPr lang="ru-RU" sz="2400" dirty="0" smtClean="0"/>
              <a:t> ему небесное! Бывало, изволит </a:t>
            </a:r>
            <a:r>
              <a:rPr lang="ru-RU" sz="2400" dirty="0" err="1" smtClean="0"/>
              <a:t>закричать:прокляну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робенка</a:t>
            </a:r>
            <a:r>
              <a:rPr lang="ru-RU" sz="2400" dirty="0" smtClean="0"/>
              <a:t>, который что-нибудь переймет  у </a:t>
            </a:r>
            <a:r>
              <a:rPr lang="ru-RU" sz="2400" dirty="0" err="1" smtClean="0"/>
              <a:t>басурманов</a:t>
            </a:r>
            <a:r>
              <a:rPr lang="ru-RU" sz="2400" dirty="0" smtClean="0"/>
              <a:t>, и не будь тот Скотинин, кто чему-нибудь учиться </a:t>
            </a:r>
            <a:r>
              <a:rPr lang="ru-RU" sz="2400" dirty="0" smtClean="0"/>
              <a:t>захочет…2.  </a:t>
            </a:r>
            <a:r>
              <a:rPr lang="ru-RU" sz="2400" dirty="0" smtClean="0"/>
              <a:t>Врет он, друг мой сердечный! Нашел деньги, ни с кем не делись. Все себе возьми, Митрофанушка. Не учись этой </a:t>
            </a:r>
            <a:r>
              <a:rPr lang="ru-RU" sz="2400" dirty="0" err="1" smtClean="0"/>
              <a:t>дурацкой</a:t>
            </a:r>
            <a:r>
              <a:rPr lang="ru-RU" sz="2400" dirty="0" smtClean="0"/>
              <a:t> науке…. Не трудись </a:t>
            </a:r>
            <a:r>
              <a:rPr lang="ru-RU" sz="2400" dirty="0" err="1" smtClean="0"/>
              <a:t>по-пустому,друг</a:t>
            </a:r>
            <a:r>
              <a:rPr lang="ru-RU" sz="2400" dirty="0" smtClean="0"/>
              <a:t> мой! Гроша не прибавлю; да и не за что. </a:t>
            </a:r>
            <a:r>
              <a:rPr lang="ru-RU" sz="2400" dirty="0" smtClean="0"/>
              <a:t>Наука не </a:t>
            </a:r>
            <a:r>
              <a:rPr lang="ru-RU" sz="2400" dirty="0" smtClean="0"/>
              <a:t>такая. Лишь тебе мученье, а все, вижу, пустота.</a:t>
            </a:r>
          </a:p>
          <a:p>
            <a:pPr>
              <a:buNone/>
            </a:pPr>
            <a:r>
              <a:rPr lang="ru-RU" sz="2400" dirty="0" smtClean="0"/>
              <a:t>2.Пока </a:t>
            </a:r>
            <a:r>
              <a:rPr lang="ru-RU" sz="2400" dirty="0" smtClean="0"/>
              <a:t>он отдыхает, друг мой, ты хоть для виду поучись, чтоб дошло до ушей его, как ты трудишься, Митрофанушка</a:t>
            </a:r>
          </a:p>
          <a:p>
            <a:pPr>
              <a:lnSpc>
                <a:spcPct val="100000"/>
              </a:lnSpc>
              <a:buNone/>
            </a:pPr>
            <a:r>
              <a:rPr lang="ru-RU" sz="2400" dirty="0" smtClean="0"/>
              <a:t>3. Денег </a:t>
            </a:r>
            <a:r>
              <a:rPr lang="ru-RU" sz="2400" dirty="0" smtClean="0"/>
              <a:t>нет — что считать? Деньги есть — сочтем </a:t>
            </a:r>
            <a:r>
              <a:rPr lang="ru-RU" sz="2400" dirty="0" smtClean="0"/>
              <a:t>и без </a:t>
            </a:r>
            <a:r>
              <a:rPr lang="ru-RU" sz="2400" dirty="0" err="1" smtClean="0"/>
              <a:t>Пафнутьича</a:t>
            </a:r>
            <a:r>
              <a:rPr lang="ru-RU" sz="2400" dirty="0" smtClean="0"/>
              <a:t>  </a:t>
            </a:r>
            <a:r>
              <a:rPr lang="ru-RU" sz="2400" dirty="0" err="1" smtClean="0"/>
              <a:t>хорошохонько</a:t>
            </a:r>
            <a:endParaRPr lang="ru-RU" sz="2400" dirty="0" smtClean="0"/>
          </a:p>
          <a:p>
            <a:endParaRPr lang="ru-RU" dirty="0" smtClean="0"/>
          </a:p>
          <a:p>
            <a:pPr>
              <a:lnSpc>
                <a:spcPct val="100000"/>
              </a:lnSpc>
            </a:pPr>
            <a:endParaRPr lang="ru-RU" dirty="0" smtClean="0"/>
          </a:p>
          <a:p>
            <a:pPr>
              <a:lnSpc>
                <a:spcPct val="100000"/>
              </a:lnSpc>
            </a:pPr>
            <a:endParaRPr lang="ru-RU" dirty="0" smtClean="0"/>
          </a:p>
          <a:p>
            <a:pPr>
              <a:lnSpc>
                <a:spcPct val="100000"/>
              </a:lnSpc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>
            <a:normAutofit/>
          </a:bodyPr>
          <a:lstStyle/>
          <a:p>
            <a:r>
              <a:rPr lang="ru-RU" dirty="0" smtClean="0"/>
              <a:t>Советы Стародума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71504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При тогдашнем веке при Петре I придворные были воины, да воины не были придворные.</a:t>
            </a:r>
          </a:p>
          <a:p>
            <a:pPr lvl="0"/>
            <a:r>
              <a:rPr lang="ru-RU" dirty="0" smtClean="0"/>
              <a:t>В большом свете водятся премелкие души.</a:t>
            </a:r>
          </a:p>
          <a:p>
            <a:pPr lvl="0"/>
            <a:r>
              <a:rPr lang="ru-RU" dirty="0" smtClean="0"/>
              <a:t>Где государь мыслит, где знает он, в чём его истинная слава, там человечеству не могут не возвращаться их права.</a:t>
            </a:r>
          </a:p>
          <a:p>
            <a:pPr lvl="0"/>
            <a:r>
              <a:rPr lang="ru-RU" dirty="0" smtClean="0"/>
              <a:t>Тщетно звать врача к больным </a:t>
            </a:r>
            <a:r>
              <a:rPr lang="ru-RU" dirty="0" err="1" smtClean="0"/>
              <a:t>неисцельно</a:t>
            </a:r>
            <a:r>
              <a:rPr lang="ru-RU" dirty="0" smtClean="0"/>
              <a:t>: тут врач не пособит, разве сам заразится.</a:t>
            </a:r>
          </a:p>
          <a:p>
            <a:pPr lvl="0"/>
            <a:r>
              <a:rPr lang="ru-RU" dirty="0" smtClean="0"/>
              <a:t>Угнетать рабством себе подобных беззаконно.</a:t>
            </a:r>
          </a:p>
          <a:p>
            <a:pPr lvl="0"/>
            <a:r>
              <a:rPr lang="ru-RU" dirty="0" smtClean="0"/>
              <a:t>Невежда без души — зверь.</a:t>
            </a:r>
          </a:p>
          <a:p>
            <a:pPr lvl="0"/>
            <a:r>
              <a:rPr lang="ru-RU" dirty="0" smtClean="0"/>
              <a:t>Начинаются чины — перестаёт искренность.</a:t>
            </a:r>
          </a:p>
          <a:p>
            <a:pPr lvl="0"/>
            <a:r>
              <a:rPr lang="ru-RU" dirty="0" smtClean="0"/>
              <a:t>Чины нередко выпрашиваются, а истинное почтение необходимо заслуживается.</a:t>
            </a:r>
          </a:p>
          <a:p>
            <a:pPr lvl="0"/>
            <a:r>
              <a:rPr lang="ru-RU" dirty="0" smtClean="0"/>
              <a:t>Прямо </a:t>
            </a:r>
            <a:r>
              <a:rPr lang="ru-RU" dirty="0" err="1" smtClean="0"/>
              <a:t>любочестивый</a:t>
            </a:r>
            <a:r>
              <a:rPr lang="ru-RU" dirty="0" smtClean="0"/>
              <a:t> человек ревнует к делам, а не к чинам.</a:t>
            </a:r>
          </a:p>
          <a:p>
            <a:pPr lvl="0"/>
            <a:r>
              <a:rPr lang="ru-RU" dirty="0" smtClean="0"/>
              <a:t>Наличные деньги — не наличные достоинства.</a:t>
            </a:r>
          </a:p>
          <a:p>
            <a:pPr lvl="0"/>
            <a:r>
              <a:rPr lang="ru-RU" dirty="0" smtClean="0"/>
              <a:t>Глупому сыну не в помощь богатство. </a:t>
            </a:r>
          </a:p>
          <a:p>
            <a:pPr lvl="0"/>
            <a:r>
              <a:rPr lang="ru-RU" dirty="0" smtClean="0"/>
              <a:t>Золотой </a:t>
            </a:r>
            <a:r>
              <a:rPr lang="ru-RU" dirty="0" err="1" smtClean="0"/>
              <a:t>болван</a:t>
            </a:r>
            <a:r>
              <a:rPr lang="ru-RU" dirty="0" smtClean="0"/>
              <a:t> — всё </a:t>
            </a:r>
            <a:r>
              <a:rPr lang="ru-RU" dirty="0" err="1" smtClean="0"/>
              <a:t>болван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72132" y="0"/>
            <a:ext cx="3114668" cy="10715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Урок </a:t>
            </a:r>
            <a:r>
              <a:rPr lang="ru-RU" dirty="0" err="1" smtClean="0"/>
              <a:t>Митрофана</a:t>
            </a:r>
            <a:r>
              <a:rPr lang="ru-RU" dirty="0" smtClean="0"/>
              <a:t>». Сцена из спектакля Малого художественного театра</a:t>
            </a:r>
            <a:endParaRPr lang="ru-RU" dirty="0"/>
          </a:p>
        </p:txBody>
      </p:sp>
      <p:pic>
        <p:nvPicPr>
          <p:cNvPr id="7" name="Picture 2" descr="Экзамен Митрофанушки. Сцена из спектакля Государственного Академического Малого театра. Фото конца XX в.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956" r="1956"/>
          <a:stretch>
            <a:fillRect/>
          </a:stretch>
        </p:blipFill>
        <p:spPr bwMode="auto">
          <a:xfrm>
            <a:off x="285720" y="428604"/>
            <a:ext cx="4786346" cy="4714908"/>
          </a:xfrm>
          <a:prstGeom prst="rect">
            <a:avLst/>
          </a:prstGeom>
          <a:noFill/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929190" y="1000108"/>
            <a:ext cx="4071966" cy="5572164"/>
          </a:xfrm>
        </p:spPr>
        <p:txBody>
          <a:bodyPr>
            <a:noAutofit/>
          </a:bodyPr>
          <a:lstStyle/>
          <a:p>
            <a:pPr marL="342900" indent="-342900"/>
            <a:r>
              <a:rPr lang="ru-RU" sz="2000" dirty="0" smtClean="0"/>
              <a:t>1.Простакова – полновластная хозяйка дома, где она смогла подчинить себе всех.2. Никто в доме не может ни слова сказать, ни шагу шагнуть, если она не разрешит. 3. Властно, бесцеремонно относится она и к учителям </a:t>
            </a:r>
            <a:r>
              <a:rPr lang="ru-RU" sz="2000" dirty="0" err="1" smtClean="0"/>
              <a:t>Митрофана</a:t>
            </a:r>
            <a:r>
              <a:rPr lang="ru-RU" sz="2000" dirty="0" smtClean="0"/>
              <a:t>, и к Софье, пока та не стала богатой наследницей. 4. </a:t>
            </a:r>
            <a:r>
              <a:rPr lang="ru-RU" sz="2000" dirty="0" err="1" smtClean="0"/>
              <a:t>Простакова</a:t>
            </a:r>
            <a:r>
              <a:rPr lang="ru-RU" sz="2000" dirty="0" smtClean="0"/>
              <a:t> считает, что дворянское звание дает ей право не считать крепостных за людей.5.Образование и просвещение ей тоже ни к чему, так как «и без наук люди живут и жили» </a:t>
            </a:r>
          </a:p>
          <a:p>
            <a:pPr marL="342900" indent="-342900">
              <a:buAutoNum type="arabicPeriod"/>
            </a:pP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1 определительное;</a:t>
            </a:r>
          </a:p>
          <a:p>
            <a:pPr>
              <a:buNone/>
            </a:pPr>
            <a:r>
              <a:rPr lang="ru-RU" sz="3600" dirty="0" smtClean="0"/>
              <a:t>2.обстоятельственное,условия;</a:t>
            </a:r>
          </a:p>
          <a:p>
            <a:pPr>
              <a:buNone/>
            </a:pPr>
            <a:r>
              <a:rPr lang="ru-RU" sz="3600" dirty="0" smtClean="0"/>
              <a:t>3.обстоятельственное, времени;</a:t>
            </a:r>
          </a:p>
          <a:p>
            <a:pPr>
              <a:buNone/>
            </a:pPr>
            <a:r>
              <a:rPr lang="ru-RU" sz="3600" dirty="0" smtClean="0"/>
              <a:t>4.изъяснительное;</a:t>
            </a:r>
          </a:p>
          <a:p>
            <a:pPr>
              <a:buNone/>
            </a:pPr>
            <a:r>
              <a:rPr lang="ru-RU" sz="3600" dirty="0" smtClean="0"/>
              <a:t>5.обстоятельственное, причины.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Опорные слова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Благородство –способность пренебречь личными интересами, безупречная честность, порядочность.</a:t>
            </a:r>
          </a:p>
          <a:p>
            <a:pPr>
              <a:buNone/>
            </a:pPr>
            <a:r>
              <a:rPr lang="ru-RU" sz="3200" dirty="0" smtClean="0"/>
              <a:t>Благородный человек.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Можно ли назвать Стародума благородным человеком?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hecke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Задание на дом (на выбор)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957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Карточки</a:t>
            </a:r>
          </a:p>
          <a:p>
            <a:pPr>
              <a:buNone/>
            </a:pPr>
            <a:r>
              <a:rPr lang="ru-RU" sz="3600" dirty="0" smtClean="0"/>
              <a:t>или написать небольшое сочинение «Похвальное слово сложноподчиненным предложениям»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275</TotalTime>
  <Words>608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Виды придаточных предложений</vt:lpstr>
      <vt:lpstr>Памятка «Как определить вид придаточного предложения»</vt:lpstr>
      <vt:lpstr>Художник  А.Г. Венецианов</vt:lpstr>
      <vt:lpstr>Советы Простаковой</vt:lpstr>
      <vt:lpstr>Советы Стародума</vt:lpstr>
      <vt:lpstr>Урок Митрофана». Сцена из спектакля Малого художественного театра</vt:lpstr>
      <vt:lpstr>Проверь себя</vt:lpstr>
      <vt:lpstr>Опорные слова</vt:lpstr>
      <vt:lpstr>Задание на дом (на выбор)</vt:lpstr>
      <vt:lpstr>Спасибо за урок!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32</cp:revision>
  <dcterms:created xsi:type="dcterms:W3CDTF">2010-01-17T19:58:07Z</dcterms:created>
  <dcterms:modified xsi:type="dcterms:W3CDTF">2014-03-22T06:41:50Z</dcterms:modified>
</cp:coreProperties>
</file>