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3" r:id="rId6"/>
    <p:sldId id="264" r:id="rId7"/>
    <p:sldId id="261" r:id="rId8"/>
    <p:sldId id="262" r:id="rId9"/>
    <p:sldId id="274" r:id="rId10"/>
    <p:sldId id="268" r:id="rId11"/>
    <p:sldId id="271" r:id="rId12"/>
    <p:sldId id="273" r:id="rId13"/>
    <p:sldId id="272" r:id="rId14"/>
    <p:sldId id="267"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04.02.2015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04.02.2015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04.02.2015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04.02.2015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04.02.2015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04.02.2015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04.02.2015</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Уголовная ответственность несовершеннолетних</a:t>
            </a:r>
            <a:endParaRPr lang="ru-RU" dirty="0"/>
          </a:p>
        </p:txBody>
      </p:sp>
      <p:sp>
        <p:nvSpPr>
          <p:cNvPr id="3" name="Подзаголовок 2"/>
          <p:cNvSpPr>
            <a:spLocks noGrp="1"/>
          </p:cNvSpPr>
          <p:nvPr>
            <p:ph type="subTitle" idx="1"/>
          </p:nvPr>
        </p:nvSpPr>
        <p:spPr/>
        <p:txBody>
          <a:bodyPr/>
          <a:lstStyle/>
          <a:p>
            <a:r>
              <a:rPr lang="ru-RU" dirty="0" smtClean="0"/>
              <a:t>Автор: </a:t>
            </a:r>
            <a:r>
              <a:rPr lang="ru-RU" dirty="0" err="1" smtClean="0"/>
              <a:t>Рассомахина</a:t>
            </a:r>
            <a:r>
              <a:rPr lang="ru-RU" dirty="0" smtClean="0"/>
              <a:t> Е.В.</a:t>
            </a:r>
          </a:p>
          <a:p>
            <a:r>
              <a:rPr lang="ru-RU" dirty="0" smtClean="0"/>
              <a:t>Учитель ОБЖ МАОУ «Гимназия№56» г. Ижевска</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31840" y="4412228"/>
            <a:ext cx="28575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236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1700808"/>
            <a:ext cx="7408333" cy="4425355"/>
          </a:xfrm>
        </p:spPr>
        <p:txBody>
          <a:bodyPr>
            <a:normAutofit fontScale="47500" lnSpcReduction="20000"/>
          </a:bodyPr>
          <a:lstStyle/>
          <a:p>
            <a:pPr marL="0" indent="0">
              <a:buNone/>
            </a:pPr>
            <a:r>
              <a:rPr lang="ru-RU" dirty="0" smtClean="0"/>
              <a:t> </a:t>
            </a:r>
          </a:p>
          <a:p>
            <a:r>
              <a:rPr lang="ru-RU" sz="2500" dirty="0" smtClean="0">
                <a:latin typeface="Times New Roman" pitchFamily="18" charset="0"/>
                <a:cs typeface="Times New Roman" pitchFamily="18" charset="0"/>
              </a:rPr>
              <a:t>Штраф  </a:t>
            </a:r>
            <a:r>
              <a:rPr lang="ru-RU" sz="2500" dirty="0">
                <a:latin typeface="Times New Roman" pitchFamily="18" charset="0"/>
                <a:cs typeface="Times New Roman" pitchFamily="18" charset="0"/>
              </a:rPr>
              <a:t>назначается только при наличии у несовершеннолетнего осужденного самостоятельного заработка или имущества, на которое может быть обращено взыскание. Штраф устанавливается в размере от десяти до пятисот минимальных размеров оплаты труда или в размере заработной платы, либо иного дохода несовершеннолетнего осужденного за период от двух недель до шести месяцев.</a:t>
            </a:r>
          </a:p>
          <a:p>
            <a:r>
              <a:rPr lang="ru-RU" sz="2500" dirty="0">
                <a:latin typeface="Times New Roman" pitchFamily="18" charset="0"/>
                <a:cs typeface="Times New Roman" pitchFamily="18" charset="0"/>
              </a:rPr>
              <a:t>Арест назначается несовершеннолетним осужденным, достигшим к моменту вынесения судом приговора 16 лет, на срок от одного до четырех </a:t>
            </a:r>
            <a:r>
              <a:rPr lang="ru-RU" sz="2500" dirty="0" smtClean="0">
                <a:latin typeface="Times New Roman" pitchFamily="18" charset="0"/>
                <a:cs typeface="Times New Roman" pitchFamily="18" charset="0"/>
              </a:rPr>
              <a:t>месяцев. Для трудных </a:t>
            </a:r>
            <a:r>
              <a:rPr lang="ru-RU" sz="2500" dirty="0">
                <a:latin typeface="Times New Roman" pitchFamily="18" charset="0"/>
                <a:cs typeface="Times New Roman" pitchFamily="18" charset="0"/>
              </a:rPr>
              <a:t>подростков, совершивших преступления небольшой или средней тяжести, применяются наказания в виде ареста (краткосрочного лишения свободы в условиях строгой изоляции обязательных работ), </a:t>
            </a:r>
          </a:p>
          <a:p>
            <a:r>
              <a:rPr lang="ru-RU" sz="2500" dirty="0">
                <a:latin typeface="Times New Roman" pitchFamily="18" charset="0"/>
                <a:cs typeface="Times New Roman" pitchFamily="18" charset="0"/>
              </a:rPr>
              <a:t>Лишение права заниматься </a:t>
            </a:r>
            <a:r>
              <a:rPr lang="ru-RU" sz="2500" dirty="0" smtClean="0">
                <a:latin typeface="Times New Roman" pitchFamily="18" charset="0"/>
                <a:cs typeface="Times New Roman" pitchFamily="18" charset="0"/>
              </a:rPr>
              <a:t> </a:t>
            </a:r>
            <a:r>
              <a:rPr lang="ru-RU" sz="2500" dirty="0">
                <a:latin typeface="Times New Roman" pitchFamily="18" charset="0"/>
                <a:cs typeface="Times New Roman" pitchFamily="18" charset="0"/>
              </a:rPr>
              <a:t>определённой </a:t>
            </a:r>
            <a:r>
              <a:rPr lang="ru-RU" sz="2500" dirty="0" smtClean="0">
                <a:latin typeface="Times New Roman" pitchFamily="18" charset="0"/>
                <a:cs typeface="Times New Roman" pitchFamily="18" charset="0"/>
              </a:rPr>
              <a:t>деятельность назначается  </a:t>
            </a:r>
            <a:r>
              <a:rPr lang="ru-RU" sz="2500" dirty="0">
                <a:latin typeface="Times New Roman" pitchFamily="18" charset="0"/>
                <a:cs typeface="Times New Roman" pitchFamily="18" charset="0"/>
              </a:rPr>
              <a:t>в случае, если выполняемая несовершеннолетним  работа являлась одним из условий, способствовавших совершению преступлений. Например, если подросток работает посыльным или осуществляет уход за ребенком или помогает престарелым и это содействует либо его связям с лицами, склонными к вовлечению его в преступную деятельность, либо если он использует работу для выявления образа жизни конкретных лиц в целях совершения хищения и пр</a:t>
            </a:r>
            <a:r>
              <a:rPr lang="ru-RU" sz="2500" dirty="0" smtClean="0">
                <a:latin typeface="Times New Roman" pitchFamily="18" charset="0"/>
                <a:cs typeface="Times New Roman" pitchFamily="18" charset="0"/>
              </a:rPr>
              <a:t>.</a:t>
            </a:r>
            <a:endParaRPr lang="ru-RU" sz="2500" dirty="0">
              <a:latin typeface="Times New Roman" pitchFamily="18" charset="0"/>
              <a:cs typeface="Times New Roman" pitchFamily="18" charset="0"/>
            </a:endParaRPr>
          </a:p>
          <a:p>
            <a:r>
              <a:rPr lang="ru-RU" sz="2500" dirty="0">
                <a:latin typeface="Times New Roman" pitchFamily="18" charset="0"/>
                <a:cs typeface="Times New Roman" pitchFamily="18" charset="0"/>
              </a:rPr>
              <a:t>Обязательные работы назначаются на срок от 40 до 160 часов, заключаются в выполнении работ, посильных для несовершеннолетнего, и исполняются им в свободное от учебы или основной работы время. Продолжительность исполнения данного вида наказания лицами в возрасте до 15 лет не может превышать двух часов в день, а лицам в возрасте от 15 до 16 лет - трех часов в день Исправительные работы назначаются несовершеннолетним осужденным на срок до одного </a:t>
            </a:r>
            <a:r>
              <a:rPr lang="ru-RU" sz="2500" dirty="0" smtClean="0">
                <a:latin typeface="Times New Roman" pitchFamily="18" charset="0"/>
                <a:cs typeface="Times New Roman" pitchFamily="18" charset="0"/>
              </a:rPr>
              <a:t>года. Обязательные </a:t>
            </a:r>
            <a:r>
              <a:rPr lang="ru-RU" sz="2500" dirty="0">
                <a:latin typeface="Times New Roman" pitchFamily="18" charset="0"/>
                <a:cs typeface="Times New Roman" pitchFamily="18" charset="0"/>
              </a:rPr>
              <a:t>работы (до 15        или лиц их заменяющих, либо лет - не более 2 часов в день,        специального до 16-3 часа в день),        государственного органа,</a:t>
            </a:r>
          </a:p>
          <a:p>
            <a:pPr lvl="0"/>
            <a:r>
              <a:rPr lang="ru-RU" sz="2500" dirty="0">
                <a:latin typeface="Times New Roman" pitchFamily="18" charset="0"/>
                <a:cs typeface="Times New Roman" pitchFamily="18" charset="0"/>
              </a:rPr>
              <a:t>  </a:t>
            </a:r>
            <a:r>
              <a:rPr lang="ru-RU" sz="2500" dirty="0" smtClean="0">
                <a:latin typeface="Times New Roman" pitchFamily="18" charset="0"/>
                <a:cs typeface="Times New Roman" pitchFamily="18" charset="0"/>
              </a:rPr>
              <a:t>Исправительные </a:t>
            </a:r>
            <a:r>
              <a:rPr lang="ru-RU" sz="2500" dirty="0">
                <a:latin typeface="Times New Roman" pitchFamily="18" charset="0"/>
                <a:cs typeface="Times New Roman" pitchFamily="18" charset="0"/>
              </a:rPr>
              <a:t>работы (на </a:t>
            </a:r>
            <a:r>
              <a:rPr lang="ru-RU" sz="2500" dirty="0" smtClean="0">
                <a:latin typeface="Times New Roman" pitchFamily="18" charset="0"/>
                <a:cs typeface="Times New Roman" pitchFamily="18" charset="0"/>
              </a:rPr>
              <a:t>срок </a:t>
            </a:r>
            <a:r>
              <a:rPr lang="ru-RU" sz="2500" dirty="0">
                <a:latin typeface="Times New Roman" pitchFamily="18" charset="0"/>
                <a:cs typeface="Times New Roman" pitchFamily="18" charset="0"/>
              </a:rPr>
              <a:t>до 1 г</a:t>
            </a:r>
            <a:r>
              <a:rPr lang="ru-RU" sz="2500" dirty="0" smtClean="0">
                <a:latin typeface="Times New Roman" pitchFamily="18" charset="0"/>
                <a:cs typeface="Times New Roman" pitchFamily="18" charset="0"/>
              </a:rPr>
              <a:t>.);</a:t>
            </a:r>
            <a:endParaRPr lang="ru-RU" sz="2500" dirty="0">
              <a:latin typeface="Times New Roman" pitchFamily="18" charset="0"/>
              <a:cs typeface="Times New Roman" pitchFamily="18" charset="0"/>
            </a:endParaRPr>
          </a:p>
          <a:p>
            <a:pPr lvl="0"/>
            <a:r>
              <a:rPr lang="ru-RU" sz="2500" dirty="0">
                <a:latin typeface="Times New Roman" pitchFamily="18" charset="0"/>
                <a:cs typeface="Times New Roman" pitchFamily="18" charset="0"/>
              </a:rPr>
              <a:t>Лишение свободы </a:t>
            </a:r>
            <a:r>
              <a:rPr lang="ru-RU" sz="2500" dirty="0" smtClean="0">
                <a:latin typeface="Times New Roman" pitchFamily="18" charset="0"/>
                <a:cs typeface="Times New Roman" pitchFamily="18" charset="0"/>
              </a:rPr>
              <a:t>несовершеннолетнего(на </a:t>
            </a:r>
            <a:r>
              <a:rPr lang="ru-RU" sz="2500" dirty="0">
                <a:latin typeface="Times New Roman" pitchFamily="18" charset="0"/>
                <a:cs typeface="Times New Roman" pitchFamily="18" charset="0"/>
              </a:rPr>
              <a:t>срок до  10 лет</a:t>
            </a:r>
            <a:r>
              <a:rPr lang="ru-RU" sz="2500" dirty="0" smtClean="0">
                <a:latin typeface="Times New Roman" pitchFamily="18" charset="0"/>
                <a:cs typeface="Times New Roman" pitchFamily="18" charset="0"/>
              </a:rPr>
              <a:t>). Наказание отбывается: несовершеннолетним мужского пола, приговоренным впервые к лишению свободы, а также несовершеннолетними женского пола – во воспитательных колониях общего режима; </a:t>
            </a:r>
            <a:r>
              <a:rPr lang="ru-RU" sz="2500" dirty="0">
                <a:latin typeface="Times New Roman" pitchFamily="18" charset="0"/>
                <a:cs typeface="Times New Roman" pitchFamily="18" charset="0"/>
              </a:rPr>
              <a:t>несовершеннолетним мужского пола, </a:t>
            </a:r>
            <a:r>
              <a:rPr lang="ru-RU" sz="2500" dirty="0" smtClean="0">
                <a:latin typeface="Times New Roman" pitchFamily="18" charset="0"/>
                <a:cs typeface="Times New Roman" pitchFamily="18" charset="0"/>
              </a:rPr>
              <a:t>ранее отбывавшим наказание в виде лишения свободы, -в воспитательных колониях усиленного режима.</a:t>
            </a:r>
            <a:endParaRPr lang="ru-RU" sz="2500" dirty="0">
              <a:latin typeface="Times New Roman" pitchFamily="18" charset="0"/>
              <a:cs typeface="Times New Roman" pitchFamily="18" charset="0"/>
            </a:endParaRPr>
          </a:p>
          <a:p>
            <a:pPr marL="0" indent="0">
              <a:buNone/>
            </a:pPr>
            <a:endParaRPr lang="ru-RU" dirty="0"/>
          </a:p>
        </p:txBody>
      </p:sp>
      <p:sp>
        <p:nvSpPr>
          <p:cNvPr id="2" name="Заголовок 1"/>
          <p:cNvSpPr>
            <a:spLocks noGrp="1"/>
          </p:cNvSpPr>
          <p:nvPr>
            <p:ph type="title"/>
          </p:nvPr>
        </p:nvSpPr>
        <p:spPr/>
        <p:txBody>
          <a:bodyPr>
            <a:normAutofit fontScale="90000"/>
          </a:bodyPr>
          <a:lstStyle/>
          <a:p>
            <a:pPr algn="l"/>
            <a:r>
              <a:rPr lang="ru-RU" dirty="0" smtClean="0"/>
              <a:t>Виды наказаний, применяемых для несовершеннолетних</a:t>
            </a:r>
            <a:endParaRPr lang="ru-RU" dirty="0"/>
          </a:p>
        </p:txBody>
      </p:sp>
    </p:spTree>
    <p:extLst>
      <p:ext uri="{BB962C8B-B14F-4D97-AF65-F5344CB8AC3E}">
        <p14:creationId xmlns:p14="http://schemas.microsoft.com/office/powerpoint/2010/main" val="1343217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628800"/>
            <a:ext cx="7408333" cy="4497363"/>
          </a:xfrm>
        </p:spPr>
        <p:txBody>
          <a:bodyPr>
            <a:normAutofit/>
          </a:bodyPr>
          <a:lstStyle/>
          <a:p>
            <a:r>
              <a:rPr lang="ru-RU" sz="2000" b="1" dirty="0">
                <a:latin typeface="Times New Roman" pitchFamily="18" charset="0"/>
                <a:cs typeface="Times New Roman" pitchFamily="18" charset="0"/>
              </a:rPr>
              <a:t>Лишение свободы — самое строгое наказание</a:t>
            </a:r>
            <a:r>
              <a:rPr lang="ru-RU" sz="2000" dirty="0">
                <a:latin typeface="Times New Roman" pitchFamily="18" charset="0"/>
                <a:cs typeface="Times New Roman" pitchFamily="18" charset="0"/>
              </a:rPr>
              <a:t>, которое может назначаться несовершеннолетнему. </a:t>
            </a:r>
            <a:endParaRPr lang="ru-RU" sz="2000" b="1" dirty="0">
              <a:latin typeface="Times New Roman" pitchFamily="18" charset="0"/>
              <a:cs typeface="Times New Roman" pitchFamily="18" charset="0"/>
            </a:endParaRPr>
          </a:p>
          <a:p>
            <a:r>
              <a:rPr lang="ru-RU" sz="2000" dirty="0" smtClean="0">
                <a:latin typeface="Times New Roman" pitchFamily="18" charset="0"/>
                <a:cs typeface="Times New Roman" pitchFamily="18" charset="0"/>
              </a:rPr>
              <a:t>Лишение </a:t>
            </a:r>
            <a:r>
              <a:rPr lang="ru-RU" sz="2000" dirty="0">
                <a:latin typeface="Times New Roman" pitchFamily="18" charset="0"/>
                <a:cs typeface="Times New Roman" pitchFamily="18" charset="0"/>
              </a:rPr>
              <a:t>свободы назначается несовершеннолетним, осужденным на срок не свыше 10 лет и отбывается: </a:t>
            </a:r>
          </a:p>
          <a:p>
            <a:pPr marL="0" indent="0">
              <a:buNone/>
            </a:pPr>
            <a:r>
              <a:rPr lang="ru-RU" sz="2000" dirty="0">
                <a:latin typeface="Times New Roman" pitchFamily="18" charset="0"/>
                <a:cs typeface="Times New Roman" pitchFamily="18" charset="0"/>
              </a:rPr>
              <a:t>- несовершеннолетним мужского пола осужденным впервые к лишению свободы, также несовершеннолетним женского пола </a:t>
            </a:r>
            <a:r>
              <a:rPr lang="ru-RU" sz="2000" dirty="0" smtClean="0">
                <a:latin typeface="Times New Roman" pitchFamily="18" charset="0"/>
                <a:cs typeface="Times New Roman" pitchFamily="18" charset="0"/>
              </a:rPr>
              <a:t>воспитательных </a:t>
            </a:r>
            <a:r>
              <a:rPr lang="ru-RU" sz="2000" dirty="0">
                <a:latin typeface="Times New Roman" pitchFamily="18" charset="0"/>
                <a:cs typeface="Times New Roman" pitchFamily="18" charset="0"/>
              </a:rPr>
              <a:t>колониях общего режима;</a:t>
            </a:r>
          </a:p>
          <a:p>
            <a:pPr marL="0" indent="0">
              <a:buNone/>
            </a:pPr>
            <a:r>
              <a:rPr lang="ru-RU" sz="2000" dirty="0">
                <a:latin typeface="Times New Roman" pitchFamily="18" charset="0"/>
                <a:cs typeface="Times New Roman" pitchFamily="18" charset="0"/>
              </a:rPr>
              <a:t>- несовершеннолетним мужского пола ранее отбывавшими лишение свободы, — в воспитательных колониях усиленного режима.</a:t>
            </a:r>
          </a:p>
          <a:p>
            <a:endParaRPr lang="ru-RU" sz="2000" dirty="0"/>
          </a:p>
        </p:txBody>
      </p:sp>
      <p:sp>
        <p:nvSpPr>
          <p:cNvPr id="3" name="Заголовок 2"/>
          <p:cNvSpPr>
            <a:spLocks noGrp="1"/>
          </p:cNvSpPr>
          <p:nvPr>
            <p:ph type="title"/>
          </p:nvPr>
        </p:nvSpPr>
        <p:spPr/>
        <p:txBody>
          <a:bodyPr/>
          <a:lstStyle/>
          <a:p>
            <a:r>
              <a:rPr lang="ru-RU" b="1" dirty="0">
                <a:latin typeface="Times New Roman" pitchFamily="18" charset="0"/>
                <a:cs typeface="Times New Roman" pitchFamily="18" charset="0"/>
              </a:rPr>
              <a:t>Лишение свободы</a:t>
            </a:r>
            <a:endParaRPr lang="ru-RU" dirty="0"/>
          </a:p>
        </p:txBody>
      </p:sp>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08104" y="4660540"/>
            <a:ext cx="3650025" cy="219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739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628800"/>
            <a:ext cx="7408333" cy="4497363"/>
          </a:xfrm>
        </p:spPr>
        <p:txBody>
          <a:bodyPr/>
          <a:lstStyle/>
          <a:p>
            <a:pPr algn="just"/>
            <a:r>
              <a:rPr lang="ru-RU" dirty="0"/>
              <a:t>В системе воспитательных мер воздействий для несовершеннолетних, впервые совершивших преступления небольшой и средней тяжести, может быть применено</a:t>
            </a:r>
            <a:br>
              <a:rPr lang="ru-RU" dirty="0"/>
            </a:br>
            <a:r>
              <a:rPr lang="ru-RU" b="1" dirty="0"/>
              <a:t>освобождение от уголовной ответственности</a:t>
            </a:r>
            <a:r>
              <a:rPr lang="ru-RU" dirty="0"/>
              <a:t>. </a:t>
            </a:r>
            <a:endParaRPr lang="ru-RU" dirty="0" smtClean="0"/>
          </a:p>
          <a:p>
            <a:pPr algn="just"/>
            <a:r>
              <a:rPr lang="ru-RU" dirty="0" smtClean="0"/>
              <a:t>Оно </a:t>
            </a:r>
            <a:r>
              <a:rPr lang="ru-RU" dirty="0"/>
              <a:t>используется, если </a:t>
            </a:r>
            <a:r>
              <a:rPr lang="ru-RU" b="1" dirty="0"/>
              <a:t>будет признано, что исправление может быть достигнуто путем применения принудительных мер воспитательного воздействия. </a:t>
            </a:r>
          </a:p>
          <a:p>
            <a:endParaRPr lang="ru-RU" dirty="0"/>
          </a:p>
        </p:txBody>
      </p:sp>
      <p:sp>
        <p:nvSpPr>
          <p:cNvPr id="3" name="Заголовок 2"/>
          <p:cNvSpPr>
            <a:spLocks noGrp="1"/>
          </p:cNvSpPr>
          <p:nvPr>
            <p:ph type="title"/>
          </p:nvPr>
        </p:nvSpPr>
        <p:spPr/>
        <p:txBody>
          <a:bodyPr>
            <a:normAutofit fontScale="90000"/>
          </a:bodyPr>
          <a:lstStyle/>
          <a:p>
            <a:r>
              <a:rPr lang="ru-RU" dirty="0"/>
              <a:t>Принудительные меры воспитательного воздействия</a:t>
            </a:r>
          </a:p>
        </p:txBody>
      </p:sp>
      <p:pic>
        <p:nvPicPr>
          <p:cNvPr id="409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78202" y="4684597"/>
            <a:ext cx="3765798" cy="217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469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700808"/>
            <a:ext cx="7408333" cy="4425355"/>
          </a:xfrm>
        </p:spPr>
        <p:txBody>
          <a:bodyPr>
            <a:normAutofit fontScale="92500" lnSpcReduction="20000"/>
          </a:bodyPr>
          <a:lstStyle/>
          <a:p>
            <a:r>
              <a:rPr lang="ru-RU" sz="2200" dirty="0" smtClean="0"/>
              <a:t>Принудительные </a:t>
            </a:r>
            <a:r>
              <a:rPr lang="ru-RU" sz="2200" dirty="0"/>
              <a:t>меры воспитательного воздействия: </a:t>
            </a:r>
          </a:p>
          <a:p>
            <a:r>
              <a:rPr lang="ru-RU" sz="2200" dirty="0"/>
              <a:t>-   предупреждение;</a:t>
            </a:r>
          </a:p>
          <a:p>
            <a:r>
              <a:rPr lang="ru-RU" sz="2200" dirty="0"/>
              <a:t>-   передача под надзор родителей или лиц, их заменяющих, либо специализированного государственного органа;</a:t>
            </a:r>
          </a:p>
          <a:p>
            <a:r>
              <a:rPr lang="ru-RU" sz="2200" dirty="0"/>
              <a:t>-   возложение обязанности загладить причиненный вред;</a:t>
            </a:r>
          </a:p>
          <a:p>
            <a:r>
              <a:rPr lang="ru-RU" sz="2200" dirty="0"/>
              <a:t>-   ограничение досуга и установление особых требований к поведению несовершеннолетнего, например, запрет посещения определенных мест, ограничение пребывания, вне дома после определенного времени суток.</a:t>
            </a:r>
          </a:p>
          <a:p>
            <a:r>
              <a:rPr lang="ru-RU" sz="2200" dirty="0" smtClean="0"/>
              <a:t>Перечисленные </a:t>
            </a:r>
            <a:r>
              <a:rPr lang="ru-RU" sz="2200" dirty="0"/>
              <a:t>принудительные меры воспитательного воздействия являются особой мерой государственного принуждения и отличаются от наказания тем, что </a:t>
            </a:r>
            <a:r>
              <a:rPr lang="ru-RU" sz="2200" b="1" dirty="0"/>
              <a:t>не влекут за собой судимости</a:t>
            </a:r>
            <a:r>
              <a:rPr lang="ru-RU" sz="2200" dirty="0"/>
              <a:t>. Назначаются они, прежде всего, в целях исправления несовершеннолетних, а если этого не происходит, </a:t>
            </a:r>
            <a:endParaRPr lang="ru-RU" sz="2200" dirty="0" smtClean="0"/>
          </a:p>
          <a:p>
            <a:r>
              <a:rPr lang="ru-RU" sz="2200" dirty="0" smtClean="0"/>
              <a:t>то </a:t>
            </a:r>
            <a:r>
              <a:rPr lang="ru-RU" sz="2200" dirty="0"/>
              <a:t>материалы направляют в суд.</a:t>
            </a:r>
          </a:p>
          <a:p>
            <a:endParaRPr lang="ru-RU" dirty="0"/>
          </a:p>
        </p:txBody>
      </p:sp>
      <p:sp>
        <p:nvSpPr>
          <p:cNvPr id="3" name="Заголовок 2"/>
          <p:cNvSpPr>
            <a:spLocks noGrp="1"/>
          </p:cNvSpPr>
          <p:nvPr>
            <p:ph type="title"/>
          </p:nvPr>
        </p:nvSpPr>
        <p:spPr/>
        <p:txBody>
          <a:bodyPr>
            <a:normAutofit fontScale="90000"/>
          </a:bodyPr>
          <a:lstStyle/>
          <a:p>
            <a:r>
              <a:rPr lang="ru-RU" dirty="0"/>
              <a:t>Принудительные меры воспитательного воздействия</a:t>
            </a:r>
          </a:p>
        </p:txBody>
      </p:sp>
      <p:pic>
        <p:nvPicPr>
          <p:cNvPr id="512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88224" y="5133587"/>
            <a:ext cx="2562768" cy="176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997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1844824"/>
            <a:ext cx="7408333" cy="4281339"/>
          </a:xfrm>
        </p:spPr>
        <p:txBody>
          <a:bodyPr>
            <a:normAutofit fontScale="70000" lnSpcReduction="20000"/>
          </a:bodyPr>
          <a:lstStyle/>
          <a:p>
            <a:r>
              <a:rPr lang="ru-RU" dirty="0" smtClean="0"/>
              <a:t>ЗАДЕРЖАНИЕ </a:t>
            </a:r>
            <a:r>
              <a:rPr lang="ru-RU" dirty="0"/>
              <a:t>ДЛЯ ВЫЯСНЕНИЯ ЛИЧНОСТИ -  ТОЛЬКО НА ТРИ  ЧАСА , </a:t>
            </a:r>
          </a:p>
          <a:p>
            <a:r>
              <a:rPr lang="ru-RU" dirty="0"/>
              <a:t>ЗАДЕРЖАНИЕ  ПО ПОДОЗРЕНИЮ В СОВЕРШЕНИИ  ПРЕСТУПЛЕНИЯ  -  НА 72 ЧАСА. </a:t>
            </a:r>
          </a:p>
          <a:p>
            <a:pPr marL="0" indent="0">
              <a:buNone/>
            </a:pPr>
            <a:r>
              <a:rPr lang="ru-RU" b="1" dirty="0"/>
              <a:t>ПРИ ЗАДЕРЖАНИИ НЕОБХОДИМО</a:t>
            </a:r>
            <a:r>
              <a:rPr lang="ru-RU" dirty="0"/>
              <a:t>:</a:t>
            </a:r>
          </a:p>
          <a:p>
            <a:pPr lvl="0"/>
            <a:r>
              <a:rPr lang="ru-RU" dirty="0"/>
              <a:t>Известить родителей. </a:t>
            </a:r>
          </a:p>
          <a:p>
            <a:pPr lvl="0"/>
            <a:r>
              <a:rPr lang="ru-RU" dirty="0"/>
              <a:t>Все объяснения только в присутствии  родителей, а до этого  только  ФИО и  место проживания.</a:t>
            </a:r>
          </a:p>
          <a:p>
            <a:pPr lvl="0"/>
            <a:r>
              <a:rPr lang="ru-RU" dirty="0"/>
              <a:t>При досмотре должны присутствовать понятые.</a:t>
            </a:r>
          </a:p>
          <a:p>
            <a:r>
              <a:rPr lang="ru-RU" dirty="0"/>
              <a:t>Нельзя подписывать незаполненный протокол, его надо внимательно прочитать.</a:t>
            </a:r>
          </a:p>
          <a:p>
            <a:r>
              <a:rPr lang="ru-RU" dirty="0"/>
              <a:t>Вести себя вежливо и подчиняться требованиям  сотрудников полиции. </a:t>
            </a:r>
          </a:p>
          <a:p>
            <a:pPr lvl="0"/>
            <a:endParaRPr lang="ru-RU" b="1" dirty="0" smtClean="0"/>
          </a:p>
          <a:p>
            <a:pPr marL="0" lvl="0" indent="0">
              <a:buNone/>
            </a:pPr>
            <a:r>
              <a:rPr lang="ru-RU" b="1" dirty="0" smtClean="0"/>
              <a:t>Права человека при задержании:</a:t>
            </a:r>
          </a:p>
          <a:p>
            <a:r>
              <a:rPr lang="ru-RU" dirty="0" smtClean="0"/>
              <a:t>Право </a:t>
            </a:r>
            <a:r>
              <a:rPr lang="ru-RU" dirty="0"/>
              <a:t>на защиту</a:t>
            </a:r>
            <a:r>
              <a:rPr lang="ru-RU" b="1" dirty="0"/>
              <a:t>. </a:t>
            </a:r>
            <a:r>
              <a:rPr lang="ru-RU" dirty="0"/>
              <a:t>Право  подавать жалобы  на действия при </a:t>
            </a:r>
            <a:r>
              <a:rPr lang="ru-RU" dirty="0" smtClean="0"/>
              <a:t>задержании</a:t>
            </a:r>
            <a:endParaRPr lang="ru-RU" b="1" dirty="0"/>
          </a:p>
          <a:p>
            <a:r>
              <a:rPr lang="ru-RU" dirty="0" smtClean="0"/>
              <a:t>Согласно </a:t>
            </a:r>
            <a:r>
              <a:rPr lang="ru-RU" dirty="0"/>
              <a:t>ст.51 конституции  никто не обязан свидетельствовать против  себя самого и родственников.</a:t>
            </a:r>
          </a:p>
          <a:p>
            <a:endParaRPr lang="ru-RU" dirty="0"/>
          </a:p>
        </p:txBody>
      </p:sp>
      <p:sp>
        <p:nvSpPr>
          <p:cNvPr id="2" name="Заголовок 1"/>
          <p:cNvSpPr>
            <a:spLocks noGrp="1"/>
          </p:cNvSpPr>
          <p:nvPr>
            <p:ph type="title"/>
          </p:nvPr>
        </p:nvSpPr>
        <p:spPr/>
        <p:txBody>
          <a:bodyPr>
            <a:normAutofit fontScale="90000"/>
          </a:bodyPr>
          <a:lstStyle/>
          <a:p>
            <a:r>
              <a:rPr lang="ru-RU" sz="2200" dirty="0"/>
              <a:t>КАК ВЕСТИ СЕБЯ НЕСОВЕРШЕННОЛЕТНЕМУ  ПРИ ЗАДЕРЖАНИИ СОТРУДНИКАМИ ПОЛИЦИИ.</a:t>
            </a:r>
            <a:r>
              <a:rPr lang="ru-RU" dirty="0"/>
              <a:t/>
            </a:r>
            <a:br>
              <a:rPr lang="ru-RU" dirty="0"/>
            </a:br>
            <a:endParaRPr lang="ru-RU" dirty="0"/>
          </a:p>
        </p:txBody>
      </p:sp>
    </p:spTree>
    <p:extLst>
      <p:ext uri="{BB962C8B-B14F-4D97-AF65-F5344CB8AC3E}">
        <p14:creationId xmlns:p14="http://schemas.microsoft.com/office/powerpoint/2010/main" val="2731379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9592" y="1844824"/>
            <a:ext cx="7408333" cy="4680520"/>
          </a:xfrm>
        </p:spPr>
        <p:txBody>
          <a:bodyPr>
            <a:normAutofit fontScale="92500" lnSpcReduction="20000"/>
          </a:bodyPr>
          <a:lstStyle/>
          <a:p>
            <a:r>
              <a:rPr lang="ru-RU" dirty="0">
                <a:latin typeface="Times New Roman" pitchFamily="18" charset="0"/>
                <a:cs typeface="Times New Roman" pitchFamily="18" charset="0"/>
              </a:rPr>
              <a:t>Наши поступки следуют за </a:t>
            </a:r>
            <a:r>
              <a:rPr lang="ru-RU" dirty="0" smtClean="0">
                <a:latin typeface="Times New Roman" pitchFamily="18" charset="0"/>
                <a:cs typeface="Times New Roman" pitchFamily="18" charset="0"/>
              </a:rPr>
              <a:t>нами.</a:t>
            </a:r>
          </a:p>
          <a:p>
            <a:pPr marL="0" indent="0">
              <a:buNone/>
            </a:pPr>
            <a:r>
              <a:rPr lang="ru-RU" dirty="0" smtClean="0">
                <a:latin typeface="Times New Roman" pitchFamily="18" charset="0"/>
                <a:cs typeface="Times New Roman" pitchFamily="18" charset="0"/>
              </a:rPr>
              <a:t>Поль Бурже</a:t>
            </a:r>
          </a:p>
          <a:p>
            <a:endParaRPr lang="ru-RU" dirty="0" smtClean="0">
              <a:latin typeface="Times New Roman" pitchFamily="18" charset="0"/>
              <a:cs typeface="Times New Roman" pitchFamily="18" charset="0"/>
            </a:endParaRPr>
          </a:p>
          <a:p>
            <a:r>
              <a:rPr lang="ru-RU" dirty="0">
                <a:latin typeface="Times New Roman" pitchFamily="18" charset="0"/>
                <a:cs typeface="Times New Roman" pitchFamily="18" charset="0"/>
              </a:rPr>
              <a:t>Иногда маловажный случай имеет жестокие </a:t>
            </a:r>
            <a:r>
              <a:rPr lang="ru-RU" dirty="0" smtClean="0">
                <a:latin typeface="Times New Roman" pitchFamily="18" charset="0"/>
                <a:cs typeface="Times New Roman" pitchFamily="18" charset="0"/>
              </a:rPr>
              <a:t>последствия. </a:t>
            </a:r>
          </a:p>
          <a:p>
            <a:pPr marL="0" indent="0">
              <a:buNone/>
            </a:pPr>
            <a:r>
              <a:rPr lang="ru-RU" dirty="0" smtClean="0">
                <a:latin typeface="Times New Roman" pitchFamily="18" charset="0"/>
                <a:cs typeface="Times New Roman" pitchFamily="18" charset="0"/>
              </a:rPr>
              <a:t>М.Ю. Лермонтов</a:t>
            </a:r>
          </a:p>
          <a:p>
            <a:endParaRPr lang="ru-RU" dirty="0" smtClean="0">
              <a:latin typeface="Times New Roman" pitchFamily="18" charset="0"/>
              <a:cs typeface="Times New Roman" pitchFamily="18" charset="0"/>
            </a:endParaRPr>
          </a:p>
          <a:p>
            <a:r>
              <a:rPr lang="ru-RU" dirty="0">
                <a:latin typeface="Times New Roman" pitchFamily="18" charset="0"/>
                <a:cs typeface="Times New Roman" pitchFamily="18" charset="0"/>
              </a:rPr>
              <a:t>Вы что-то совершаете, а потом расплачиваетесь за это, помните об этом, когда поступаете плохо. Когда вы изменяете, крадете, ненавидите, завидуете или что вы там делаете, планируете сделать или сделали. Будут лишь последствия. Будет лишь боль, чувство вины и горечь от осознания того кто вы и что вы сделали. Не делайте этого</a:t>
            </a:r>
            <a:r>
              <a:rPr lang="ru-RU" dirty="0" smtClean="0"/>
              <a:t>.</a:t>
            </a:r>
          </a:p>
          <a:p>
            <a:pPr marL="0" indent="0">
              <a:buNone/>
            </a:pPr>
            <a:r>
              <a:rPr lang="ru-RU" dirty="0" smtClean="0"/>
              <a:t> </a:t>
            </a:r>
            <a:r>
              <a:rPr lang="ru-RU" dirty="0" smtClean="0">
                <a:latin typeface="Times New Roman" pitchFamily="18" charset="0"/>
                <a:cs typeface="Times New Roman" pitchFamily="18" charset="0"/>
              </a:rPr>
              <a:t>Дэн Скотт</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ru-RU" dirty="0" smtClean="0"/>
              <a:t>Последствия </a:t>
            </a:r>
            <a:endParaRPr lang="ru-RU" dirty="0"/>
          </a:p>
        </p:txBody>
      </p:sp>
    </p:spTree>
    <p:extLst>
      <p:ext uri="{BB962C8B-B14F-4D97-AF65-F5344CB8AC3E}">
        <p14:creationId xmlns:p14="http://schemas.microsoft.com/office/powerpoint/2010/main" val="1847775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1700808"/>
            <a:ext cx="7408333" cy="4896544"/>
          </a:xfrm>
        </p:spPr>
        <p:txBody>
          <a:bodyPr>
            <a:normAutofit/>
          </a:bodyPr>
          <a:lstStyle/>
          <a:p>
            <a:r>
              <a:rPr lang="ru-RU" dirty="0"/>
              <a:t>Более половины преступлений, которые совершают несовершеннолетние, это кражи. </a:t>
            </a:r>
          </a:p>
          <a:p>
            <a:r>
              <a:rPr lang="ru-RU" dirty="0" smtClean="0"/>
              <a:t> </a:t>
            </a:r>
            <a:r>
              <a:rPr lang="ru-RU" dirty="0"/>
              <a:t>Н</a:t>
            </a:r>
            <a:r>
              <a:rPr lang="ru-RU" dirty="0" smtClean="0"/>
              <a:t>аблюдается </a:t>
            </a:r>
            <a:r>
              <a:rPr lang="ru-RU" dirty="0"/>
              <a:t>рост тяжких преступлений – убийств, изнасилований и разбойных нападений</a:t>
            </a:r>
            <a:r>
              <a:rPr lang="ru-RU" dirty="0" smtClean="0"/>
              <a:t>.</a:t>
            </a:r>
            <a:endParaRPr lang="ru-RU" dirty="0"/>
          </a:p>
          <a:p>
            <a:r>
              <a:rPr lang="ru-RU" dirty="0" smtClean="0"/>
              <a:t>Зачастую </a:t>
            </a:r>
            <a:r>
              <a:rPr lang="ru-RU" dirty="0"/>
              <a:t>такие тяжкие преступления подростки совершают в состоянии алкогольного опьянения. </a:t>
            </a:r>
          </a:p>
          <a:p>
            <a:r>
              <a:rPr lang="ru-RU" dirty="0" smtClean="0"/>
              <a:t>Более </a:t>
            </a:r>
            <a:r>
              <a:rPr lang="ru-RU" dirty="0"/>
              <a:t>52% преступлений несовершеннолетних это </a:t>
            </a:r>
            <a:r>
              <a:rPr lang="ru-RU" dirty="0" smtClean="0"/>
              <a:t>кражи. Каждая </a:t>
            </a:r>
            <a:r>
              <a:rPr lang="ru-RU" dirty="0"/>
              <a:t>третья кража совершается </a:t>
            </a:r>
            <a:r>
              <a:rPr lang="ru-RU" dirty="0" smtClean="0"/>
              <a:t>подростками в </a:t>
            </a:r>
            <a:r>
              <a:rPr lang="ru-RU" dirty="0"/>
              <a:t>группе, а каждая вторая – в вечернее или </a:t>
            </a:r>
            <a:r>
              <a:rPr lang="ru-RU" dirty="0" smtClean="0"/>
              <a:t>в </a:t>
            </a:r>
            <a:r>
              <a:rPr lang="ru-RU" dirty="0"/>
              <a:t>ночное </a:t>
            </a:r>
            <a:r>
              <a:rPr lang="ru-RU" dirty="0" smtClean="0"/>
              <a:t>время.</a:t>
            </a:r>
            <a:endParaRPr lang="ru-RU" dirty="0"/>
          </a:p>
          <a:p>
            <a:r>
              <a:rPr lang="ru-RU" dirty="0"/>
              <a:t>Н</a:t>
            </a:r>
            <a:r>
              <a:rPr lang="ru-RU" dirty="0" smtClean="0"/>
              <a:t>а </a:t>
            </a:r>
            <a:r>
              <a:rPr lang="ru-RU" dirty="0"/>
              <a:t>40% увеличилось количество грабежей. </a:t>
            </a:r>
          </a:p>
          <a:p>
            <a:endParaRPr lang="ru-RU" dirty="0"/>
          </a:p>
        </p:txBody>
      </p:sp>
      <p:sp>
        <p:nvSpPr>
          <p:cNvPr id="2" name="Заголовок 1"/>
          <p:cNvSpPr>
            <a:spLocks noGrp="1"/>
          </p:cNvSpPr>
          <p:nvPr>
            <p:ph type="title"/>
          </p:nvPr>
        </p:nvSpPr>
        <p:spPr/>
        <p:txBody>
          <a:bodyPr>
            <a:normAutofit fontScale="90000"/>
          </a:bodyPr>
          <a:lstStyle/>
          <a:p>
            <a:r>
              <a:rPr lang="ru-RU" dirty="0" smtClean="0"/>
              <a:t>Статистические данные УР 2014 год </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60232" y="4986198"/>
            <a:ext cx="2339752" cy="187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982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соответствии со ст. 87 УК РФ несовершеннолетними признаются лица, которым ко времени совершения преступления исполнилось 14 лет, но не исполнилось 18 лет</a:t>
            </a:r>
            <a:r>
              <a:rPr lang="ru-RU" dirty="0" smtClean="0"/>
              <a:t>.</a:t>
            </a:r>
          </a:p>
          <a:p>
            <a:r>
              <a:rPr lang="ru-RU" dirty="0" smtClean="0"/>
              <a:t>Уголовная ответственность наступает с 16 лет.</a:t>
            </a:r>
          </a:p>
          <a:p>
            <a:r>
              <a:rPr lang="ru-RU" dirty="0" smtClean="0"/>
              <a:t>За совершение тяжких и особо тяжких преступлений уголовная ответственность наступает с 14 лет.</a:t>
            </a:r>
            <a:endParaRPr lang="ru-RU" dirty="0"/>
          </a:p>
        </p:txBody>
      </p:sp>
      <p:sp>
        <p:nvSpPr>
          <p:cNvPr id="2" name="Заголовок 1"/>
          <p:cNvSpPr>
            <a:spLocks noGrp="1"/>
          </p:cNvSpPr>
          <p:nvPr>
            <p:ph type="title"/>
          </p:nvPr>
        </p:nvSpPr>
        <p:spPr/>
        <p:txBody>
          <a:bodyPr>
            <a:normAutofit fontScale="90000"/>
          </a:bodyPr>
          <a:lstStyle/>
          <a:p>
            <a:r>
              <a:rPr lang="ru-RU" dirty="0" smtClean="0"/>
              <a:t>Возраст наступления уголовной ответственности</a:t>
            </a:r>
            <a:endParaRPr lang="ru-RU" dirty="0"/>
          </a:p>
        </p:txBody>
      </p:sp>
    </p:spTree>
    <p:extLst>
      <p:ext uri="{BB962C8B-B14F-4D97-AF65-F5344CB8AC3E}">
        <p14:creationId xmlns:p14="http://schemas.microsoft.com/office/powerpoint/2010/main" val="191997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47500" lnSpcReduction="20000"/>
          </a:bodyPr>
          <a:lstStyle/>
          <a:p>
            <a:pPr lvl="0"/>
            <a:r>
              <a:rPr lang="ru-RU" dirty="0" smtClean="0"/>
              <a:t>убийство </a:t>
            </a:r>
            <a:r>
              <a:rPr lang="ru-RU" dirty="0"/>
              <a:t>(ст. 105 УК РФ),</a:t>
            </a:r>
          </a:p>
          <a:p>
            <a:pPr lvl="0"/>
            <a:r>
              <a:rPr lang="ru-RU" dirty="0"/>
              <a:t>умышленное причинение тяжкого вреда здоровью (ст. 111 УК РФ),</a:t>
            </a:r>
          </a:p>
          <a:p>
            <a:pPr lvl="0"/>
            <a:r>
              <a:rPr lang="ru-RU" dirty="0"/>
              <a:t>похищение человека (ст. 126 УК РФ),</a:t>
            </a:r>
          </a:p>
          <a:p>
            <a:pPr lvl="0"/>
            <a:r>
              <a:rPr lang="ru-RU" dirty="0"/>
              <a:t>изнасилование (ст. 131 УК РФ),</a:t>
            </a:r>
          </a:p>
          <a:p>
            <a:pPr lvl="0"/>
            <a:r>
              <a:rPr lang="ru-RU" dirty="0"/>
              <a:t>насильственные действия сексуального характера (ст. 132 УК РФ),</a:t>
            </a:r>
          </a:p>
          <a:p>
            <a:pPr lvl="0"/>
            <a:r>
              <a:rPr lang="ru-RU" dirty="0"/>
              <a:t>кража(ст.158УКРФ),</a:t>
            </a:r>
          </a:p>
          <a:p>
            <a:pPr lvl="0"/>
            <a:r>
              <a:rPr lang="ru-RU" dirty="0"/>
              <a:t>грабёж (ст. 161 УК РФ),</a:t>
            </a:r>
          </a:p>
          <a:p>
            <a:pPr lvl="0"/>
            <a:r>
              <a:rPr lang="ru-RU" dirty="0"/>
              <a:t>разбой (ст. 162 УК РФ),</a:t>
            </a:r>
          </a:p>
          <a:p>
            <a:pPr lvl="0"/>
            <a:r>
              <a:rPr lang="ru-RU" dirty="0"/>
              <a:t>вымогательство (ст. 163 УК РФ),</a:t>
            </a:r>
          </a:p>
          <a:p>
            <a:pPr lvl="0"/>
            <a:r>
              <a:rPr lang="ru-RU" dirty="0"/>
              <a:t>неправомерное завладение автомобилем или иным транспортным средством без цели хищения (ст. 166 УК РФ),</a:t>
            </a:r>
          </a:p>
          <a:p>
            <a:pPr lvl="0"/>
            <a:r>
              <a:rPr lang="ru-RU" dirty="0"/>
              <a:t>умышленное уничтожение или повреждение имущества при отягчающих обстоятельствах (ст. 167 ч.2 УК РФ),</a:t>
            </a:r>
          </a:p>
          <a:p>
            <a:pPr lvl="0"/>
            <a:r>
              <a:rPr lang="ru-RU" dirty="0"/>
              <a:t>терроризм (ст. 205 УК РФ),</a:t>
            </a:r>
          </a:p>
          <a:p>
            <a:pPr lvl="0"/>
            <a:r>
              <a:rPr lang="ru-RU" dirty="0"/>
              <a:t>захват заложника (ст. 206 УК РФ),</a:t>
            </a:r>
          </a:p>
          <a:p>
            <a:pPr lvl="0"/>
            <a:r>
              <a:rPr lang="ru-RU" dirty="0"/>
              <a:t>заведомо ложное сообщение об акте терроризма (ст.207 УК РФ),</a:t>
            </a:r>
          </a:p>
          <a:p>
            <a:pPr lvl="0"/>
            <a:r>
              <a:rPr lang="ru-RU" dirty="0"/>
              <a:t>хулиганство при отягчающих обстоятельствах (ст.213 ч,2,3 УК РФ),</a:t>
            </a:r>
          </a:p>
          <a:p>
            <a:pPr lvl="0"/>
            <a:r>
              <a:rPr lang="ru-RU" dirty="0"/>
              <a:t>вандализм (ст.214 УК РФ),</a:t>
            </a:r>
          </a:p>
          <a:p>
            <a:pPr lvl="0"/>
            <a:r>
              <a:rPr lang="ru-RU" dirty="0"/>
              <a:t>хищение, либо вымогательство оружия, боеприпасов, взрывчатых веществ и взрывных устройств (ст.226 УК РФ),</a:t>
            </a:r>
          </a:p>
          <a:p>
            <a:pPr lvl="0"/>
            <a:r>
              <a:rPr lang="ru-RU" dirty="0"/>
              <a:t>хищение, либо вымогательство наркотических средств или психотропных веществ (ст.229 УК РФ),</a:t>
            </a:r>
          </a:p>
          <a:p>
            <a:pPr lvl="0"/>
            <a:r>
              <a:rPr lang="ru-RU" dirty="0"/>
              <a:t>приведение в негодность транспортных средств или путей сообщения (ст.267 УК РФ).</a:t>
            </a:r>
          </a:p>
          <a:p>
            <a:endParaRPr lang="ru-RU" dirty="0"/>
          </a:p>
        </p:txBody>
      </p:sp>
      <p:sp>
        <p:nvSpPr>
          <p:cNvPr id="2" name="Заголовок 1"/>
          <p:cNvSpPr>
            <a:spLocks noGrp="1"/>
          </p:cNvSpPr>
          <p:nvPr>
            <p:ph type="title"/>
          </p:nvPr>
        </p:nvSpPr>
        <p:spPr/>
        <p:txBody>
          <a:bodyPr>
            <a:normAutofit fontScale="90000"/>
          </a:bodyPr>
          <a:lstStyle/>
          <a:p>
            <a:pPr algn="l"/>
            <a:r>
              <a:rPr lang="ru-RU" sz="2700" dirty="0" smtClean="0"/>
              <a:t/>
            </a:r>
            <a:br>
              <a:rPr lang="ru-RU" sz="2700" dirty="0" smtClean="0"/>
            </a:br>
            <a:r>
              <a:rPr lang="ru-RU" sz="2700" dirty="0"/>
              <a:t/>
            </a:r>
            <a:br>
              <a:rPr lang="ru-RU" sz="2700" dirty="0"/>
            </a:br>
            <a:r>
              <a:rPr lang="ru-RU" sz="2700" dirty="0" smtClean="0"/>
              <a:t>Лица</a:t>
            </a:r>
            <a:r>
              <a:rPr lang="ru-RU" sz="2700" dirty="0"/>
              <a:t>, достигшие ко времени совершения преступления 14-летнего возраста, подлежат уголовной ответственности за</a:t>
            </a:r>
            <a:r>
              <a:rPr lang="ru-RU" sz="2700" dirty="0" smtClean="0"/>
              <a:t>:</a:t>
            </a:r>
            <a:endParaRPr lang="ru-RU" dirty="0"/>
          </a:p>
        </p:txBody>
      </p:sp>
    </p:spTree>
    <p:extLst>
      <p:ext uri="{BB962C8B-B14F-4D97-AF65-F5344CB8AC3E}">
        <p14:creationId xmlns:p14="http://schemas.microsoft.com/office/powerpoint/2010/main" val="377654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628800"/>
            <a:ext cx="7408333" cy="3450696"/>
          </a:xfrm>
        </p:spPr>
        <p:txBody>
          <a:bodyPr/>
          <a:lstStyle/>
          <a:p>
            <a:endParaRPr lang="ru-RU" dirty="0"/>
          </a:p>
        </p:txBody>
      </p:sp>
      <p:sp>
        <p:nvSpPr>
          <p:cNvPr id="2" name="Заголовок 1"/>
          <p:cNvSpPr>
            <a:spLocks noGrp="1"/>
          </p:cNvSpPr>
          <p:nvPr>
            <p:ph type="title"/>
          </p:nvPr>
        </p:nvSpPr>
        <p:spPr/>
        <p:txBody>
          <a:bodyPr>
            <a:normAutofit fontScale="90000"/>
          </a:bodyPr>
          <a:lstStyle/>
          <a:p>
            <a:pPr lvl="0"/>
            <a:r>
              <a:rPr lang="ru-RU" dirty="0" smtClean="0"/>
              <a:t/>
            </a:r>
            <a:br>
              <a:rPr lang="ru-RU" dirty="0" smtClean="0"/>
            </a:br>
            <a:r>
              <a:rPr lang="ru-RU" dirty="0" smtClean="0"/>
              <a:t>Умышленное </a:t>
            </a:r>
            <a:r>
              <a:rPr lang="ru-RU" dirty="0"/>
              <a:t>причинение тяжкого вреда здоровью (ст. 111 УК РФ)</a:t>
            </a:r>
            <a:br>
              <a:rPr lang="ru-RU" dirty="0"/>
            </a:br>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91680" y="2132856"/>
            <a:ext cx="5976664" cy="411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874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normAutofit fontScale="90000"/>
          </a:bodyPr>
          <a:lstStyle/>
          <a:p>
            <a:pPr lvl="0"/>
            <a:r>
              <a:rPr lang="ru-RU" dirty="0" smtClean="0"/>
              <a:t/>
            </a:r>
            <a:br>
              <a:rPr lang="ru-RU" dirty="0" smtClean="0"/>
            </a:br>
            <a:r>
              <a:rPr lang="ru-RU" dirty="0" smtClean="0"/>
              <a:t>Кража(ст.158УКРФ),грабёж </a:t>
            </a:r>
            <a:r>
              <a:rPr lang="ru-RU" dirty="0"/>
              <a:t>(ст. 161 УК РФ</a:t>
            </a:r>
            <a:r>
              <a:rPr lang="ru-RU" dirty="0" smtClean="0"/>
              <a:t>),разбой </a:t>
            </a:r>
            <a:r>
              <a:rPr lang="ru-RU" dirty="0"/>
              <a:t>(ст. 162 УК РФ),</a:t>
            </a:r>
            <a:br>
              <a:rPr lang="ru-RU" dirty="0"/>
            </a:br>
            <a:endParaRPr lang="ru-RU" dirty="0"/>
          </a:p>
        </p:txBody>
      </p:sp>
      <p:pic>
        <p:nvPicPr>
          <p:cNvPr id="819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51110" y="1692399"/>
            <a:ext cx="3577011" cy="2312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48063" y="4005065"/>
            <a:ext cx="3748320" cy="2645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87624" y="4005064"/>
            <a:ext cx="3526972" cy="2645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575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700808"/>
            <a:ext cx="7408333" cy="3450696"/>
          </a:xfrm>
        </p:spPr>
        <p:txBody>
          <a:bodyPr/>
          <a:lstStyle/>
          <a:p>
            <a:pPr algn="ctr"/>
            <a:endParaRPr lang="ru-RU" dirty="0"/>
          </a:p>
        </p:txBody>
      </p:sp>
      <p:sp>
        <p:nvSpPr>
          <p:cNvPr id="2" name="Заголовок 1"/>
          <p:cNvSpPr>
            <a:spLocks noGrp="1"/>
          </p:cNvSpPr>
          <p:nvPr>
            <p:ph type="title"/>
          </p:nvPr>
        </p:nvSpPr>
        <p:spPr/>
        <p:txBody>
          <a:bodyPr>
            <a:normAutofit fontScale="90000"/>
          </a:bodyPr>
          <a:lstStyle/>
          <a:p>
            <a:r>
              <a:rPr lang="ru-RU" dirty="0" smtClean="0"/>
              <a:t>Вымогательство </a:t>
            </a:r>
            <a:r>
              <a:rPr lang="ru-RU" dirty="0"/>
              <a:t>(ст. 163 УК РФ)</a:t>
            </a:r>
            <a:br>
              <a:rPr lang="ru-RU" dirty="0"/>
            </a:b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91680" y="2132856"/>
            <a:ext cx="609600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000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1484784"/>
            <a:ext cx="7408333" cy="3450696"/>
          </a:xfrm>
        </p:spPr>
        <p:txBody>
          <a:bodyPr/>
          <a:lstStyle/>
          <a:p>
            <a:pPr lvl="0"/>
            <a:endParaRPr lang="ru-RU" dirty="0"/>
          </a:p>
          <a:p>
            <a:pPr algn="ctr"/>
            <a:endParaRPr lang="ru-RU" dirty="0"/>
          </a:p>
        </p:txBody>
      </p:sp>
      <p:sp>
        <p:nvSpPr>
          <p:cNvPr id="2" name="Заголовок 1"/>
          <p:cNvSpPr>
            <a:spLocks noGrp="1"/>
          </p:cNvSpPr>
          <p:nvPr>
            <p:ph type="title"/>
          </p:nvPr>
        </p:nvSpPr>
        <p:spPr/>
        <p:txBody>
          <a:bodyPr>
            <a:normAutofit fontScale="90000"/>
          </a:bodyPr>
          <a:lstStyle/>
          <a:p>
            <a:pPr lvl="0"/>
            <a:r>
              <a:rPr lang="ru-RU" dirty="0" smtClean="0"/>
              <a:t>Вандализм </a:t>
            </a:r>
            <a:r>
              <a:rPr lang="ru-RU" dirty="0"/>
              <a:t>(ст.214 УК РФ</a:t>
            </a:r>
            <a:r>
              <a:rPr lang="ru-RU" dirty="0" smtClean="0"/>
              <a:t>)</a:t>
            </a:r>
            <a:r>
              <a:rPr lang="ru-RU" dirty="0"/>
              <a:t/>
            </a:r>
            <a:br>
              <a:rPr lang="ru-RU" dirty="0"/>
            </a:b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79712" y="1916832"/>
            <a:ext cx="5568619"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621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34649" y="1700808"/>
            <a:ext cx="7408333" cy="3450696"/>
          </a:xfrm>
        </p:spPr>
        <p:txBody>
          <a:bodyPr>
            <a:normAutofit/>
          </a:bodyPr>
          <a:lstStyle/>
          <a:p>
            <a:pPr algn="ctr"/>
            <a:endParaRPr lang="ru-RU" sz="3200" dirty="0"/>
          </a:p>
        </p:txBody>
      </p:sp>
      <p:sp>
        <p:nvSpPr>
          <p:cNvPr id="3" name="Заголовок 2"/>
          <p:cNvSpPr>
            <a:spLocks noGrp="1"/>
          </p:cNvSpPr>
          <p:nvPr>
            <p:ph type="title"/>
          </p:nvPr>
        </p:nvSpPr>
        <p:spPr/>
        <p:txBody>
          <a:bodyPr>
            <a:normAutofit fontScale="90000"/>
          </a:bodyPr>
          <a:lstStyle/>
          <a:p>
            <a:r>
              <a:rPr lang="ru-RU" dirty="0" smtClean="0"/>
              <a:t/>
            </a:r>
            <a:br>
              <a:rPr lang="ru-RU" dirty="0" smtClean="0"/>
            </a:br>
            <a:r>
              <a:rPr lang="ru-RU" dirty="0" smtClean="0"/>
              <a:t>Совершение </a:t>
            </a:r>
            <a:r>
              <a:rPr lang="ru-RU" dirty="0"/>
              <a:t>преступления группой лиц</a:t>
            </a:r>
            <a:br>
              <a:rPr lang="ru-RU" dirty="0"/>
            </a:b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47664" y="1844824"/>
            <a:ext cx="5950256" cy="3649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6919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614</TotalTime>
  <Words>556</Words>
  <Application>Microsoft Office PowerPoint</Application>
  <PresentationFormat>Экран (4:3)</PresentationFormat>
  <Paragraphs>84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Волна</vt:lpstr>
      <vt:lpstr>Уголовная ответственность несовершеннолетних</vt:lpstr>
      <vt:lpstr>Статистические данные УР 2014 год </vt:lpstr>
      <vt:lpstr>Возраст наступления уголовной ответственности</vt:lpstr>
      <vt:lpstr>  Лица, достигшие ко времени совершения преступления 14-летнего возраста, подлежат уголовной ответственности за:</vt:lpstr>
      <vt:lpstr> Умышленное причинение тяжкого вреда здоровью (ст. 111 УК РФ) </vt:lpstr>
      <vt:lpstr> Кража(ст.158УКРФ),грабёж (ст. 161 УК РФ),разбой (ст. 162 УК РФ), </vt:lpstr>
      <vt:lpstr>Вымогательство (ст. 163 УК РФ) </vt:lpstr>
      <vt:lpstr>Вандализм (ст.214 УК РФ) </vt:lpstr>
      <vt:lpstr> Совершение преступления группой лиц </vt:lpstr>
      <vt:lpstr>Виды наказаний, применяемых для несовершеннолетних</vt:lpstr>
      <vt:lpstr>Лишение свободы</vt:lpstr>
      <vt:lpstr>Принудительные меры воспитательного воздействия</vt:lpstr>
      <vt:lpstr>Принудительные меры воспитательного воздействия</vt:lpstr>
      <vt:lpstr>КАК ВЕСТИ СЕБЯ НЕСОВЕРШЕННОЛЕТНЕМУ  ПРИ ЗАДЕРЖАНИИ СОТРУДНИКАМИ ПОЛИЦИИ. </vt:lpstr>
      <vt:lpstr>Последствия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Уголовная ответственность несовершеннолетних</dc:title>
  <dc:creator>Рассомахина Е. В.</dc:creator>
  <cp:lastModifiedBy>Рассомахина Е. В.</cp:lastModifiedBy>
  <cp:revision>18</cp:revision>
  <dcterms:created xsi:type="dcterms:W3CDTF">2015-01-22T05:53:09Z</dcterms:created>
  <dcterms:modified xsi:type="dcterms:W3CDTF">2015-02-04T05:49:53Z</dcterms:modified>
</cp:coreProperties>
</file>