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64977-A058-46E5-A401-423B7CF225D2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8A326-A136-40D4-9240-1CA54FBD2E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60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8A326-A136-40D4-9240-1CA54FBD2EEE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8A326-A136-40D4-9240-1CA54FBD2EEE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D680-B4A0-4B18-8B70-58EAE795F2FA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17AB-70CD-4D4D-AACA-234DC30115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D680-B4A0-4B18-8B70-58EAE795F2FA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17AB-70CD-4D4D-AACA-234DC30115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D680-B4A0-4B18-8B70-58EAE795F2FA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17AB-70CD-4D4D-AACA-234DC30115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D680-B4A0-4B18-8B70-58EAE795F2FA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17AB-70CD-4D4D-AACA-234DC30115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D680-B4A0-4B18-8B70-58EAE795F2FA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17AB-70CD-4D4D-AACA-234DC30115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D680-B4A0-4B18-8B70-58EAE795F2FA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17AB-70CD-4D4D-AACA-234DC30115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D680-B4A0-4B18-8B70-58EAE795F2FA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17AB-70CD-4D4D-AACA-234DC301155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D680-B4A0-4B18-8B70-58EAE795F2FA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17AB-70CD-4D4D-AACA-234DC30115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D680-B4A0-4B18-8B70-58EAE795F2FA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17AB-70CD-4D4D-AACA-234DC30115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D680-B4A0-4B18-8B70-58EAE795F2FA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17AB-70CD-4D4D-AACA-234DC301155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D680-B4A0-4B18-8B70-58EAE795F2FA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17AB-70CD-4D4D-AACA-234DC30115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308D680-B4A0-4B18-8B70-58EAE795F2FA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7BA17AB-70CD-4D4D-AACA-234DC30115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6268" y="188640"/>
            <a:ext cx="79928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ПЕРВАЯ ПОМОЩЬ ПРИ КРОВОТЕЧЕНИЯХ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403648" y="1916832"/>
            <a:ext cx="5832648" cy="4392488"/>
            <a:chOff x="1043608" y="2204864"/>
            <a:chExt cx="5832648" cy="4392488"/>
          </a:xfrm>
        </p:grpSpPr>
        <p:pic>
          <p:nvPicPr>
            <p:cNvPr id="1028" name="Picture 4" descr="C:\Users\Acer\Documents\лена\Bleeding-334x19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3429000"/>
              <a:ext cx="2016224" cy="1800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000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30" name="Picture 6" descr="C:\Users\Acer\Documents\лена\nosebleeds-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2040" y="3501008"/>
              <a:ext cx="1944216" cy="17281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000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26" name="Picture 2" descr="C:\Users\Acer\Documents\лена\iCAJ9J3TQ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59832" y="2204864"/>
              <a:ext cx="1872208" cy="14287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000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27" name="Picture 3" descr="C:\Users\Acer\Documents\лена\iCAZ7T9M4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59832" y="3645024"/>
              <a:ext cx="1872208" cy="14287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000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31" name="Picture 7" descr="C:\Users\Acer\Documents\лена\iCAG2JKT3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59832" y="5085184"/>
              <a:ext cx="1872208" cy="15121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000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" name="TextBox 1"/>
          <p:cNvSpPr txBox="1"/>
          <p:nvPr/>
        </p:nvSpPr>
        <p:spPr>
          <a:xfrm>
            <a:off x="5632748" y="5085184"/>
            <a:ext cx="32070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Созыкина Татьяна Николаевна</a:t>
            </a:r>
          </a:p>
          <a:p>
            <a:r>
              <a:rPr lang="ru-RU" dirty="0" smtClean="0"/>
              <a:t>Учитель ОБЖ</a:t>
            </a:r>
          </a:p>
          <a:p>
            <a:r>
              <a:rPr lang="ru-RU" dirty="0" smtClean="0"/>
              <a:t>МБОУ СОШ №8</a:t>
            </a:r>
          </a:p>
          <a:p>
            <a:r>
              <a:rPr lang="ru-RU" dirty="0" err="1"/>
              <a:t>р</a:t>
            </a:r>
            <a:r>
              <a:rPr lang="ru-RU" dirty="0" err="1" smtClean="0"/>
              <a:t>.п</a:t>
            </a:r>
            <a:r>
              <a:rPr lang="ru-RU" dirty="0" smtClean="0"/>
              <a:t>. Шолоховский</a:t>
            </a:r>
          </a:p>
          <a:p>
            <a:r>
              <a:rPr lang="ru-RU" dirty="0" smtClean="0"/>
              <a:t>Ростовская область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9899" y="260648"/>
            <a:ext cx="6860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ПЕРВАЯ ПОМОЩЬ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95536" y="1340768"/>
            <a:ext cx="8280920" cy="4032448"/>
            <a:chOff x="323528" y="1412776"/>
            <a:chExt cx="8280920" cy="4032448"/>
          </a:xfrm>
        </p:grpSpPr>
        <p:sp>
          <p:nvSpPr>
            <p:cNvPr id="5" name="Загнутый угол 4"/>
            <p:cNvSpPr/>
            <p:nvPr/>
          </p:nvSpPr>
          <p:spPr>
            <a:xfrm>
              <a:off x="323528" y="1412776"/>
              <a:ext cx="8280920" cy="4032448"/>
            </a:xfrm>
            <a:prstGeom prst="foldedCorner">
              <a:avLst/>
            </a:prstGeom>
            <a:solidFill>
              <a:srgbClr val="FF0000">
                <a:alpha val="58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55576" y="1628800"/>
              <a:ext cx="756084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Наложить жгут. Жгутом может служить любой прочный материал (резиновая трубка, любая материя, провод, шнур и т.п.). жгут нельзя накладывать на голую кожу. Ближе к ране на кожу в месте наложения жгута накладывают прокладку из мягкой ткани (важно, чтобы на ней не было складок).</a:t>
              </a:r>
            </a:p>
            <a:p>
              <a:r>
                <a:rPr lang="ru-RU" dirty="0" smtClean="0"/>
                <a:t>жгут накладывают только на 3-4 см выше от места ранения.</a:t>
              </a:r>
            </a:p>
            <a:p>
              <a:r>
                <a:rPr lang="ru-RU" dirty="0" smtClean="0"/>
                <a:t>К жгуту прикрепить записку с указанием времени его наложения. К повязке или жгуту обязательно прикрепляют записку с указанием даты и времени (часы, минуты) наложения жгута. В летнее время жгут накладывается на 1,5 ч, в зимнее — на 45-60 мин. Если в течение этого времени пострадавший не доставлен в больницу, рану зажимают руками, жгут осторожно распускают а , затем накладывают вновь.</a:t>
              </a:r>
              <a:endParaRPr lang="ru-RU" dirty="0"/>
            </a:p>
          </p:txBody>
        </p:sp>
      </p:grpSp>
      <p:pic>
        <p:nvPicPr>
          <p:cNvPr id="24578" name="Picture 2" descr="C:\Users\Acer\Documents\лена\cf85b1882fc24d5d46e977758aee05c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157192"/>
            <a:ext cx="1944216" cy="1491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9" name="Picture 3" descr="C:\Users\Acer\Documents\лена\iCAJ9J3TQ.jpg"/>
          <p:cNvPicPr>
            <a:picLocks noChangeAspect="1" noChangeArrowheads="1"/>
          </p:cNvPicPr>
          <p:nvPr/>
        </p:nvPicPr>
        <p:blipFill>
          <a:blip r:embed="rId5" cstate="print"/>
          <a:srcRect r="6667"/>
          <a:stretch>
            <a:fillRect/>
          </a:stretch>
        </p:blipFill>
        <p:spPr bwMode="auto">
          <a:xfrm>
            <a:off x="5580112" y="5157192"/>
            <a:ext cx="2016224" cy="1455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5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6577" y="506118"/>
            <a:ext cx="68312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ВЕНОЗНОЕ КРОВОТЕЧЕНИЕ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99592" y="1268760"/>
            <a:ext cx="7272808" cy="4824536"/>
            <a:chOff x="899592" y="1268760"/>
            <a:chExt cx="7272808" cy="48245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99592" y="1268760"/>
              <a:ext cx="7272808" cy="4824536"/>
            </a:xfrm>
            <a:prstGeom prst="rect">
              <a:avLst/>
            </a:prstGeom>
            <a:solidFill>
              <a:srgbClr val="FF0000">
                <a:alpha val="64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15616" y="1484784"/>
              <a:ext cx="6624736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При венозном кровотечении кровь имеет темно-вишневую окраску, вытекает ровной струёй без пульсации из периферической части сосуда. В случае повреждения крупной вены может отмечаться пульсирование струи крови в ритме дыхания.</a:t>
              </a:r>
            </a:p>
            <a:p>
              <a:r>
                <a:rPr lang="ru-RU" dirty="0" smtClean="0"/>
                <a:t>Давящая повязка – лучшее средство для остановки потока венозной крови. Чистую марлю накладывают на кровоточащий участок, сверху кладут чистый неразвернутый бинт. Если под рукой нет бинта, то ход идет сложенная в несколько раз марля, а, в крайнем случае – носовой платок. Все эти средства при правильном использовании оказывают давящий фактор, с их помощью зияющие концы поврежденных сосудов закрываются. Давящий предмет, прижимаемый к ране бинтом, обеспечивает сдавливание просветов сосудов, благодаря чему прекращается кровотечение. </a:t>
              </a:r>
              <a:br>
                <a:rPr lang="ru-RU" dirty="0" smtClean="0"/>
              </a:br>
              <a:endParaRPr lang="ru-RU" dirty="0"/>
            </a:p>
          </p:txBody>
        </p:sp>
      </p:grpSp>
      <p:pic>
        <p:nvPicPr>
          <p:cNvPr id="25602" name="Picture 2" descr="C:\Users\Acer\Documents\лена\krovotechenie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445224"/>
            <a:ext cx="1902507" cy="1268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548680"/>
            <a:ext cx="6912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357683"/>
            <a:ext cx="82809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БЕРЕГИТЕ  СВОЕ  ЗДОРОВЬЕ </a:t>
            </a:r>
            <a:b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b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ЖИЗНЬ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er\Documents\лена\x_798fe7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509120"/>
            <a:ext cx="2808312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Группа 7"/>
          <p:cNvGrpSpPr/>
          <p:nvPr/>
        </p:nvGrpSpPr>
        <p:grpSpPr>
          <a:xfrm>
            <a:off x="829298" y="692696"/>
            <a:ext cx="4176464" cy="13887688"/>
            <a:chOff x="755576" y="1550792"/>
            <a:chExt cx="5112568" cy="1388768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55576" y="1550792"/>
              <a:ext cx="45720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/>
                <a:t>Кровотечение- </a:t>
              </a:r>
              <a:r>
                <a:rPr lang="ru-RU" sz="2400" dirty="0" smtClean="0"/>
                <a:t>это истечение крови из поврежденных в результате травмы или заболевания кровеносных сосудов.</a:t>
              </a:r>
              <a:endParaRPr lang="ru-RU" sz="24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55576" y="4143080"/>
              <a:ext cx="5112568" cy="11295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/>
                <a:t>Кровотечение может быть артериальным (алая кровь бьёт фонтаном), венозным (истечение тёмной крови), капиллярным, смешанным, паренхиматозным (внутренним).</a:t>
              </a:r>
              <a:endParaRPr lang="ru-RU" sz="2000" dirty="0"/>
            </a:p>
            <a:p>
              <a:endParaRPr lang="ru-RU" sz="2000" dirty="0" smtClean="0"/>
            </a:p>
            <a:p>
              <a:endParaRPr lang="ru-RU" sz="2000" dirty="0"/>
            </a:p>
            <a:p>
              <a:endParaRPr lang="ru-RU" sz="2000" dirty="0" smtClean="0"/>
            </a:p>
            <a:p>
              <a:endParaRPr lang="ru-RU" sz="2000" dirty="0"/>
            </a:p>
            <a:p>
              <a:endParaRPr lang="ru-RU" sz="2000" dirty="0" smtClean="0"/>
            </a:p>
            <a:p>
              <a:endParaRPr lang="ru-RU" sz="2000" dirty="0"/>
            </a:p>
            <a:p>
              <a:endParaRPr lang="ru-RU" sz="2000" dirty="0" smtClean="0"/>
            </a:p>
            <a:p>
              <a:endParaRPr lang="ru-RU" sz="2000" dirty="0"/>
            </a:p>
            <a:p>
              <a:endParaRPr lang="ru-RU" sz="2000" dirty="0" smtClean="0"/>
            </a:p>
            <a:p>
              <a:endParaRPr lang="ru-RU" sz="2000" dirty="0"/>
            </a:p>
            <a:p>
              <a:endParaRPr lang="ru-RU" sz="2000" dirty="0" smtClean="0"/>
            </a:p>
            <a:p>
              <a:endParaRPr lang="ru-RU" sz="2000" dirty="0"/>
            </a:p>
            <a:p>
              <a:endParaRPr lang="ru-RU" sz="2000" dirty="0" smtClean="0"/>
            </a:p>
            <a:p>
              <a:endParaRPr lang="ru-RU" sz="2000" dirty="0"/>
            </a:p>
            <a:p>
              <a:endParaRPr lang="ru-RU" sz="2000" dirty="0" smtClean="0"/>
            </a:p>
            <a:p>
              <a:endParaRPr lang="ru-RU" sz="2000" dirty="0"/>
            </a:p>
            <a:p>
              <a:endParaRPr lang="ru-RU" sz="2000" dirty="0" smtClean="0"/>
            </a:p>
            <a:p>
              <a:endParaRPr lang="ru-RU" sz="2000" dirty="0"/>
            </a:p>
            <a:p>
              <a:endParaRPr lang="ru-RU" sz="2000" dirty="0" smtClean="0"/>
            </a:p>
            <a:p>
              <a:endParaRPr lang="ru-RU" sz="2000" dirty="0"/>
            </a:p>
            <a:p>
              <a:endParaRPr lang="ru-RU" sz="2000" dirty="0" smtClean="0"/>
            </a:p>
            <a:p>
              <a:endParaRPr lang="ru-RU" sz="2000" dirty="0"/>
            </a:p>
            <a:p>
              <a:endParaRPr lang="ru-RU" sz="2000" dirty="0" smtClean="0"/>
            </a:p>
            <a:p>
              <a:endParaRPr lang="ru-RU" sz="2000" dirty="0"/>
            </a:p>
            <a:p>
              <a:endParaRPr lang="ru-RU" sz="2000" dirty="0" smtClean="0"/>
            </a:p>
            <a:p>
              <a:r>
                <a:rPr lang="ru-RU" sz="2000" dirty="0" smtClean="0"/>
                <a:t> </a:t>
              </a:r>
            </a:p>
            <a:p>
              <a:endParaRPr lang="ru-RU" sz="2000" dirty="0"/>
            </a:p>
          </p:txBody>
        </p:sp>
      </p:grpSp>
      <p:pic>
        <p:nvPicPr>
          <p:cNvPr id="2053" name="Picture 5" descr="C:\Users\Acer\Documents\лена\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060848"/>
            <a:ext cx="2496666" cy="2569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Acer\Documents\лена\iCAPZNYY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0648"/>
            <a:ext cx="2817303" cy="1938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524" y="260648"/>
            <a:ext cx="8712968" cy="1541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ВИДЫ КРОВОТЕЧЕНИЙ ПО НАПРАВЛЕНИЮ ТОКА КРОВИ:</a:t>
            </a:r>
          </a:p>
          <a:p>
            <a:pPr lvl="0" algn="ctr"/>
            <a:endParaRPr lang="ru-RU" sz="4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endParaRPr lang="ru-RU" sz="44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endParaRPr lang="ru-RU" sz="4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endParaRPr lang="ru-RU" sz="44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endParaRPr lang="ru-RU" sz="4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endParaRPr lang="ru-RU" sz="44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endParaRPr lang="ru-RU" sz="4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endParaRPr lang="ru-RU" sz="44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endParaRPr lang="ru-RU" sz="44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endParaRPr lang="ru-RU" sz="4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endParaRPr lang="ru-RU" sz="44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endParaRPr lang="ru-RU" sz="4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endParaRPr lang="ru-RU" sz="44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endParaRPr lang="ru-RU" sz="4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endParaRPr lang="ru-RU" sz="44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endParaRPr lang="ru-RU" sz="4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endParaRPr lang="ru-RU" sz="44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endParaRPr lang="ru-RU" sz="4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endParaRPr lang="ru-RU" sz="4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endParaRPr lang="ru-RU" sz="44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endParaRPr lang="ru-RU" sz="4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1979712" y="1412776"/>
            <a:ext cx="5472608" cy="3744416"/>
            <a:chOff x="1691680" y="980728"/>
            <a:chExt cx="5472608" cy="3744416"/>
          </a:xfrm>
        </p:grpSpPr>
        <p:cxnSp>
          <p:nvCxnSpPr>
            <p:cNvPr id="19" name="Прямая со стрелкой 18"/>
            <p:cNvCxnSpPr/>
            <p:nvPr/>
          </p:nvCxnSpPr>
          <p:spPr>
            <a:xfrm>
              <a:off x="4283968" y="1988840"/>
              <a:ext cx="0" cy="27363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Прямоугольник 1"/>
            <p:cNvSpPr/>
            <p:nvPr/>
          </p:nvSpPr>
          <p:spPr>
            <a:xfrm>
              <a:off x="2411760" y="980728"/>
              <a:ext cx="3888432" cy="1008112"/>
            </a:xfrm>
            <a:prstGeom prst="rect">
              <a:avLst/>
            </a:prstGeom>
            <a:solidFill>
              <a:srgbClr val="FF0000">
                <a:alpha val="46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Кровотечение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flipH="1">
              <a:off x="1691680" y="1988840"/>
              <a:ext cx="720080" cy="28803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6300192" y="1988840"/>
              <a:ext cx="864096" cy="2880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>
            <a:off x="251520" y="2780928"/>
            <a:ext cx="3384376" cy="2304256"/>
            <a:chOff x="-468560" y="2924944"/>
            <a:chExt cx="3384376" cy="230425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468560" y="2924944"/>
              <a:ext cx="3384376" cy="2304256"/>
            </a:xfrm>
            <a:prstGeom prst="rect">
              <a:avLst/>
            </a:prstGeom>
            <a:solidFill>
              <a:srgbClr val="FF0000">
                <a:alpha val="52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-468560" y="2996952"/>
              <a:ext cx="3312368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Внутреннее кровотечение</a:t>
              </a:r>
              <a:r>
                <a:rPr lang="ru-RU" dirty="0"/>
                <a:t> </a:t>
              </a:r>
              <a:r>
                <a:rPr lang="ru-RU" dirty="0" smtClean="0"/>
                <a:t>– </a:t>
              </a:r>
              <a:r>
                <a:rPr lang="ru-RU" sz="1600" dirty="0" smtClean="0"/>
                <a:t>это </a:t>
              </a:r>
              <a:r>
                <a:rPr lang="ru-RU" dirty="0" smtClean="0"/>
                <a:t> </a:t>
              </a:r>
              <a:r>
                <a:rPr lang="ru-RU" sz="1600" dirty="0" smtClean="0"/>
                <a:t>кровотечение в полости организма, сообщающиеся с внешней средой— желудочное кровотечение, кровотечение из стенки кишечника, лёгочное кровотечение, кровотечение в полость мочевого пузыря и т. д.</a:t>
              </a:r>
              <a:endParaRPr lang="ru-RU" sz="1600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508104" y="2780928"/>
            <a:ext cx="3384376" cy="2304256"/>
            <a:chOff x="5508104" y="2780928"/>
            <a:chExt cx="3384376" cy="230425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508104" y="2780928"/>
              <a:ext cx="3384376" cy="2304256"/>
            </a:xfrm>
            <a:prstGeom prst="rect">
              <a:avLst/>
            </a:prstGeom>
            <a:solidFill>
              <a:srgbClr val="FF0000">
                <a:alpha val="52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80112" y="2924944"/>
              <a:ext cx="3204864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Наружным кровотечение</a:t>
              </a:r>
              <a:r>
                <a:rPr lang="ru-RU" sz="1600" dirty="0" smtClean="0"/>
                <a:t> – это кровотечение, когда кровь изливается из повреждённых сосудов слизистых, кожи, подкожной клетчатки, мышц. Кровь непосредственно попадает во внешнюю среду.</a:t>
              </a:r>
              <a:endParaRPr lang="ru-RU" sz="1600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267744" y="5229200"/>
            <a:ext cx="5328592" cy="1484784"/>
            <a:chOff x="2195736" y="5229200"/>
            <a:chExt cx="5328592" cy="148478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195736" y="5229200"/>
              <a:ext cx="5256584" cy="1484784"/>
            </a:xfrm>
            <a:prstGeom prst="rect">
              <a:avLst/>
            </a:prstGeom>
            <a:solidFill>
              <a:srgbClr val="FF0000">
                <a:alpha val="52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267744" y="5301208"/>
              <a:ext cx="5256584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Скрытое</a:t>
              </a:r>
              <a:r>
                <a:rPr lang="ru-RU" sz="1600" dirty="0" smtClean="0"/>
                <a:t> – кровотечение называется скрытым в случае кровоизлияния в полости тела, которые не сообщаются с внешней средой. Это плевральное перикардиальная, брюшная полости, полости суставов, желудочков мозга и т. д. Самый опасный вид кровотечений.</a:t>
              </a:r>
              <a:endParaRPr lang="ru-RU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7484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Кровотечения подразделяют </a:t>
            </a: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происхождению: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220072" y="2492896"/>
            <a:ext cx="3744416" cy="3600400"/>
            <a:chOff x="5615608" y="2492896"/>
            <a:chExt cx="3528392" cy="3600400"/>
          </a:xfrm>
        </p:grpSpPr>
        <p:sp>
          <p:nvSpPr>
            <p:cNvPr id="5" name="Прямоугольник с двумя скругленными соседними углами 4"/>
            <p:cNvSpPr/>
            <p:nvPr/>
          </p:nvSpPr>
          <p:spPr>
            <a:xfrm>
              <a:off x="5615608" y="2492896"/>
              <a:ext cx="3528392" cy="36004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0000">
                <a:alpha val="36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887023" y="2708920"/>
              <a:ext cx="3256977" cy="2831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Травматическое</a:t>
              </a:r>
            </a:p>
            <a:p>
              <a:r>
                <a:rPr lang="ru-RU" sz="1600" dirty="0" smtClean="0"/>
                <a:t>Травматическое кровотечение возникает в результате травмирующего воздействия на органы и ткани превышающего их прочностные характеристики. При травматическом кровотечении под действием внешних факторов развивается острое нарушение структуры сосудистой сети в месте поражения.</a:t>
              </a:r>
              <a:endParaRPr lang="ru-RU" sz="16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79512" y="2420888"/>
            <a:ext cx="3600400" cy="3714224"/>
            <a:chOff x="107504" y="2564904"/>
            <a:chExt cx="3600400" cy="3714224"/>
          </a:xfrm>
        </p:grpSpPr>
        <p:sp>
          <p:nvSpPr>
            <p:cNvPr id="4" name="Прямоугольник с двумя скругленными соседними углами 3"/>
            <p:cNvSpPr/>
            <p:nvPr/>
          </p:nvSpPr>
          <p:spPr>
            <a:xfrm>
              <a:off x="107504" y="2564904"/>
              <a:ext cx="3600400" cy="3672408"/>
            </a:xfrm>
            <a:prstGeom prst="round2SameRect">
              <a:avLst/>
            </a:prstGeom>
            <a:solidFill>
              <a:srgbClr val="FF0000">
                <a:alpha val="36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51520" y="2708920"/>
              <a:ext cx="3240360" cy="3570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Патологическое</a:t>
              </a:r>
            </a:p>
            <a:p>
              <a:r>
                <a:rPr lang="ru-RU" sz="1600" dirty="0" smtClean="0"/>
                <a:t>Патологическое кровотечение является следствием патофизиологических процессов протекающих в организме больного. Причиной его может являться нарушение работы любого из компонентов сердечно сосудистой и свертывающей системы крови. Данный вид кровотечений развивается при минимальном провоцирующем воздействии или же вовсе без него.</a:t>
              </a:r>
              <a:endParaRPr lang="ru-RU" sz="1600" dirty="0"/>
            </a:p>
          </p:txBody>
        </p:sp>
      </p:grpSp>
      <p:pic>
        <p:nvPicPr>
          <p:cNvPr id="1026" name="Picture 2" descr="C:\Users\Acer\Documents\лена\3457_pg_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149080"/>
            <a:ext cx="1985327" cy="256490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060848"/>
            <a:ext cx="2592288" cy="792088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Капиллярное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56992"/>
            <a:ext cx="2592288" cy="792088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Артериальное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2060848"/>
            <a:ext cx="2592288" cy="792088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Венозное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3356992"/>
            <a:ext cx="2592288" cy="792088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Паренхиматозное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51908" y="188640"/>
            <a:ext cx="6813340" cy="3096344"/>
            <a:chOff x="951908" y="0"/>
            <a:chExt cx="6813340" cy="328498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951908" y="0"/>
              <a:ext cx="6813340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4800" b="1" cap="none" spc="0" dirty="0" smtClean="0">
                  <a:ln w="1143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По повреждению сосуда</a:t>
              </a:r>
            </a:p>
            <a:p>
              <a:pPr algn="ctr"/>
              <a:r>
                <a:rPr lang="ru-RU" sz="4800" b="1" dirty="0" smtClean="0">
                  <a:ln w="11430"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кровотечения</a:t>
              </a:r>
              <a:r>
                <a:rPr lang="ru-RU" sz="4800" b="1" dirty="0" smtClean="0">
                  <a:ln w="1143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 делятся</a:t>
              </a:r>
              <a:endParaRPr lang="ru-RU" sz="4800" b="1" cap="none" spc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H="1">
              <a:off x="1331640" y="1556792"/>
              <a:ext cx="864096" cy="3600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6876256" y="1556792"/>
              <a:ext cx="864096" cy="3600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5220072" y="1556792"/>
              <a:ext cx="1224136" cy="17281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H="1">
              <a:off x="2699792" y="1484784"/>
              <a:ext cx="792088" cy="1800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C:\Users\Acer\Documents\лена\210d16cf-36b3-4b1e-9980-c1757cfd1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09120"/>
            <a:ext cx="1656184" cy="220824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Acer\Documents\лена\10263024374126_0b85ebe50183cdecbed371be7e2a7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437112"/>
            <a:ext cx="1728192" cy="230425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24903" y="305459"/>
            <a:ext cx="99082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 ВРЕМЕНИ КРОВОТЕЧЕНИЯ ДЕЛЯТСЯ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23528" y="2348880"/>
            <a:ext cx="3672408" cy="1944216"/>
            <a:chOff x="323528" y="2348880"/>
            <a:chExt cx="3672408" cy="194421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23528" y="2348880"/>
              <a:ext cx="3672408" cy="1944216"/>
            </a:xfrm>
            <a:prstGeom prst="rect">
              <a:avLst/>
            </a:prstGeom>
            <a:solidFill>
              <a:srgbClr val="FF0000">
                <a:alpha val="66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3528" y="2420888"/>
              <a:ext cx="33843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Первичное</a:t>
              </a:r>
              <a:r>
                <a:rPr lang="ru-RU" dirty="0" smtClean="0"/>
                <a:t> — кровотечение возникает непосредственно после повреждения.</a:t>
              </a:r>
              <a:endParaRPr lang="ru-RU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987824" y="4437112"/>
            <a:ext cx="3384376" cy="2088232"/>
            <a:chOff x="2987824" y="4437112"/>
            <a:chExt cx="3384376" cy="208823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987824" y="4437112"/>
              <a:ext cx="3312368" cy="2088232"/>
            </a:xfrm>
            <a:prstGeom prst="rect">
              <a:avLst/>
            </a:prstGeom>
            <a:solidFill>
              <a:srgbClr val="FF0000">
                <a:alpha val="66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59832" y="4581128"/>
              <a:ext cx="331236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Вторичное ранее</a:t>
              </a:r>
              <a:r>
                <a:rPr lang="ru-RU" dirty="0" smtClean="0"/>
                <a:t> — возникает вскоре после окончательной остановки кровотечения, чаще в результате отсутствия контроля за гемостазом во время операции.</a:t>
              </a:r>
              <a:endParaRPr lang="ru-RU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148064" y="2348880"/>
            <a:ext cx="3816424" cy="1944216"/>
            <a:chOff x="5148064" y="2348880"/>
            <a:chExt cx="3816424" cy="194421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148064" y="2348880"/>
              <a:ext cx="3744416" cy="1944216"/>
            </a:xfrm>
            <a:prstGeom prst="rect">
              <a:avLst/>
            </a:prstGeom>
            <a:solidFill>
              <a:srgbClr val="FF0000">
                <a:alpha val="66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48064" y="2492896"/>
              <a:ext cx="38164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Вторичное позднее </a:t>
              </a:r>
              <a:r>
                <a:rPr lang="ru-RU" dirty="0" smtClean="0"/>
                <a:t>— возникает в результате деструкции кровеносной стенки. Кровотечение плохо поддается остановке.</a:t>
              </a:r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843808" y="1628800"/>
            <a:ext cx="3182756" cy="2034714"/>
            <a:chOff x="2843808" y="1700808"/>
            <a:chExt cx="3182756" cy="2034714"/>
          </a:xfrm>
        </p:grpSpPr>
        <p:cxnSp>
          <p:nvCxnSpPr>
            <p:cNvPr id="18" name="Прямая со стрелкой 17"/>
            <p:cNvCxnSpPr/>
            <p:nvPr/>
          </p:nvCxnSpPr>
          <p:spPr>
            <a:xfrm>
              <a:off x="4572000" y="1700808"/>
              <a:ext cx="14404" cy="203471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H="1">
              <a:off x="2843808" y="1700808"/>
              <a:ext cx="1728192" cy="50405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4572000" y="1700808"/>
              <a:ext cx="1454564" cy="37853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3843" y="469183"/>
            <a:ext cx="87882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КАПИЛЛЯРНОЕ КРОВОТЕЧЕНИЕ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95536" y="1484784"/>
            <a:ext cx="4032448" cy="4464496"/>
            <a:chOff x="395536" y="1484784"/>
            <a:chExt cx="4032448" cy="446449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95536" y="1484784"/>
              <a:ext cx="4032448" cy="4464496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9552" y="1772816"/>
              <a:ext cx="3888432" cy="4093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/>
                <a:t>Считается самым «легким». Оно относится к наружным кровотечениям. Такое кровотечение, как правило, останавливается само. Угрозу представляет инфицирование раны. Поэтому ссадину следует сначала обработать перекисью водорода, просушить, а затем наложить повязку. Если под рукой нет перевязочного материала, то можно приложить вымытый лист подорожника.</a:t>
              </a:r>
              <a:endParaRPr lang="ru-RU" sz="2000" dirty="0"/>
            </a:p>
          </p:txBody>
        </p:sp>
      </p:grpSp>
      <p:pic>
        <p:nvPicPr>
          <p:cNvPr id="1026" name="Picture 2" descr="C:\Users\Acer\Documents\лена\novyj-preparat-pozvolyaet-bystro-ostanavlivat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2366864" cy="197738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Acer\Documents\лена\iCA5443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25144"/>
            <a:ext cx="2566364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http://www.entusa.com/oral_photographs/bleeding_lingual_hemangio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140968"/>
            <a:ext cx="2304665" cy="1729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267744" y="1916832"/>
            <a:ext cx="4464496" cy="4248472"/>
            <a:chOff x="2915816" y="1916832"/>
            <a:chExt cx="4464496" cy="42484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915816" y="1916832"/>
              <a:ext cx="4320480" cy="4248472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491880" y="2132856"/>
              <a:ext cx="3888432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/>
                <a:t>Возникает при ранах и разрывах внутренних органов, реже вследствие других причин, бывает обильным и продолжительным. Эти кровотечения опаснее капиллярных, так как сосуды органов не спадаются в силу особого строения стромы органов. Особенно опасны кровотечения из селезенки, печени, почек.</a:t>
              </a:r>
              <a:endParaRPr lang="ru-RU" sz="20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69108" y="600164"/>
            <a:ext cx="9001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ПАРЕНХИМАТОЗНОЕ КРОВОТЕЧЕНИЕ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49" name="Picture 1" descr="C:\Users\Acer\Documents\лена\8241_w640_h640_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916832"/>
            <a:ext cx="2217663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Acer\Documents\лена\norm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1866956" cy="1921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Acer\Documents\лена\z945_video-izbieniya-devochki6.jpg"/>
          <p:cNvPicPr>
            <a:picLocks noChangeAspect="1" noChangeArrowheads="1"/>
          </p:cNvPicPr>
          <p:nvPr/>
        </p:nvPicPr>
        <p:blipFill>
          <a:blip r:embed="rId5" cstate="print"/>
          <a:srcRect l="22019" r="10497"/>
          <a:stretch>
            <a:fillRect/>
          </a:stretch>
        </p:blipFill>
        <p:spPr bwMode="auto">
          <a:xfrm>
            <a:off x="179512" y="4653136"/>
            <a:ext cx="1968033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Acer\Documents\лена\PR20101003215913.jpg"/>
          <p:cNvPicPr>
            <a:picLocks noChangeAspect="1" noChangeArrowheads="1"/>
          </p:cNvPicPr>
          <p:nvPr/>
        </p:nvPicPr>
        <p:blipFill>
          <a:blip r:embed="rId6" cstate="print"/>
          <a:srcRect r="11463"/>
          <a:stretch>
            <a:fillRect/>
          </a:stretch>
        </p:blipFill>
        <p:spPr bwMode="auto">
          <a:xfrm>
            <a:off x="6660232" y="4509120"/>
            <a:ext cx="2339752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6393" y="591125"/>
            <a:ext cx="76702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АРТЕРИАЛЬНОЕ КРОВОТЕЧЕНИЕ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619672" y="1916832"/>
            <a:ext cx="6048672" cy="3240360"/>
            <a:chOff x="1403648" y="1268760"/>
            <a:chExt cx="6048672" cy="324036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403648" y="1268760"/>
              <a:ext cx="6048672" cy="3240360"/>
            </a:xfrm>
            <a:prstGeom prst="rect">
              <a:avLst/>
            </a:prstGeom>
            <a:solidFill>
              <a:srgbClr val="FF0000">
                <a:alpha val="54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475656" y="1628800"/>
              <a:ext cx="5904656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Является самым опасным из всех видов кровотечений, так как может быстро наступить полное обескровливание пострадавшего. Наиболее опасны ранения крупных артерий — бедренной, плечевой, сонной; в этих случаях смерть может наступить в считанные минуты. Кровь ярко-красная или алого цвета, бьет пульсирующей струей из раны.</a:t>
              </a:r>
              <a:endParaRPr lang="ru-RU" dirty="0"/>
            </a:p>
          </p:txBody>
        </p:sp>
      </p:grpSp>
      <p:pic>
        <p:nvPicPr>
          <p:cNvPr id="23554" name="Picture 2" descr="C:\Users\Acer\Documents\лена\Kroviblood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37112"/>
            <a:ext cx="2451072" cy="2154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5" name="Picture 3" descr="C:\Users\Acer\Documents\лена\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509120"/>
            <a:ext cx="2592288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368</TotalTime>
  <Words>728</Words>
  <Application>Microsoft Office PowerPoint</Application>
  <PresentationFormat>Экран (4:3)</PresentationFormat>
  <Paragraphs>90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User</cp:lastModifiedBy>
  <cp:revision>42</cp:revision>
  <dcterms:created xsi:type="dcterms:W3CDTF">2012-09-29T21:01:12Z</dcterms:created>
  <dcterms:modified xsi:type="dcterms:W3CDTF">2015-01-17T13:04:51Z</dcterms:modified>
</cp:coreProperties>
</file>