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535" autoAdjust="0"/>
  </p:normalViewPr>
  <p:slideViewPr>
    <p:cSldViewPr>
      <p:cViewPr varScale="1">
        <p:scale>
          <a:sx n="54" d="100"/>
          <a:sy n="54" d="100"/>
        </p:scale>
        <p:origin x="-114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D26627-F377-458A-A4A0-1F2D450ECE0F}" type="datetimeFigureOut">
              <a:rPr lang="ru-RU" smtClean="0"/>
              <a:t>17.01.2015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858A11-7D01-490D-84CA-5C6B25B13BD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D26627-F377-458A-A4A0-1F2D450ECE0F}" type="datetimeFigureOut">
              <a:rPr lang="ru-RU" smtClean="0"/>
              <a:t>17.01.2015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858A11-7D01-490D-84CA-5C6B25B13BD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D26627-F377-458A-A4A0-1F2D450ECE0F}" type="datetimeFigureOut">
              <a:rPr lang="ru-RU" smtClean="0"/>
              <a:t>17.01.2015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858A11-7D01-490D-84CA-5C6B25B13BD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D26627-F377-458A-A4A0-1F2D450ECE0F}" type="datetimeFigureOut">
              <a:rPr lang="ru-RU" smtClean="0"/>
              <a:t>17.01.2015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858A11-7D01-490D-84CA-5C6B25B13BD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D26627-F377-458A-A4A0-1F2D450ECE0F}" type="datetimeFigureOut">
              <a:rPr lang="ru-RU" smtClean="0"/>
              <a:t>17.01.2015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858A11-7D01-490D-84CA-5C6B25B13BD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D26627-F377-458A-A4A0-1F2D450ECE0F}" type="datetimeFigureOut">
              <a:rPr lang="ru-RU" smtClean="0"/>
              <a:t>17.01.2015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858A11-7D01-490D-84CA-5C6B25B13BD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D26627-F377-458A-A4A0-1F2D450ECE0F}" type="datetimeFigureOut">
              <a:rPr lang="ru-RU" smtClean="0"/>
              <a:t>17.01.2015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858A11-7D01-490D-84CA-5C6B25B13BD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D26627-F377-458A-A4A0-1F2D450ECE0F}" type="datetimeFigureOut">
              <a:rPr lang="ru-RU" smtClean="0"/>
              <a:t>17.01.2015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858A11-7D01-490D-84CA-5C6B25B13BD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D26627-F377-458A-A4A0-1F2D450ECE0F}" type="datetimeFigureOut">
              <a:rPr lang="ru-RU" smtClean="0"/>
              <a:t>17.01.2015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858A11-7D01-490D-84CA-5C6B25B13BD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D26627-F377-458A-A4A0-1F2D450ECE0F}" type="datetimeFigureOut">
              <a:rPr lang="ru-RU" smtClean="0"/>
              <a:t>17.01.2015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858A11-7D01-490D-84CA-5C6B25B13BD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D26627-F377-458A-A4A0-1F2D450ECE0F}" type="datetimeFigureOut">
              <a:rPr lang="ru-RU" smtClean="0"/>
              <a:t>17.01.2015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858A11-7D01-490D-84CA-5C6B25B13BDB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DD26627-F377-458A-A4A0-1F2D450ECE0F}" type="datetimeFigureOut">
              <a:rPr lang="ru-RU" smtClean="0"/>
              <a:t>17.01.2015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8858A11-7D01-490D-84CA-5C6B25B13BDB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214282" y="3214686"/>
            <a:ext cx="3571900" cy="3429024"/>
            <a:chOff x="214282" y="3214686"/>
            <a:chExt cx="3571900" cy="3429024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1142976" y="3214686"/>
              <a:ext cx="1643074" cy="3429024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14282" y="4143380"/>
              <a:ext cx="3571900" cy="1643074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0" y="404664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Первая помощь при вывихах и разрывах мягких тканей. </a:t>
            </a:r>
            <a:endParaRPr lang="ru-RU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23928" y="4663934"/>
            <a:ext cx="4807726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Созыкина Татьяна Николаевна</a:t>
            </a:r>
          </a:p>
          <a:p>
            <a:r>
              <a:rPr lang="ru-RU" sz="2000" b="1" dirty="0" smtClean="0"/>
              <a:t>Учитель ОБЖ</a:t>
            </a:r>
          </a:p>
          <a:p>
            <a:r>
              <a:rPr lang="ru-RU" sz="2000" b="1" dirty="0" smtClean="0"/>
              <a:t>МБОУ СОШ №8</a:t>
            </a:r>
          </a:p>
          <a:p>
            <a:r>
              <a:rPr lang="ru-RU" sz="2000" b="1" dirty="0" err="1"/>
              <a:t>р</a:t>
            </a:r>
            <a:r>
              <a:rPr lang="ru-RU" sz="2000" b="1" dirty="0" err="1" smtClean="0"/>
              <a:t>.п</a:t>
            </a:r>
            <a:r>
              <a:rPr lang="ru-RU" sz="2000" b="1" dirty="0" smtClean="0"/>
              <a:t>. Шолоховский</a:t>
            </a:r>
          </a:p>
          <a:p>
            <a:r>
              <a:rPr lang="ru-RU" sz="2000" b="1" dirty="0" smtClean="0"/>
              <a:t>Ростовская область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3" name="Picture 5" descr="C:\Documents and Settings\Admin\Мои документы\школа\Новая папка\01_kto-vozmestit-uscherb-za-perelomy-obnovleno-v-10-4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60170" y="4056330"/>
            <a:ext cx="2432906" cy="2541022"/>
          </a:xfrm>
          <a:prstGeom prst="rect">
            <a:avLst/>
          </a:prstGeom>
          <a:noFill/>
          <a:ln>
            <a:noFill/>
          </a:ln>
        </p:spPr>
      </p:pic>
      <p:pic>
        <p:nvPicPr>
          <p:cNvPr id="22531" name="Picture 3" descr="C:\Documents and Settings\Admin\Мои документы\школа\Новая папка\1_-0109-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4235" y="1206120"/>
            <a:ext cx="2338296" cy="2714644"/>
          </a:xfrm>
          <a:prstGeom prst="rect">
            <a:avLst/>
          </a:prstGeom>
          <a:noFill/>
          <a:ln>
            <a:noFill/>
          </a:ln>
        </p:spPr>
      </p:pic>
      <p:pic>
        <p:nvPicPr>
          <p:cNvPr id="22532" name="Picture 4" descr="C:\Documents and Settings\Admin\Мои документы\школа\Новая папка\2afc084aac68ffd1123f6c7d7b4d94ee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32040" y="2492896"/>
            <a:ext cx="1837921" cy="242889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595091" y="548680"/>
            <a:ext cx="810991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ПЕРВАЯ ПОМОЩЬ ПРИ РАЗРЫВЕ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5698" y="1814516"/>
            <a:ext cx="447350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solidFill>
                  <a:prstClr val="black"/>
                </a:solidFill>
              </a:rPr>
              <a:t>При оказании первой помощи нужно наложить на поврежденный сустав тугую повязку, приложить грелку с холодной водой или льдом, либо смоченное холодной водой полотенцем и   доставить пострадавшего в ближайшею больницу. </a:t>
            </a:r>
            <a:endParaRPr lang="ru-RU" sz="2400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2348880"/>
            <a:ext cx="654377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БЕРЕГИТЕ СВОЕ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ЗДОРОВЬЕ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Documents and Settings\Admin\Мои документы\Новая папка\vyvi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97623" y="664326"/>
            <a:ext cx="3214710" cy="241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9" name="Picture 5" descr="C:\Documents and Settings\Admin\Мои документы\Новая папка\07_dec_finger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36096" y="3645024"/>
            <a:ext cx="3143272" cy="249890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346775" y="2271695"/>
            <a:ext cx="4939605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dirty="0">
                <a:solidFill>
                  <a:prstClr val="black">
                    <a:lumMod val="95000"/>
                    <a:lumOff val="5000"/>
                  </a:prstClr>
                </a:solidFill>
                <a:latin typeface="Arial" pitchFamily="34" charset="0"/>
                <a:ea typeface="Times New Roman" pitchFamily="18" charset="0"/>
              </a:rPr>
              <a:t>Вывих – это стойкое смещение суставных поверхностей костей, ведущее к полному или частичному нарушению их нормального расположения относительно друг друга.</a:t>
            </a:r>
            <a:endParaRPr lang="ru-RU" sz="2800" dirty="0">
              <a:solidFill>
                <a:prstClr val="white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648282"/>
            <a:ext cx="31213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ВЫВИХ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Picture 1" descr="C:\Documents and Settings\Admin\Мои документы\Новая папка\28327439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52120" y="1433567"/>
            <a:ext cx="3345974" cy="4171314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  <p:sp>
        <p:nvSpPr>
          <p:cNvPr id="7" name="Прямоугольник 6"/>
          <p:cNvSpPr/>
          <p:nvPr/>
        </p:nvSpPr>
        <p:spPr>
          <a:xfrm>
            <a:off x="513036" y="1849065"/>
            <a:ext cx="55721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/>
              <a:t> свежие                                                         (до 3 суток с момента травмы).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13036" y="3103725"/>
            <a:ext cx="78581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smtClean="0"/>
              <a:t> </a:t>
            </a:r>
            <a:r>
              <a:rPr lang="ru-RU" sz="2400" smtClean="0"/>
              <a:t>несвежие                                                                                      (от 3 суток до 2–3 недель).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71472" y="4404552"/>
            <a:ext cx="40005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/>
              <a:t> застарелые                               </a:t>
            </a:r>
            <a:r>
              <a:rPr lang="ru-RU" sz="2400" dirty="0"/>
              <a:t>( с момента травмы прошло более 2–3 недель).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132883" y="542583"/>
            <a:ext cx="690445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РАЗЛИЧИЯ ВЫВИХОВ: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2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Documents and Settings\Admin\Мои документы\Новая папка\privychka_vyvih1_thumb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66096" y="2420888"/>
            <a:ext cx="2448272" cy="367240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683568" y="2636912"/>
            <a:ext cx="568863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200" i="1" dirty="0">
                <a:solidFill>
                  <a:prstClr val="black"/>
                </a:solidFill>
              </a:rPr>
              <a:t>Резкая боль, изменения формы сустава, невозможность движений в нем или их ограничение.</a:t>
            </a:r>
          </a:p>
          <a:p>
            <a:pPr lvl="0"/>
            <a:r>
              <a:rPr lang="ru-RU" sz="2200" i="1" dirty="0">
                <a:solidFill>
                  <a:prstClr val="black"/>
                </a:solidFill>
              </a:rPr>
              <a:t>При попытке произвести движение боли в суставе резко усиливаются. В отличие от ушиба, при котором боли и нарушения функции нарастают постепенно, при вывихе движения в суставе нарушаются сразу.</a:t>
            </a:r>
            <a:endParaRPr lang="ru-RU" sz="2200" i="1" dirty="0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94096" y="620688"/>
            <a:ext cx="590097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ОСНОВНЫЕ ПРИЗНАКИ </a:t>
            </a:r>
          </a:p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ТРАВМАТИЧЕСКОГО </a:t>
            </a:r>
          </a:p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ВЫВИХА: 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37507" y="357166"/>
            <a:ext cx="802174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ПЕРВАЯ ПОМОЩЬ ПРИ ВЫВИХЕ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1267" name="Picture 3" descr="C:\Documents and Settings\Admin\Мои документы\Новая папка\9905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00760" y="4040213"/>
            <a:ext cx="2899709" cy="19288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69" name="Picture 5" descr="C:\Documents and Settings\Admin\Мои документы\Новая папка\1268685312_385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63793" y="3842752"/>
            <a:ext cx="2369173" cy="23574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66" name="Picture 2" descr="C:\Documents and Settings\Admin\Мои документы\Новая папка\perelomy-vyvihi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3933056"/>
            <a:ext cx="3026114" cy="214314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619854" y="1104126"/>
            <a:ext cx="80029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solidFill>
                  <a:prstClr val="black"/>
                </a:solidFill>
              </a:rPr>
              <a:t>При оказании первой помощи нужно закрепить пострадавшую конечность так, чтобы не изменить положения вывихнутого сустава. </a:t>
            </a:r>
            <a:r>
              <a:rPr lang="ru-RU" sz="2400" dirty="0">
                <a:solidFill>
                  <a:prstClr val="white"/>
                </a:solidFill>
              </a:rPr>
              <a:t> </a:t>
            </a:r>
            <a:r>
              <a:rPr lang="ru-RU" sz="2400" dirty="0">
                <a:solidFill>
                  <a:prstClr val="black"/>
                </a:solidFill>
              </a:rPr>
              <a:t>Для этого наложить фиксирующую повязку типа косынка или шину; можно прибинтовать руку к туловищу.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Documents and Settings\Admin\Мои документы\Новая папка\kochers_method_shoulder_dislocation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72132" y="285728"/>
            <a:ext cx="3305185" cy="2930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35" name="Picture 3" descr="C:\Documents and Settings\Admin\Мои документы\Новая папка\1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72066" y="3357562"/>
            <a:ext cx="3770313" cy="282733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539552" y="285728"/>
            <a:ext cx="437539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prstClr val="black"/>
                </a:solidFill>
              </a:rPr>
              <a:t>К месту вывиха нужно приложить грелку с холодной водой или льдом, либо смоченное холодной водой полотенце. Вывих должен быть немедленно вправлен, поэтому пострадавшего нужно доставить в ближайшую больницу.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Documents and Settings\Admin\Мои документы\школа\Новая папка\kne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3504" y="1412776"/>
            <a:ext cx="3538854" cy="471490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544991" y="608330"/>
            <a:ext cx="791114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РАЗРЫВ МЯГКИХ ТКАНЕЙ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64532" y="1692738"/>
            <a:ext cx="441312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>
                <a:solidFill>
                  <a:prstClr val="black"/>
                </a:solidFill>
              </a:rPr>
              <a:t>Разрыв </a:t>
            </a:r>
            <a:r>
              <a:rPr lang="ru-RU" sz="2400" dirty="0">
                <a:solidFill>
                  <a:prstClr val="black"/>
                </a:solidFill>
              </a:rPr>
              <a:t>- закрытое механическое повреждение мягких тканей или органов с нарушением их анатомической целостности, возникающее в результате действия силы, превышающей пределы их эластичности. </a:t>
            </a:r>
            <a:endParaRPr lang="ru-RU" sz="24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C:\Documents and Settings\Admin\Мои документы\школа\Новая папка\knee_pcl_intro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9431" y="1357298"/>
            <a:ext cx="2260259" cy="2647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85" name="Picture 5" descr="C:\Documents and Settings\Admin\Мои документы\школа\Новая папка\p_255805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20073" y="4221088"/>
            <a:ext cx="3611510" cy="240974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1979784" y="476672"/>
            <a:ext cx="518443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ВИДЫ РАЗРЫВОВ: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31261" y="1628800"/>
            <a:ext cx="559817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8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haroni" pitchFamily="2" charset="-79"/>
              </a:rPr>
              <a:t>Разрыв подкожной жировой клетчатки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800" dirty="0">
                <a:solidFill>
                  <a:prstClr val="black"/>
                </a:solidFill>
                <a:cs typeface="Aharoni" pitchFamily="2" charset="-79"/>
              </a:rPr>
              <a:t>Разрыв фасций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800" dirty="0">
                <a:solidFill>
                  <a:prstClr val="black"/>
                </a:solidFill>
                <a:cs typeface="Aharoni" pitchFamily="2" charset="-79"/>
              </a:rPr>
              <a:t>Разрыв мышц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800" dirty="0">
                <a:solidFill>
                  <a:prstClr val="black"/>
                </a:solidFill>
                <a:cs typeface="Aharoni" pitchFamily="2" charset="-79"/>
              </a:rPr>
              <a:t>Разрыв сухожилий 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800" dirty="0">
                <a:solidFill>
                  <a:prstClr val="black"/>
                </a:solidFill>
                <a:cs typeface="Aharoni" pitchFamily="2" charset="-79"/>
              </a:rPr>
              <a:t>Разрыв нерва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800" dirty="0">
                <a:solidFill>
                  <a:prstClr val="black"/>
                </a:solidFill>
                <a:cs typeface="Aharoni" pitchFamily="2" charset="-79"/>
              </a:rPr>
              <a:t>Разрыв сосудов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>
                <a:solidFill>
                  <a:prstClr val="black"/>
                </a:solidFill>
                <a:cs typeface="Aharoni" pitchFamily="2" charset="-79"/>
              </a:rPr>
              <a:t>7.Разрыв менисков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>
                <a:solidFill>
                  <a:prstClr val="black"/>
                </a:solidFill>
                <a:cs typeface="Aharoni" pitchFamily="2" charset="-79"/>
              </a:rPr>
              <a:t>8. Разрыв связок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175558" y="500042"/>
            <a:ext cx="675056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ПРИЗНАКИ РАЗРЫВА 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1506" name="Picture 2" descr="C:\Documents and Settings\Admin\Мои документы\школа\Новая папка\icon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14941" y="1428736"/>
            <a:ext cx="3464013" cy="2428892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07" name="Picture 3" descr="C:\Documents and Settings\Admin\Мои документы\школа\Новая папка\x_7251862398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14942" y="4071942"/>
            <a:ext cx="3429024" cy="257176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611560" y="1941506"/>
            <a:ext cx="420415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solidFill>
                  <a:prstClr val="black"/>
                </a:solidFill>
              </a:rPr>
              <a:t>Основные симптомы разрыва связок это сильная боль в области сустава.</a:t>
            </a:r>
            <a:r>
              <a:rPr lang="ru-RU" sz="2400" i="1" dirty="0">
                <a:solidFill>
                  <a:prstClr val="black"/>
                </a:solidFill>
              </a:rPr>
              <a:t> </a:t>
            </a:r>
            <a:r>
              <a:rPr lang="ru-RU" sz="2400" dirty="0">
                <a:solidFill>
                  <a:prstClr val="black"/>
                </a:solidFill>
              </a:rPr>
              <a:t>При попытке произвести движение боли в суставе резко усиливаются. наблюдается также припухлость и гематома.</a:t>
            </a:r>
            <a:endParaRPr lang="ru-RU" sz="24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</TotalTime>
  <Words>280</Words>
  <Application>Microsoft Office PowerPoint</Application>
  <PresentationFormat>Экран (4:3)</PresentationFormat>
  <Paragraphs>37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32</cp:revision>
  <dcterms:created xsi:type="dcterms:W3CDTF">2011-12-15T16:06:37Z</dcterms:created>
  <dcterms:modified xsi:type="dcterms:W3CDTF">2015-01-17T11:44:13Z</dcterms:modified>
</cp:coreProperties>
</file>