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8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5.0731080489938761E-2"/>
          <c:y val="4.4057617797775277E-2"/>
          <c:w val="0.75883019830854481"/>
          <c:h val="0.876372328458942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"3"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Кол-во"4"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</c:v>
                </c:pt>
                <c:pt idx="1">
                  <c:v>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Кол-во "5"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29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763328"/>
        <c:axId val="33764864"/>
        <c:axId val="0"/>
      </c:bar3DChart>
      <c:catAx>
        <c:axId val="3376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764864"/>
        <c:crosses val="autoZero"/>
        <c:auto val="1"/>
        <c:lblAlgn val="ctr"/>
        <c:lblOffset val="100"/>
        <c:noMultiLvlLbl val="0"/>
      </c:catAx>
      <c:valAx>
        <c:axId val="33764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7633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84;&#1077;&#1090;&#1072;&#1087;&#1088;&#1077;&#1076;&#1084;&#1077;&#1090;&#1085;&#1099;&#1077;%20&#1089;&#1074;&#1103;&#1079;&#1080;%20&#1085;&#1072;%20&#1091;&#1088;&#1086;&#1082;&#1072;&#1093;%20&#1086;&#1073;&#1078;.docx" TargetMode="External"/><Relationship Id="rId2" Type="http://schemas.openxmlformats.org/officeDocument/2006/relationships/hyperlink" Target="&#1055;&#1054;&#1044;&#1041;&#1054;&#1056;%20&#1059;&#1056;&#1054;&#1050;&#1054;&#1042;%20&#1055;&#1054;%20&#1043;&#1054;%20&#1055;&#1054;%20&#1050;&#1051;&#1040;&#1057;&#1040;&#1052;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82;&#1074;&#1072;&#1083;&#1080;&#1092;&#1080;&#1082;&#1072;&#1094;&#1080;&#1086;&#1085;&#1085;&#1072;&#1103;%20&#1088;&#1072;&#1073;&#1086;&#1090;&#1072;%20&#1089;%20&#1087;&#1088;&#1080;&#1083;&#1086;&#1078;&#1077;&#1085;&#1080;&#1077;&#1084;/&#1087;&#1088;&#1080;&#1083;&#1086;&#1078;&#1077;&#1085;&#1080;&#1103;%20&#1082;%20&#1088;&#1072;&#1073;&#1086;&#1090;&#1077;/&#1087;&#1088;&#1080;&#1083;&#1086;&#1078;&#1077;&#1085;&#1080;&#1077;%20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76;&#1077;&#1085;&#1100;%20&#1079;&#1072;&#1097;&#1080;&#1090;&#1099;%20&#1076;&#1077;&#1090;&#1077;&#1081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6;&#1077;&#1082;&#1090;%20&#1043;&#1054;%209%20&#1082;&#1083;&#1072;&#1089;&#1089;/&#1092;&#1086;&#1090;&#1086;&#1073;&#1088;&#1086;&#1096;&#1102;&#1088;&#1072;%20&#1089;&#1080;&#1079;" TargetMode="External"/><Relationship Id="rId2" Type="http://schemas.openxmlformats.org/officeDocument/2006/relationships/hyperlink" Target="ukritija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87;&#1088;&#1086;&#1077;&#1082;&#1090;%20&#1043;&#1054;%209%20&#1082;&#1083;&#1072;&#1089;&#1089;/&#1072;&#1087;&#1090;&#1077;&#1095;&#1082;&#1072;%20&#1087;&#1088;&#1080;&#1088;&#1086;&#1076;&#1085;&#1099;&#1093;%20&#1083;&#1077;&#1082;&#1072;&#1088;&#1089;&#1090;&#1074;&#1077;&#1085;&#1099;&#1093;%20&#1089;&#1088;&#1077;&#1076;&#1089;&#1090;&#1074;.ppt" TargetMode="External"/><Relationship Id="rId4" Type="http://schemas.openxmlformats.org/officeDocument/2006/relationships/hyperlink" Target="&#1087;&#1088;&#1086;&#1077;&#1082;&#1090;%20&#1043;&#1054;%209%20&#1082;&#1083;&#1072;&#1089;&#1089;/&#1082;&#1086;&#1084;&#1087;&#1083;&#1077;&#1082;&#1089;%20&#1091;&#1087;&#1088;&#1072;&#1078;&#1085;&#1077;&#1085;&#1080;&#1081;%20&#1076;&#1083;&#1103;%20&#1089;&#1085;&#1103;&#1090;&#1080;&#1103;%20&#1090;&#1088;&#1077;&#1074;&#1086;&#1075;&#1080;.doc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&#1082;&#1074;&#1072;&#1083;&#1080;&#1092;&#1080;&#1082;&#1072;&#1094;&#1080;&#1086;&#1085;&#1085;&#1072;&#1103;%20&#1088;&#1072;&#1073;&#1086;&#1090;&#1072;%20&#1089;%20&#1087;&#1088;&#1080;&#1083;&#1086;&#1078;&#1077;&#1085;&#1080;&#1077;&#1084;/&#1087;&#1088;&#1080;&#1083;&#1086;&#1078;&#1077;&#1085;&#1080;&#1103;%20&#1082;%20&#1088;&#1072;&#1073;&#1086;&#1090;&#1077;/&#1087;&#1088;&#1080;&#1083;&#1086;&#1078;&#1077;&#1085;&#1080;&#1077;%207%20&#1080;&#1090;&#1086;&#1075;&#1086;&#1074;&#1099;&#1081;%20&#1090;&#1077;&#1089;&#1090;.docx" TargetMode="External"/><Relationship Id="rId3" Type="http://schemas.openxmlformats.org/officeDocument/2006/relationships/hyperlink" Target="&#1082;&#1074;&#1072;&#1083;&#1080;&#1092;&#1080;&#1082;&#1072;&#1094;&#1080;&#1086;&#1085;&#1085;&#1072;&#1103;%20&#1088;&#1072;&#1073;&#1086;&#1090;&#1072;%20&#1089;%20&#1087;&#1088;&#1080;&#1083;&#1086;&#1078;&#1077;&#1085;&#1080;&#1077;&#1084;/&#1087;&#1088;&#1080;&#1083;&#1086;&#1078;&#1077;&#1085;&#1080;&#1103;%20&#1082;%20&#1088;&#1072;&#1073;&#1086;&#1090;&#1077;/&#1087;&#1088;&#1080;&#1083;&#1086;&#1078;&#1077;&#1085;&#1080;&#1103;%20&#1082;%20&#1087;&#1088;&#1086;&#1077;&#1082;&#1090;&#1091;%20%20&#1054;&#1057;&#1058;&#1040;&#1058;&#1068;&#1057;&#1071;%20&#1042;%20&#1046;&#1048;&#1042;&#1067;&#1061;/&#1087;&#1088;&#1080;&#1083;&#1086;&#1078;&#1077;&#1085;&#1080;&#1077;%202" TargetMode="External"/><Relationship Id="rId7" Type="http://schemas.openxmlformats.org/officeDocument/2006/relationships/hyperlink" Target="&#1082;&#1074;&#1072;&#1083;&#1080;&#1092;&#1080;&#1082;&#1072;&#1094;&#1080;&#1086;&#1085;&#1085;&#1072;&#1103;%20&#1088;&#1072;&#1073;&#1086;&#1090;&#1072;%20&#1089;%20&#1087;&#1088;&#1080;&#1083;&#1086;&#1078;&#1077;&#1085;&#1080;&#1077;&#1084;/&#1087;&#1088;&#1080;&#1083;&#1086;&#1078;&#1077;&#1085;&#1080;&#1103;%20&#1082;%20&#1088;&#1072;&#1073;&#1086;&#1090;&#1077;/&#1087;&#1088;&#1080;&#1083;&#1086;&#1078;&#1077;&#1085;&#1080;&#1103;%20&#1082;%20&#1087;&#1088;&#1086;&#1077;&#1082;&#1090;&#1091;%20%20&#1054;&#1057;&#1058;&#1040;&#1058;&#1068;&#1057;&#1071;%20&#1042;%20&#1046;&#1048;&#1042;&#1067;&#1061;/&#1055;&#1056;&#1048;&#1051;&#1054;&#1046;&#1045;&#1053;&#1048;&#1045;%206%20&#1055;&#1056;&#1045;&#1047;&#1045;&#1053;&#1058;&#1040;&#1062;&#1048;&#1048;%20&#1059;&#1063;&#1040;&#1065;&#1048;&#1061;&#1057;&#1071;" TargetMode="External"/><Relationship Id="rId2" Type="http://schemas.openxmlformats.org/officeDocument/2006/relationships/hyperlink" Target="&#1082;&#1074;&#1072;&#1083;&#1080;&#1092;&#1080;&#1082;&#1072;&#1094;&#1080;&#1086;&#1085;&#1085;&#1072;&#1103;%20&#1088;&#1072;&#1073;&#1086;&#1090;&#1072;%20&#1089;%20&#1087;&#1088;&#1080;&#1083;&#1086;&#1078;&#1077;&#1085;&#1080;&#1077;&#1084;/&#1087;&#1088;&#1080;&#1083;&#1086;&#1078;&#1077;&#1085;&#1080;&#1103;%20&#1082;%20&#1088;&#1072;&#1073;&#1086;&#1090;&#1077;/&#1087;&#1088;&#1080;&#1083;&#1086;&#1078;&#1077;&#1085;&#1080;&#1103;%20&#1082;%20&#1087;&#1088;&#1086;&#1077;&#1082;&#1090;&#1091;%20%20&#1054;&#1057;&#1058;&#1040;&#1058;&#1068;&#1057;&#1071;%20&#1042;%20&#1046;&#1048;&#1042;&#1067;&#1061;/&#1087;&#1088;&#1080;&#1083;&#1086;&#1078;&#1077;&#1085;&#1080;&#1077;%2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2;&#1074;&#1072;&#1083;&#1080;&#1092;&#1080;&#1082;&#1072;&#1094;&#1080;&#1086;&#1085;&#1085;&#1072;&#1103;%20&#1088;&#1072;&#1073;&#1086;&#1090;&#1072;%20&#1089;%20&#1087;&#1088;&#1080;&#1083;&#1086;&#1078;&#1077;&#1085;&#1080;&#1077;&#1084;/&#1087;&#1088;&#1080;&#1083;&#1086;&#1078;&#1077;&#1085;&#1080;&#1103;%20&#1082;%20&#1088;&#1072;&#1073;&#1086;&#1090;&#1077;/&#1087;&#1088;&#1080;&#1083;&#1086;&#1078;&#1077;&#1085;&#1080;&#1103;%20&#1082;%20&#1087;&#1088;&#1086;&#1077;&#1082;&#1090;&#1091;%20%20&#1054;&#1057;&#1058;&#1040;&#1058;&#1068;&#1057;&#1071;%20&#1042;%20&#1046;&#1048;&#1042;&#1067;&#1061;/&#1087;&#1088;&#1080;&#1083;&#1086;&#1078;&#1077;&#1085;&#1080;&#1077;%205" TargetMode="External"/><Relationship Id="rId5" Type="http://schemas.openxmlformats.org/officeDocument/2006/relationships/hyperlink" Target="&#1082;&#1074;&#1072;&#1083;&#1080;&#1092;&#1080;&#1082;&#1072;&#1094;&#1080;&#1086;&#1085;&#1085;&#1072;&#1103;%20&#1088;&#1072;&#1073;&#1086;&#1090;&#1072;%20&#1089;%20&#1087;&#1088;&#1080;&#1083;&#1086;&#1078;&#1077;&#1085;&#1080;&#1077;&#1084;/&#1087;&#1088;&#1080;&#1083;&#1086;&#1078;&#1077;&#1085;&#1080;&#1103;%20&#1082;%20&#1088;&#1072;&#1073;&#1086;&#1090;&#1077;/&#1087;&#1088;&#1080;&#1083;&#1086;&#1078;&#1077;&#1085;&#1080;&#1103;%20&#1082;%20&#1087;&#1088;&#1086;&#1077;&#1082;&#1090;&#1091;%20%20&#1054;&#1057;&#1058;&#1040;&#1058;&#1068;&#1057;&#1071;%20&#1042;%20&#1046;&#1048;&#1042;&#1067;&#1061;/&#1087;&#1088;&#1080;&#1083;&#1086;&#1078;&#1077;&#1085;&#1080;&#1077;%204%20&#1089;&#1086;&#1074;&#1088;&#1077;&#1084;&#1077;&#1085;&#1085;&#1099;&#1077;%20&#1089;&#1088;&#1077;&#1076;&#1089;&#1090;&#1074;&#1072;%20&#1087;&#1086;&#1088;&#1072;&#1078;&#1077;&#1085;&#1080;&#1103;.ppt" TargetMode="External"/><Relationship Id="rId4" Type="http://schemas.openxmlformats.org/officeDocument/2006/relationships/hyperlink" Target="&#1082;&#1074;&#1072;&#1083;&#1080;&#1092;&#1080;&#1082;&#1072;&#1094;&#1080;&#1086;&#1085;&#1085;&#1072;&#1103;%20&#1088;&#1072;&#1073;&#1086;&#1090;&#1072;%20&#1089;%20&#1087;&#1088;&#1080;&#1083;&#1086;&#1078;&#1077;&#1085;&#1080;&#1077;&#1084;/&#1087;&#1088;&#1080;&#1083;&#1086;&#1078;&#1077;&#1085;&#1080;&#1103;%20&#1082;%20&#1088;&#1072;&#1073;&#1086;&#1090;&#1077;/&#1087;&#1088;&#1080;&#1083;&#1086;&#1078;&#1077;&#1085;&#1080;&#1103;%20&#1082;%20&#1087;&#1088;&#1086;&#1077;&#1082;&#1090;&#1091;%20%20&#1054;&#1057;&#1058;&#1040;&#1058;&#1068;&#1057;&#1071;%20&#1042;%20&#1046;&#1048;&#1042;&#1067;&#1061;/&#1055;&#1056;&#1048;&#1051;&#1054;&#1046;&#1045;&#1053;&#1048;&#1045;%203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6840760" cy="170216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Методическая разработка раздела программы курса ОБЖ 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5688632" cy="291681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Гражданская оборона – составная часть обороноспособности страны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80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Результативность проекта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7467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Время одевания противогаза уменьшилось с 12 сек до 7.5 сек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Время эвакуации сократилось до 3 мин.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Положительная динамика успеваемости  по данной теме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5754798"/>
              </p:ext>
            </p:extLst>
          </p:nvPr>
        </p:nvGraphicFramePr>
        <p:xfrm>
          <a:off x="1403648" y="3140968"/>
          <a:ext cx="5832648" cy="35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36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Тема «Гражданская оборона» в разных классах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Важность данной темы обуславливает ее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интеграцию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другие темы курса.</a:t>
            </a:r>
          </a:p>
          <a:p>
            <a:pPr marL="0" indent="0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Также данная тема позволяет использовать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метапредметные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связи с другими предметами курса средней школы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Comic Sans MS" pitchFamily="66" charset="0"/>
              </a:rPr>
              <a:t>Тема «Гражданская оборона» во внеурочной деятельности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137323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программе кружка  «Патриот» теме «Гражданская оборона  - составная часть обороноспособности страны»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отведено 6 занятий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Примеры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работ кружковцев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66"/>
            <a:ext cx="8229600" cy="118548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Тема «Гражданская оборона» в общешкольной деятельности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33006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Общешкольные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мероприятие по ГО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ДЕНЬ ЗАЩИТЫ ДЕТЕЙ</a:t>
            </a:r>
          </a:p>
          <a:p>
            <a:pPr>
              <a:lnSpc>
                <a:spcPct val="12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Исходя из современных требований, основными целями «Дня защиты детей» должны быть: формирование и развитие у учащихся высоких морально-психо­логических качеств, психологической устойчивости к опасностям и чрезвычай­ным ситуациям, бережного отношения к окружающей среде и своему здоровью, любви к своей Родине, готовности к ее защите. Не менее важно воспитание у школьников уверенности в эффективности мероприятий, проводимых в интере­сах предупреждения чрезвычайных ситуаций, успешной ликвидации последствий стихийных бедствий, аварий и катастроф, а также убежденности в необходимос­ти принимать в них посильное участие. Усиление пропаганды боевых и трудовых традиций России, ее Вооруженных Сил, гражданской обороны, Министерства по чрезвычайным ситуациям Российской Федерации, приобретение и закрепление практических навыков для действий в экстремальных ситуациях.</a:t>
            </a:r>
          </a:p>
          <a:p>
            <a:pPr>
              <a:lnSpc>
                <a:spcPct val="12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Опыт последних лет подтвердил целесообразность проведения «</a:t>
            </a:r>
            <a:r>
              <a:rPr lang="ru-RU" sz="80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Дня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защи­ты детей» в школах.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93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Список использованной литературы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186048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1 марта - Всемирный день гражданской обороны //Основы безопасности жизнедеятельности.-2005.-№3.-С.2.</a:t>
            </a:r>
          </a:p>
          <a:p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1 марта - Всемирный день гражданской обороны //Основы безопасности жизнедеятельности (для преподавателей).-2005.-№3.-С.2</a:t>
            </a:r>
          </a:p>
          <a:p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Владимиров В. Нетрадиционные войны и гражданская оборона/В. Владимиров //Гражданская защита.-2006.-№10.-С.21-26.</a:t>
            </a:r>
          </a:p>
          <a:p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Гражданская оборона: сложный этап развития //Гражданская защита.-2005.-№10.-С.18-20.</a:t>
            </a:r>
          </a:p>
          <a:p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Гражданская оборона: в системе МЧС России //Гражданская защита.-2006.-№1.-С.35-37.</a:t>
            </a:r>
          </a:p>
          <a:p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Гринин,А.С</a:t>
            </a:r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Защита населения в ЧС/</a:t>
            </a:r>
            <a:r>
              <a:rPr lang="ru-RU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А.С.Гринин</a:t>
            </a:r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В.Н.Новиков</a:t>
            </a:r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Гринин,А.С</a:t>
            </a:r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Экологическая безопасность/</a:t>
            </a:r>
            <a:r>
              <a:rPr lang="ru-RU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А.С.Гринин</a:t>
            </a:r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В.Н.Новиков</a:t>
            </a:r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учеб.пособие</a:t>
            </a:r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.-М.:ФАИР-ПРЕСС, 2002.-С.162..-68.69я73   Г 85</a:t>
            </a:r>
          </a:p>
          <a:p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Гуманных войн не было и не будет //Основы безопасности жизнедеятельности.-2000.-№10.-С.2-5.</a:t>
            </a:r>
          </a:p>
          <a:p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Еремин М.Н. Эколого-экономическая характеристика Оренбургс­кой области //Еремин М.Н. Основы гражданской безопасности /М.Н. Еремин.-Оренбург, 2002.-С.77-78.              </a:t>
            </a:r>
          </a:p>
          <a:p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Кириллов Г. Об основных направлениях государственной поли­тики в области гражданской обороны/ Г. Кириллов, </a:t>
            </a:r>
            <a:r>
              <a:rPr lang="ru-RU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Н.Долгин</a:t>
            </a:r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// Гражданская защита.-2004.-№12.-С.29-33.</a:t>
            </a:r>
          </a:p>
          <a:p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10. Корнейчук Ю. Методика психофизиологического отбора спасате­лей войск ГО/Ю. Корнейчук, И. Мухин, Ю. Соловов //Гражданская защита.-2003.-№10/октябрь/.-С.37-43.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2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016" y="1772816"/>
            <a:ext cx="8856984" cy="4283968"/>
          </a:xfrm>
          <a:scene3d>
            <a:camera prst="perspectiveContrastingRightFacing"/>
            <a:lightRig rig="threePt" dir="t"/>
          </a:scene3d>
          <a:sp3d>
            <a:bevelT prst="angle"/>
          </a:sp3d>
        </p:spPr>
        <p:txBody>
          <a:bodyPr>
            <a:prstTxWarp prst="textWave1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64008" indent="0" algn="ctr">
              <a:buNone/>
            </a:pPr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6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024744" cy="1143000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Сведения об авторе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988840"/>
            <a:ext cx="6912884" cy="4104456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Соломатина Инна Владимировна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04.03.1974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Окончила </a:t>
            </a:r>
            <a:r>
              <a:rPr lang="ru-RU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Даугавпилсский</a:t>
            </a:r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педагогический университет в 1996 г по специальности учитель биологии и домоводства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Повышение квалификации НИРО – 2004, 2008, 2012 г.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Должность: преподаватель-организатор ОБЖ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Педагогический стаж 15 лет</a:t>
            </a:r>
          </a:p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Квалификационная категория: первая, присвоена 26.12.2008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4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024744" cy="1143000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Актуальность темы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632848" cy="468052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80-летию со дня образования гражданской обороны.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Этот праздник отмечается в странах - членах МОГО с целью пропаганды знаний о гражданской обороне и поднятия престижа национальных служб спасения.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Сегодня мы уже говорим, что безопасность - это такое состояние, при котором жизни и жизненно важным интересам личности, общества и государства не угрожает опасность.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нас в стране создано и функционирует единая государственная система предупреждения и ликвидации чрезвычайных ситуаций (ЧС).  ГО является всенародной, служит интересам всех граждан.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Быть готовым к защите государства и населения  можно только при наличии   определенных навыков  и  активном участии каждого в мероприятиях по защите населения  от опасности природного и техногенного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23626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2740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544616"/>
          </a:xfrm>
        </p:spPr>
        <p:txBody>
          <a:bodyPr>
            <a:normAutofit fontScale="40000" lnSpcReduction="20000"/>
          </a:bodyPr>
          <a:lstStyle/>
          <a:p>
            <a:r>
              <a:rPr lang="ru-RU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Целью данной работы</a:t>
            </a:r>
            <a:r>
              <a:rPr lang="ru-RU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является методическая разработка элементов курса ОБЖ на примере одной из обобщающих тем раздела программы «Безопасность и защита человека в опасных и чрезвычайных ситуациях» «Гражданская оборона – составная часть обороноспособности страны» на основе теоретического анализа перспективных направлений  и практических достижений в этой </a:t>
            </a:r>
            <a:r>
              <a:rPr lang="ru-RU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области.</a:t>
            </a:r>
          </a:p>
          <a:p>
            <a:r>
              <a:rPr lang="ru-RU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Проанализировать содержание и основные задачи раздела курса ОБЖ «Безопасность и защита человека в опасных и чрезвычайных ситуациях»  на разных этапах обучения.</a:t>
            </a:r>
          </a:p>
          <a:p>
            <a:pPr lvl="0"/>
            <a:r>
              <a:rPr lang="ru-RU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Рассмотреть методы и формы организации учебного процесса в данной тем курса ОБЖ.</a:t>
            </a:r>
          </a:p>
          <a:p>
            <a:pPr lvl="1"/>
            <a:r>
              <a:rPr lang="ru-RU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Урочная деятельность</a:t>
            </a:r>
          </a:p>
          <a:p>
            <a:pPr lvl="1"/>
            <a:r>
              <a:rPr lang="ru-RU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</a:p>
          <a:p>
            <a:pPr lvl="0"/>
            <a:r>
              <a:rPr lang="ru-RU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Спроектировать  занятие по теме раздела курса ОБЖ  «Гражданская оборона – составная часть обороноспособности страны»</a:t>
            </a:r>
          </a:p>
          <a:p>
            <a:pPr marL="0" indent="0">
              <a:buNone/>
            </a:pPr>
            <a:r>
              <a:rPr lang="ru-RU" sz="3800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  <a:endParaRPr lang="ru-RU" sz="4000" dirty="0"/>
          </a:p>
          <a:p>
            <a:r>
              <a:rPr lang="ru-RU" dirty="0"/>
              <a:t> 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5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Ожидаемые результаты методической разработки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204864"/>
            <a:ext cx="6777317" cy="3627765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Повысить уровень успеваемости по данной теме;</a:t>
            </a:r>
          </a:p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Улучшить показатели готовности населения к мероприятиям по защите от ЧС: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время эвакуации,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время одевания противогазов,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умение изготавливать ватно-марлевые повязки.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  </a:t>
            </a:r>
            <a:r>
              <a:rPr lang="ru-RU" sz="2800" b="1" dirty="0">
                <a:latin typeface="Comic Sans MS" pitchFamily="66" charset="0"/>
              </a:rPr>
              <a:t>Исследование новых подходов в преподавании ОБЖ, их результативность</a:t>
            </a:r>
            <a:r>
              <a:rPr lang="ru-RU" sz="2800" b="1" dirty="0" smtClean="0">
                <a:latin typeface="Comic Sans MS" pitchFamily="66" charset="0"/>
              </a:rPr>
              <a:t>.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859216" cy="5184576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Достижения педагогической науки последних лет требуют осуществить концептуальное и практическое осмысление инновационных путей подготовки учителя в системе повышения квалификации. Одно из инновационных направлений подготовки учителя, а, следовательно, и повышения качества образования – это становление опыта педагогического проектирования </a:t>
            </a:r>
            <a:endParaRPr lang="ru-RU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элементарных.</a:t>
            </a:r>
          </a:p>
          <a:p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Выявление противоречий и проблем, их актуальность позволили сформулировать тему моего самообразования и исследований - </a:t>
            </a:r>
            <a:r>
              <a:rPr lang="ru-RU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«Проектная деятельность в преподавании курса «Основы безопасности жизнедеятельности»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заключающуюся в разработке методологии получения знаний и практических навыков учащимися при действии в повседневной жизни, особенно при нахождении в экстремальных и чрезвычайных ситуациях природного, техногенного и социального характера.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2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Comic Sans MS" pitchFamily="66" charset="0"/>
              </a:rPr>
              <a:t>Э</a:t>
            </a:r>
            <a:r>
              <a:rPr lang="ru-RU" sz="3200" b="1" dirty="0" smtClean="0">
                <a:latin typeface="Comic Sans MS" pitchFamily="66" charset="0"/>
              </a:rPr>
              <a:t>ффективные </a:t>
            </a:r>
            <a:r>
              <a:rPr lang="ru-RU" sz="3200" b="1" dirty="0">
                <a:latin typeface="Comic Sans MS" pitchFamily="66" charset="0"/>
              </a:rPr>
              <a:t>характеристики </a:t>
            </a: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>
                <a:latin typeface="Comic Sans MS" pitchFamily="66" charset="0"/>
              </a:rPr>
              <a:t>метода </a:t>
            </a:r>
            <a:r>
              <a:rPr lang="ru-RU" sz="3200" b="1" dirty="0" smtClean="0">
                <a:latin typeface="Comic Sans MS" pitchFamily="66" charset="0"/>
              </a:rPr>
              <a:t>проектов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основе каждого учебного проекта лежит некая проблема, из которой вытекает и цель, и задачи проектной деятельности учащихся. Для метода проектов характерны все те особенности, которые присущи проблемному методу. Использование проектного образования позволяет:</a:t>
            </a:r>
          </a:p>
          <a:p>
            <a:pPr lvl="0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индивидуализировать обучение;</a:t>
            </a:r>
          </a:p>
          <a:p>
            <a:pPr lvl="0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актуализировать знания и умения, имеющиеся у школьников;</a:t>
            </a:r>
          </a:p>
          <a:p>
            <a:pPr lvl="0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позволит каждому ученику участвовать в учебном процессе;</a:t>
            </a:r>
          </a:p>
          <a:p>
            <a:pPr lvl="0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помогает выполнять работу в собственном ритме;</a:t>
            </a:r>
          </a:p>
          <a:p>
            <a:pPr lvl="0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использовать полученные знания в практическом применении;</a:t>
            </a:r>
          </a:p>
          <a:p>
            <a:pPr lvl="0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четко планировать свою деятельность и принимать во внимание время, ресурсы, методы и приемы деятельности;</a:t>
            </a:r>
          </a:p>
          <a:p>
            <a:pPr lvl="0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видеть начальный, промежуточный и конечный результат совместной деятельности;</a:t>
            </a:r>
          </a:p>
          <a:p>
            <a:pPr lvl="0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корректировать отдельные этапы, вносить изменения и поправки с целью достижения запланированных результатов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3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Проект 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гражданская оборона. 9 класс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49580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учащимися ставится задача: «Разработать и представить комплект пособий по данной проблеме». На уроке обсуждается  тема, и затем дети разбиваются на группы по интересам, выбирают  для себя направление деятельности. Во время работы над поиском информации учащихся консультируются с учителем, обращаются в библиотеку школы и района, а также выходят в интернет. Они  ставят цель - создать конкретный продукт, и результат будет наглядным, он или есть или нет. Продукты проекта:</a:t>
            </a:r>
          </a:p>
          <a:p>
            <a:pPr lvl="0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картотека средств индивидуальной и коллективной защиты населения (в виде 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презентации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 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фотоброшюра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«средства защиты»,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упражнений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снятия тревоги,</a:t>
            </a:r>
          </a:p>
          <a:p>
            <a:pPr lvl="0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pres?slideindex=1&amp;slidetitle="/>
              </a:rPr>
              <a:t>аптечка 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природных лекарственных средств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свод правил поведения при ЧС для различных возрастных групп 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населения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Ученики   защищают свой проект с презентацией  не только материалов, но и способов работы над проектом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3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Проект «Остаться в живых»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10 класс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5256584"/>
          </a:xfrm>
        </p:spPr>
        <p:txBody>
          <a:bodyPr>
            <a:normAutofit fontScale="47500" lnSpcReduction="20000"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1 урок.   История создания  ГО, предназначение и задачи, структура и органы управления.  </a:t>
            </a:r>
            <a:r>
              <a:rPr lang="ru-RU" sz="48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Приложение 1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2 урок.   Оповещение, информирование населения, его эвакуация при опасностях, возникающих в чрезвычайных ситуациях мирного и военного времени. </a:t>
            </a:r>
            <a:r>
              <a:rPr lang="ru-RU" sz="4800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Приложение  2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3 урок. Средства индивидуальной защиты населения Практическая работа по изготовлению ватно-марлевых повязок, одевание противогазов на время.  </a:t>
            </a:r>
            <a:r>
              <a:rPr lang="ru-RU" sz="4800" dirty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Приложение 3.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4 урок. Современные средства поражения. </a:t>
            </a:r>
            <a:r>
              <a:rPr lang="ru-RU" sz="4800" dirty="0">
                <a:latin typeface="Times New Roman" pitchFamily="18" charset="0"/>
                <a:cs typeface="Times New Roman" pitchFamily="18" charset="0"/>
                <a:hlinkClick r:id="rId5" action="ppaction://hlinkpres?slideindex=1&amp;slidetitle="/>
              </a:rPr>
              <a:t>Приложение 4.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4 урок.      Аварийно-спасательные  работы в зонах ЧС, инженерная защита населения. </a:t>
            </a:r>
            <a:r>
              <a:rPr lang="ru-RU" sz="4800" dirty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Приложение 5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5- 6 урок.      Защита презентаций учащихся. </a:t>
            </a:r>
            <a:r>
              <a:rPr lang="ru-RU" sz="4800" dirty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Приложение 6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7 урок. Итоговый тест. </a:t>
            </a:r>
            <a:r>
              <a:rPr lang="ru-RU" sz="4800" dirty="0"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Приложение 7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7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160</TotalTime>
  <Words>913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Методическая разработка раздела программы курса ОБЖ </vt:lpstr>
      <vt:lpstr>Сведения об авторе</vt:lpstr>
      <vt:lpstr>Актуальность темы</vt:lpstr>
      <vt:lpstr> </vt:lpstr>
      <vt:lpstr>Ожидаемые результаты методической разработки</vt:lpstr>
      <vt:lpstr>  Исследование новых подходов в преподавании ОБЖ, их результативность.</vt:lpstr>
      <vt:lpstr>Эффективные характеристики  метода проектов</vt:lpstr>
      <vt:lpstr>Проект  гражданская оборона. 9 класс</vt:lpstr>
      <vt:lpstr>Проект «Остаться в живых» 10 класс</vt:lpstr>
      <vt:lpstr>Результативность проекта</vt:lpstr>
      <vt:lpstr>Тема «Гражданская оборона» в разных классах</vt:lpstr>
      <vt:lpstr>Тема «Гражданская оборона» во внеурочной деятельности</vt:lpstr>
      <vt:lpstr>Тема «Гражданская оборона» в общешкольной деятельности</vt:lpstr>
      <vt:lpstr>Список использованной литературы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раздела программы курса ОБЖ</dc:title>
  <dc:creator>инна</dc:creator>
  <cp:lastModifiedBy>Инночка</cp:lastModifiedBy>
  <cp:revision>14</cp:revision>
  <dcterms:created xsi:type="dcterms:W3CDTF">2013-03-24T08:24:50Z</dcterms:created>
  <dcterms:modified xsi:type="dcterms:W3CDTF">2015-02-11T07:40:42Z</dcterms:modified>
</cp:coreProperties>
</file>