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9"/>
  </p:notesMasterIdLst>
  <p:sldIdLst>
    <p:sldId id="278" r:id="rId2"/>
    <p:sldId id="256" r:id="rId3"/>
    <p:sldId id="279" r:id="rId4"/>
    <p:sldId id="268" r:id="rId5"/>
    <p:sldId id="277" r:id="rId6"/>
    <p:sldId id="258" r:id="rId7"/>
    <p:sldId id="281" r:id="rId8"/>
    <p:sldId id="275" r:id="rId9"/>
    <p:sldId id="282" r:id="rId10"/>
    <p:sldId id="292" r:id="rId11"/>
    <p:sldId id="289" r:id="rId12"/>
    <p:sldId id="286" r:id="rId13"/>
    <p:sldId id="291" r:id="rId14"/>
    <p:sldId id="288" r:id="rId15"/>
    <p:sldId id="287" r:id="rId16"/>
    <p:sldId id="290" r:id="rId17"/>
    <p:sldId id="295" r:id="rId18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0000"/>
    <a:srgbClr val="000099"/>
    <a:srgbClr val="FFFF66"/>
    <a:srgbClr val="FF0000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06/relationships/legacyDocTextInfo" Target="legacyDocTextInfo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8F142040-50EE-4BFA-A224-F4F24B87C3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516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3C2C30-A8F2-4285-B5AE-6DAC259A39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F88D9-E249-4EAD-8250-46144F9C65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17D7A-401A-4274-AF65-3AC96A71AF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96CE5-F20F-4C73-92AE-1E52D1C7ED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C6DFC-57D7-450D-A9D5-68FBC1CD89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ABCA6-9D0D-482D-BBE2-4B959F9A65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E23C0-34D7-4EA1-ADDC-974A74E4DA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418FA-1692-4BF4-9790-5C4978A787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0F5FA-E241-494A-B9D1-EA86322270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3040D-12F4-412D-8006-69769D83D5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CEDD9-DF69-45F9-A81C-01E4A0175B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2ED3A-C7E6-4BC1-AAB0-8811982357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FE2FA-9828-4867-98CD-EC0D209FD2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92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610D27B-9238-4E3F-B3FE-09E26ECCF3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ransition spd="med">
    <p:blinds dir="vert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6215106"/>
          </a:xfrm>
        </p:spPr>
        <p:txBody>
          <a:bodyPr/>
          <a:lstStyle/>
          <a:p>
            <a:pPr>
              <a:buNone/>
            </a:pPr>
            <a:r>
              <a:rPr lang="ru-RU" sz="2300" dirty="0" smtClean="0"/>
              <a:t>   «Наш язык - важнейшая часть нашего общего</a:t>
            </a:r>
          </a:p>
          <a:p>
            <a:pPr>
              <a:buNone/>
            </a:pPr>
            <a:r>
              <a:rPr lang="ru-RU" sz="2300" dirty="0" smtClean="0"/>
              <a:t>поведения в жизни. И по тому, как человек говорит, мы</a:t>
            </a:r>
          </a:p>
          <a:p>
            <a:pPr>
              <a:buNone/>
            </a:pPr>
            <a:r>
              <a:rPr lang="ru-RU" sz="2300" dirty="0" smtClean="0"/>
              <a:t>сразу и легко можем судить о том, с кем имеем дело»  </a:t>
            </a:r>
          </a:p>
          <a:p>
            <a:pPr>
              <a:buNone/>
            </a:pPr>
            <a:r>
              <a:rPr lang="ru-RU" sz="2300" dirty="0" smtClean="0"/>
              <a:t>                                                                          Д.С. Лихачев</a:t>
            </a:r>
          </a:p>
          <a:p>
            <a:pPr>
              <a:buNone/>
            </a:pPr>
            <a:r>
              <a:rPr lang="ru-RU" sz="2300" b="1" dirty="0" smtClean="0"/>
              <a:t>    </a:t>
            </a:r>
            <a:r>
              <a:rPr lang="ru-RU" sz="2300" dirty="0" smtClean="0"/>
              <a:t>«Филологическая образованность – показатель</a:t>
            </a:r>
          </a:p>
          <a:p>
            <a:pPr>
              <a:buNone/>
            </a:pPr>
            <a:r>
              <a:rPr lang="ru-RU" sz="2300" dirty="0" smtClean="0"/>
              <a:t>культуры общества и человека в  отдельности».</a:t>
            </a:r>
          </a:p>
          <a:p>
            <a:pPr>
              <a:buNone/>
            </a:pPr>
            <a:r>
              <a:rPr lang="ru-RU" sz="2300" dirty="0" smtClean="0"/>
              <a:t>                                                                        К.Д.Ушинский </a:t>
            </a:r>
          </a:p>
          <a:p>
            <a:pPr>
              <a:buNone/>
            </a:pPr>
            <a:r>
              <a:rPr lang="ru-RU" sz="2300" dirty="0" smtClean="0"/>
              <a:t>    «Будет величайшим преступлением перед культурой,</a:t>
            </a:r>
          </a:p>
          <a:p>
            <a:pPr>
              <a:buNone/>
            </a:pPr>
            <a:r>
              <a:rPr lang="ru-RU" sz="2300" dirty="0" smtClean="0"/>
              <a:t>перед</a:t>
            </a:r>
            <a:r>
              <a:rPr lang="ru-RU" sz="2300" b="1" dirty="0" smtClean="0"/>
              <a:t> </a:t>
            </a:r>
            <a:r>
              <a:rPr lang="ru-RU" sz="2300" dirty="0" smtClean="0"/>
              <a:t>своей Родиной, перед человечеством, если мы не</a:t>
            </a:r>
          </a:p>
          <a:p>
            <a:pPr>
              <a:buNone/>
            </a:pPr>
            <a:r>
              <a:rPr lang="ru-RU" sz="2300" dirty="0" smtClean="0"/>
              <a:t>будем беречь наш язык и позволим себе коверкать его».</a:t>
            </a:r>
          </a:p>
          <a:p>
            <a:pPr>
              <a:buNone/>
            </a:pPr>
            <a:r>
              <a:rPr lang="ru-RU" sz="2300" i="1" dirty="0" smtClean="0"/>
              <a:t>                                                               К. Г. Паустовский</a:t>
            </a:r>
            <a:endParaRPr lang="ru-RU" sz="2300" b="1" i="1" dirty="0" smtClean="0"/>
          </a:p>
          <a:p>
            <a:pPr>
              <a:buNone/>
            </a:pPr>
            <a:r>
              <a:rPr lang="ru-RU" sz="2300" dirty="0" smtClean="0">
                <a:effectLst/>
                <a:latin typeface="Arial" pitchFamily="34" charset="0"/>
                <a:cs typeface="Arial" pitchFamily="34" charset="0"/>
              </a:rPr>
              <a:t>     «Речевая культура человека – зеркало его духовной</a:t>
            </a:r>
          </a:p>
          <a:p>
            <a:pPr>
              <a:buNone/>
            </a:pPr>
            <a:r>
              <a:rPr lang="ru-RU" sz="2300" dirty="0" smtClean="0">
                <a:effectLst/>
                <a:latin typeface="Arial" pitchFamily="34" charset="0"/>
                <a:cs typeface="Arial" pitchFamily="34" charset="0"/>
              </a:rPr>
              <a:t>культуры»  </a:t>
            </a:r>
          </a:p>
          <a:p>
            <a:pPr>
              <a:buNone/>
            </a:pPr>
            <a:r>
              <a:rPr lang="ru-RU" sz="2300" dirty="0" smtClean="0">
                <a:effectLst/>
                <a:latin typeface="Arial" pitchFamily="34" charset="0"/>
                <a:cs typeface="Arial" pitchFamily="34" charset="0"/>
              </a:rPr>
              <a:t>                                                                </a:t>
            </a:r>
            <a:r>
              <a:rPr lang="ru-RU" sz="2300" i="1" dirty="0" smtClean="0">
                <a:effectLst/>
                <a:latin typeface="Arial" pitchFamily="34" charset="0"/>
                <a:cs typeface="Arial" pitchFamily="34" charset="0"/>
              </a:rPr>
              <a:t>В.Н.Сухомлинский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8ABCA6-9D0D-482D-BBE2-4B959F9A6524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FE2FA-9828-4867-98CD-EC0D209FD21B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214290"/>
            <a:ext cx="8001056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Лексическая норма</a:t>
            </a:r>
          </a:p>
          <a:p>
            <a:r>
              <a:rPr lang="ru-RU" sz="2800" dirty="0" smtClean="0"/>
              <a:t>определяет </a:t>
            </a:r>
            <a:r>
              <a:rPr lang="ru-RU" sz="2800" dirty="0"/>
              <a:t>правила </a:t>
            </a:r>
            <a:r>
              <a:rPr lang="ru-RU" sz="2800" dirty="0" smtClean="0"/>
              <a:t>      употребления </a:t>
            </a:r>
            <a:r>
              <a:rPr lang="ru-RU" sz="2800" dirty="0"/>
              <a:t>слов в соответствии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 </a:t>
            </a:r>
            <a:r>
              <a:rPr lang="ru-RU" sz="2800" dirty="0"/>
              <a:t>их значением и сочетания слов в </a:t>
            </a:r>
            <a:r>
              <a:rPr lang="ru-RU" sz="2800" dirty="0" smtClean="0"/>
              <a:t>речи.</a:t>
            </a:r>
          </a:p>
          <a:p>
            <a:r>
              <a:rPr lang="ru-RU" sz="3200" dirty="0" smtClean="0"/>
              <a:t>         </a:t>
            </a:r>
          </a:p>
          <a:p>
            <a:r>
              <a:rPr lang="ru-RU" sz="3200" dirty="0" smtClean="0"/>
              <a:t>       Лексические ошибки.</a:t>
            </a:r>
          </a:p>
          <a:p>
            <a:r>
              <a:rPr lang="ru-RU" sz="3200" dirty="0" smtClean="0"/>
              <a:t>1.  </a:t>
            </a:r>
            <a:r>
              <a:rPr lang="ru-RU" sz="2800" dirty="0" smtClean="0"/>
              <a:t>Смешение паронимов</a:t>
            </a:r>
          </a:p>
          <a:p>
            <a:r>
              <a:rPr lang="ru-RU" sz="2800" dirty="0" smtClean="0"/>
              <a:t>2.  Речевая избыточность (плеоназмы)</a:t>
            </a:r>
          </a:p>
          <a:p>
            <a:r>
              <a:rPr lang="ru-RU" sz="2800" dirty="0" smtClean="0"/>
              <a:t>3.  Тавтология </a:t>
            </a:r>
          </a:p>
          <a:p>
            <a:r>
              <a:rPr lang="ru-RU" sz="2800" dirty="0" smtClean="0"/>
              <a:t>4.  Незнание значения слов и фразеологизмов</a:t>
            </a:r>
          </a:p>
          <a:p>
            <a:r>
              <a:rPr lang="ru-RU" sz="2800" dirty="0" smtClean="0"/>
              <a:t>5.  Нарушение лексической сочетаемости</a:t>
            </a:r>
          </a:p>
          <a:p>
            <a:pPr>
              <a:buFontTx/>
              <a:buChar char="-"/>
            </a:pPr>
            <a:endParaRPr lang="ru-RU" sz="3200" dirty="0" smtClean="0"/>
          </a:p>
          <a:p>
            <a:pPr>
              <a:buFontTx/>
              <a:buChar char="-"/>
            </a:pP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FE2FA-9828-4867-98CD-EC0D209FD21B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357166"/>
            <a:ext cx="842968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3200" dirty="0" smtClean="0">
                <a:latin typeface="Times New Roman" pitchFamily="18" charset="0"/>
              </a:rPr>
              <a:t>                          ТЕСТ </a:t>
            </a:r>
          </a:p>
          <a:p>
            <a:pPr>
              <a:buFontTx/>
              <a:buNone/>
            </a:pPr>
            <a:r>
              <a:rPr lang="ru-RU" sz="2800" dirty="0" smtClean="0">
                <a:latin typeface="Times New Roman" pitchFamily="18" charset="0"/>
              </a:rPr>
              <a:t>В </a:t>
            </a:r>
            <a:r>
              <a:rPr lang="ru-RU" sz="2800" dirty="0">
                <a:latin typeface="Times New Roman" pitchFamily="18" charset="0"/>
              </a:rPr>
              <a:t>каком предложении вместо слова ВОЕННЫЙ нужно употребить ВОИНСКИЙ?</a:t>
            </a:r>
          </a:p>
          <a:p>
            <a:pPr>
              <a:buFontTx/>
              <a:buNone/>
            </a:pPr>
            <a:r>
              <a:rPr lang="ru-RU" sz="2800" dirty="0" smtClean="0">
                <a:latin typeface="Times New Roman" pitchFamily="18" charset="0"/>
              </a:rPr>
              <a:t>1) Федоров был ВОЕННЫМ человеком и хорошо представлял, какие испытания ждут впереди солдат его полка.</a:t>
            </a:r>
          </a:p>
          <a:p>
            <a:pPr>
              <a:buFontTx/>
              <a:buNone/>
            </a:pPr>
            <a:r>
              <a:rPr lang="ru-RU" sz="2800" dirty="0" smtClean="0">
                <a:latin typeface="Times New Roman" pitchFamily="18" charset="0"/>
              </a:rPr>
              <a:t>2) За храбрость он получил очередное ВОЕННОЕ звание.</a:t>
            </a:r>
          </a:p>
          <a:p>
            <a:pPr>
              <a:buFontTx/>
              <a:buNone/>
            </a:pPr>
            <a:r>
              <a:rPr lang="ru-RU" sz="2800" dirty="0" smtClean="0">
                <a:latin typeface="Times New Roman" pitchFamily="18" charset="0"/>
              </a:rPr>
              <a:t>3) Он  многое испытал  в жизни,  но сумел сохранить ВОЕННУЮ выправку.</a:t>
            </a:r>
          </a:p>
          <a:p>
            <a:pPr>
              <a:buFontTx/>
              <a:buNone/>
            </a:pPr>
            <a:r>
              <a:rPr lang="ru-RU" sz="2800" dirty="0" smtClean="0">
                <a:latin typeface="Times New Roman" pitchFamily="18" charset="0"/>
              </a:rPr>
              <a:t>4) ВОЕННАЯ промышленность этой страны очень развита.</a:t>
            </a:r>
          </a:p>
          <a:p>
            <a:pPr>
              <a:buFontTx/>
              <a:buNone/>
            </a:pPr>
            <a:endParaRPr lang="ru-RU" sz="3200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8ABCA6-9D0D-482D-BBE2-4B959F9A6524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500042"/>
            <a:ext cx="821537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dirty="0" smtClean="0">
                <a:latin typeface="Times New Roman" pitchFamily="18" charset="0"/>
              </a:rPr>
              <a:t>В </a:t>
            </a:r>
            <a:r>
              <a:rPr lang="ru-RU" sz="2800" dirty="0">
                <a:latin typeface="Times New Roman" pitchFamily="18" charset="0"/>
              </a:rPr>
              <a:t>каком предложении вместо слова ГУМАННЫЙ нужно употребить слово ГУМАНИТАРНЫЙ?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 smtClean="0">
                <a:latin typeface="Times New Roman" pitchFamily="18" charset="0"/>
              </a:rPr>
              <a:t>1) Самыми ГУМАННЫМИ профессиями на земле являются те, от которых зависит духовная жизнь и физическое здоровье человека.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 smtClean="0">
                <a:latin typeface="Times New Roman" pitchFamily="18" charset="0"/>
              </a:rPr>
              <a:t>2) ГУМАННОЕ отношение к детям означает прежде всего понимание духовных усилий ребенка, уважительное отношение к этим исканиям и ненавязчивая помощь.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 smtClean="0">
                <a:latin typeface="Times New Roman" pitchFamily="18" charset="0"/>
              </a:rPr>
              <a:t>3) Между странами постоянно развивается и укрепляется сотрудничество в ГУМАННОЙ сфере.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 smtClean="0">
                <a:latin typeface="Times New Roman" pitchFamily="18" charset="0"/>
              </a:rPr>
              <a:t>4) ГУМАННЫЕ законы возможны только в зрелом обществе.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FE2FA-9828-4867-98CD-EC0D209FD21B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714356"/>
            <a:ext cx="82868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           Избегай</a:t>
            </a:r>
            <a:r>
              <a:rPr lang="ru-RU" dirty="0">
                <a:solidFill>
                  <a:srgbClr val="FF0000"/>
                </a:solidFill>
              </a:rPr>
              <a:t>!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i="1" dirty="0"/>
              <a:t>СЛЕНГ</a:t>
            </a:r>
            <a:r>
              <a:rPr lang="ru-RU" dirty="0"/>
              <a:t> – экспрессивно и эмоционально окрашенная лексика разговорной речи, отличающаяся  от принятой литературной  языковой нормы.</a:t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8007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Избегай!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i="1" dirty="0" smtClean="0"/>
              <a:t>ЖАРГОН</a:t>
            </a:r>
            <a:r>
              <a:rPr lang="ru-RU" b="1" dirty="0" smtClean="0"/>
              <a:t> — разновидность речи какой-либо группы людей, объединённых профессией,  родом занятий, составной частью которого является сленг.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8ABCA6-9D0D-482D-BBE2-4B959F9A6524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Компоненты хорошей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5" indent="-342900" eaLnBrk="0" hangingPunct="0">
              <a:buClr>
                <a:schemeClr val="hlink"/>
              </a:buClr>
              <a:buBlip>
                <a:blip r:embed="rId2"/>
              </a:buBlip>
            </a:pPr>
            <a:r>
              <a:rPr lang="ru-RU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чистота</a:t>
            </a:r>
          </a:p>
          <a:p>
            <a:r>
              <a:rPr lang="ru-RU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выразительность</a:t>
            </a:r>
          </a:p>
          <a:p>
            <a:pPr marL="342900" lvl="8" indent="-342900" eaLnBrk="0" hangingPunct="0">
              <a:buClr>
                <a:schemeClr val="hlink"/>
              </a:buClr>
              <a:buBlip>
                <a:blip r:embed="rId2"/>
              </a:buBlip>
            </a:pPr>
            <a:r>
              <a:rPr lang="ru-RU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Содержательность</a:t>
            </a:r>
          </a:p>
          <a:p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Точность</a:t>
            </a:r>
          </a:p>
          <a:p>
            <a:r>
              <a:rPr lang="ru-RU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Логичность </a:t>
            </a:r>
          </a:p>
          <a:p>
            <a:pPr marL="342900" lvl="8" indent="-342900" eaLnBrk="0" hangingPunct="0">
              <a:buClr>
                <a:schemeClr val="hlink"/>
              </a:buClr>
              <a:buBlip>
                <a:blip r:embed="rId2"/>
              </a:buBlip>
            </a:pPr>
            <a:r>
              <a:rPr lang="ru-RU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Уместность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8ABCA6-9D0D-482D-BBE2-4B959F9A6524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FE2FA-9828-4867-98CD-EC0D209FD21B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466872" y="357166"/>
            <a:ext cx="42102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Проверьте себя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500042"/>
            <a:ext cx="842968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 smtClean="0"/>
          </a:p>
          <a:p>
            <a:r>
              <a:rPr lang="ru-RU" sz="3200" dirty="0"/>
              <a:t> </a:t>
            </a:r>
            <a:r>
              <a:rPr lang="ru-RU" sz="3200" dirty="0" smtClean="0"/>
              <a:t>        Стилистика</a:t>
            </a:r>
          </a:p>
          <a:p>
            <a:pPr lvl="0"/>
            <a:r>
              <a:rPr lang="ru-RU" sz="3200" i="1" dirty="0"/>
              <a:t>1) В вечернем эфире молодёжного телеканала «Витязь» депутат Иванов опять критиковал  мэра города </a:t>
            </a:r>
            <a:r>
              <a:rPr lang="en-US" sz="3200" i="1" dirty="0"/>
              <a:t>N</a:t>
            </a:r>
            <a:r>
              <a:rPr lang="ru-RU" sz="3200" i="1" dirty="0"/>
              <a:t>.</a:t>
            </a:r>
          </a:p>
          <a:p>
            <a:r>
              <a:rPr lang="ru-RU" sz="3200" i="1" dirty="0"/>
              <a:t>2) Все местные СМИ были брошены на пропаганду нового регионального лидера.</a:t>
            </a:r>
          </a:p>
          <a:p>
            <a:pPr lvl="0"/>
            <a:r>
              <a:rPr lang="ru-RU" sz="3200" i="1" dirty="0"/>
              <a:t>3) Доллары можно поменять в любом государственном или коммерческом банке</a:t>
            </a:r>
            <a:r>
              <a:rPr lang="ru-RU" sz="3200" dirty="0" smtClean="0"/>
              <a:t>.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FE2FA-9828-4867-98CD-EC0D209FD21B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ransition spd="med"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1341438"/>
            <a:ext cx="6400800" cy="36718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6000" b="1" i="1" smtClean="0">
                <a:solidFill>
                  <a:schemeClr val="hlink"/>
                </a:solidFill>
              </a:rPr>
              <a:t>Культура речи</a:t>
            </a:r>
            <a:br>
              <a:rPr lang="ru-RU" sz="6000" b="1" i="1" smtClean="0">
                <a:solidFill>
                  <a:schemeClr val="hlink"/>
                </a:solidFill>
              </a:rPr>
            </a:br>
            <a:r>
              <a:rPr lang="ru-RU" sz="6000" b="1" i="1" smtClean="0">
                <a:solidFill>
                  <a:schemeClr val="hlink"/>
                </a:solidFill>
              </a:rPr>
              <a:t>и </a:t>
            </a:r>
            <a:br>
              <a:rPr lang="ru-RU" sz="6000" b="1" i="1" smtClean="0">
                <a:solidFill>
                  <a:schemeClr val="hlink"/>
                </a:solidFill>
              </a:rPr>
            </a:br>
            <a:r>
              <a:rPr lang="ru-RU" sz="6000" b="1" i="1" smtClean="0">
                <a:solidFill>
                  <a:schemeClr val="hlink"/>
                </a:solidFill>
              </a:rPr>
              <a:t>языковая норма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Притча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К Сократу однажды привели человека, о котором он  должен был  высказать свое мнение, мудрец долго смотрел на него, а потом воскликнул: «Да заговори же ты наконец, чтобы я мог тебя узнать».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8ABCA6-9D0D-482D-BBE2-4B959F9A6524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BE1263-7A87-4087-8C3D-1D7A8B9B7C51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-2628900" y="333375"/>
            <a:ext cx="8785225" cy="1143000"/>
          </a:xfrm>
        </p:spPr>
        <p:txBody>
          <a:bodyPr/>
          <a:lstStyle/>
          <a:p>
            <a:pPr eaLnBrk="1" hangingPunct="1"/>
            <a:r>
              <a:rPr lang="ru-RU" sz="4000" b="1" u="sng" smtClean="0">
                <a:solidFill>
                  <a:srgbClr val="00CCFF"/>
                </a:solidFill>
                <a:effectLst/>
              </a:rPr>
              <a:t>Цель урока:</a:t>
            </a:r>
            <a:br>
              <a:rPr lang="ru-RU" sz="4000" b="1" u="sng" smtClean="0">
                <a:solidFill>
                  <a:srgbClr val="00CCFF"/>
                </a:solidFill>
                <a:effectLst/>
              </a:rPr>
            </a:br>
            <a:endParaRPr lang="ru-RU" sz="4000" b="1" u="sng" smtClean="0">
              <a:solidFill>
                <a:srgbClr val="00CCFF"/>
              </a:solidFill>
              <a:effectLst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6165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dirty="0" smtClean="0">
                <a:effectLst/>
              </a:rPr>
              <a:t>Повторить  общие сведения о языке , культуре речи, языковых нормах. </a:t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Закрепить умение различать   речевые  ошибки, навыки владения орфоэпическими  и лексическими  нормами.</a:t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Формировать навыки использования нормированной речи .</a:t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Выполнить  задания ЕГЭ ,связанные   орфоэпическими  и лексическими нормами /А 1-А3  /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8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4A3C8-DA7E-44B9-A633-FD83FA2F7854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285728"/>
            <a:ext cx="8229600" cy="64087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/>
              <a:t>Неотъемлемой частью общей культуры человека является </a:t>
            </a:r>
            <a:r>
              <a:rPr lang="ru-RU" b="1" u="sng" dirty="0" smtClean="0">
                <a:solidFill>
                  <a:srgbClr val="00CCFF"/>
                </a:solidFill>
              </a:rPr>
              <a:t>культура речи</a:t>
            </a:r>
            <a:r>
              <a:rPr lang="ru-RU" sz="2800" b="1" dirty="0" smtClean="0"/>
              <a:t>  -раздел науки о языке, изучающий </a:t>
            </a:r>
            <a:r>
              <a:rPr lang="ru-RU" sz="2800" b="1" u="sng" dirty="0" smtClean="0"/>
              <a:t>правильность</a:t>
            </a:r>
            <a:r>
              <a:rPr lang="ru-RU" sz="2800" b="1" dirty="0" smtClean="0"/>
              <a:t> и </a:t>
            </a:r>
            <a:r>
              <a:rPr lang="ru-RU" sz="2800" b="1" u="sng" dirty="0" smtClean="0"/>
              <a:t>чистоту</a:t>
            </a:r>
            <a:r>
              <a:rPr lang="ru-RU" sz="2800" b="1" dirty="0" smtClean="0"/>
              <a:t> речи.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/>
              <a:t>Понятие </a:t>
            </a:r>
            <a:r>
              <a:rPr lang="ru-RU" b="1" i="1" u="sng" dirty="0" smtClean="0">
                <a:solidFill>
                  <a:srgbClr val="00CCFF"/>
                </a:solidFill>
              </a:rPr>
              <a:t>«языковая норма»-</a:t>
            </a:r>
            <a:r>
              <a:rPr lang="ru-RU" sz="2800" b="1" dirty="0" smtClean="0"/>
              <a:t>одно из ключевых понятий в учении о правильности речи.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b="1" u="sng" dirty="0" smtClean="0">
                <a:solidFill>
                  <a:srgbClr val="00CCFF"/>
                </a:solidFill>
              </a:rPr>
              <a:t>Норма литературного языка</a:t>
            </a:r>
            <a:r>
              <a:rPr lang="ru-RU" sz="2800" b="1" dirty="0" smtClean="0"/>
              <a:t> –это социально одобряемое правило, т.е. общепринятое употребление слов , словосочетаний , форм слова, синтаксических конструкций, закрепленное в словарях и справочниках.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63A8EC-9BCB-4CBC-B3B3-F4B857921A44}" type="slidenum">
              <a:rPr lang="ru-RU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8197" name="Organization Chart 5"/>
          <p:cNvGraphicFramePr>
            <a:graphicFrameLocks/>
          </p:cNvGraphicFramePr>
          <p:nvPr>
            <p:ph idx="1"/>
          </p:nvPr>
        </p:nvGraphicFramePr>
        <p:xfrm>
          <a:off x="142844" y="428604"/>
          <a:ext cx="8569325" cy="619125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8213" name="Oval 21"/>
          <p:cNvSpPr>
            <a:spLocks noChangeArrowheads="1"/>
          </p:cNvSpPr>
          <p:nvPr/>
        </p:nvSpPr>
        <p:spPr bwMode="auto">
          <a:xfrm>
            <a:off x="0" y="4365625"/>
            <a:ext cx="914400" cy="1628775"/>
          </a:xfrm>
          <a:prstGeom prst="ellipse">
            <a:avLst/>
          </a:prstGeom>
          <a:solidFill>
            <a:schemeClr val="accent1"/>
          </a:solidFill>
          <a:ln w="57150" cmpd="thickThin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/>
            </a:r>
            <a:br>
              <a:rPr lang="ru-RU" sz="1400"/>
            </a:br>
            <a:r>
              <a:rPr lang="ru-RU" sz="1400"/>
              <a:t>Нормы</a:t>
            </a:r>
          </a:p>
          <a:p>
            <a:pPr algn="ctr"/>
            <a:r>
              <a:rPr lang="ru-RU" sz="1400"/>
              <a:t>произно-</a:t>
            </a:r>
          </a:p>
          <a:p>
            <a:pPr algn="ctr"/>
            <a:r>
              <a:rPr lang="ru-RU" sz="1400"/>
              <a:t>шения</a:t>
            </a:r>
          </a:p>
        </p:txBody>
      </p:sp>
      <p:sp>
        <p:nvSpPr>
          <p:cNvPr id="8214" name="Oval 22"/>
          <p:cNvSpPr>
            <a:spLocks noChangeArrowheads="1"/>
          </p:cNvSpPr>
          <p:nvPr/>
        </p:nvSpPr>
        <p:spPr bwMode="auto">
          <a:xfrm>
            <a:off x="2195513" y="4365625"/>
            <a:ext cx="914400" cy="1584325"/>
          </a:xfrm>
          <a:prstGeom prst="ellipse">
            <a:avLst/>
          </a:prstGeom>
          <a:solidFill>
            <a:schemeClr val="accent1"/>
          </a:solidFill>
          <a:ln w="57150" cmpd="thickThin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Нормы </a:t>
            </a:r>
          </a:p>
          <a:p>
            <a:pPr algn="ctr"/>
            <a:r>
              <a:rPr lang="ru-RU" sz="1400"/>
              <a:t>слово-</a:t>
            </a:r>
          </a:p>
          <a:p>
            <a:pPr algn="ctr"/>
            <a:r>
              <a:rPr lang="ru-RU" sz="1400"/>
              <a:t>употреб-</a:t>
            </a:r>
          </a:p>
          <a:p>
            <a:pPr algn="ctr"/>
            <a:r>
              <a:rPr lang="ru-RU" sz="1400"/>
              <a:t>ления</a:t>
            </a:r>
          </a:p>
        </p:txBody>
      </p:sp>
      <p:sp>
        <p:nvSpPr>
          <p:cNvPr id="8215" name="Oval 23"/>
          <p:cNvSpPr>
            <a:spLocks noChangeArrowheads="1"/>
          </p:cNvSpPr>
          <p:nvPr/>
        </p:nvSpPr>
        <p:spPr bwMode="auto">
          <a:xfrm>
            <a:off x="7956550" y="4437063"/>
            <a:ext cx="1187450" cy="2087562"/>
          </a:xfrm>
          <a:prstGeom prst="ellipse">
            <a:avLst/>
          </a:prstGeom>
          <a:solidFill>
            <a:schemeClr val="accent1"/>
          </a:solidFill>
          <a:ln w="57150" cmpd="thickThin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Постановка </a:t>
            </a:r>
          </a:p>
          <a:p>
            <a:pPr algn="ctr"/>
            <a:r>
              <a:rPr lang="ru-RU" sz="1400"/>
              <a:t>знаков </a:t>
            </a:r>
          </a:p>
          <a:p>
            <a:pPr algn="ctr"/>
            <a:r>
              <a:rPr lang="ru-RU" sz="1400"/>
              <a:t>препинания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8197" grpId="0"/>
      <p:bldP spid="8213" grpId="0" animBg="1"/>
      <p:bldP spid="8214" grpId="0" animBg="1"/>
      <p:bldP spid="82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71406" y="142852"/>
            <a:ext cx="8715436" cy="857256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Орфоэпия –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214282" y="1142984"/>
            <a:ext cx="8643998" cy="5143536"/>
          </a:xfrm>
        </p:spPr>
        <p:txBody>
          <a:bodyPr/>
          <a:lstStyle/>
          <a:p>
            <a:r>
              <a:rPr lang="ru-RU" dirty="0" smtClean="0"/>
              <a:t>                            </a:t>
            </a:r>
            <a:r>
              <a:rPr lang="ru-RU" sz="3200" b="1" i="1" dirty="0" smtClean="0"/>
              <a:t>система норм произношения</a:t>
            </a:r>
            <a:r>
              <a:rPr lang="ru-RU" sz="3200" dirty="0" smtClean="0"/>
              <a:t> </a:t>
            </a:r>
          </a:p>
          <a:p>
            <a:r>
              <a:rPr lang="ru-RU" sz="2800" dirty="0" smtClean="0"/>
              <a:t>                       Фонетические ошибки.</a:t>
            </a:r>
            <a:endParaRPr lang="ru-RU" sz="2800" b="1" i="1" dirty="0" smtClean="0"/>
          </a:p>
          <a:p>
            <a:r>
              <a:rPr lang="ru-RU" sz="2000" dirty="0" smtClean="0"/>
              <a:t>1. </a:t>
            </a:r>
            <a:r>
              <a:rPr lang="ru-RU" sz="3200" dirty="0" smtClean="0"/>
              <a:t>Неверное смягчение согласных и отсутствие смягчения в необходимых случаях.</a:t>
            </a:r>
          </a:p>
          <a:p>
            <a:r>
              <a:rPr lang="ru-RU" sz="3200" dirty="0" smtClean="0"/>
              <a:t>2. Неверное ударение.</a:t>
            </a:r>
          </a:p>
          <a:p>
            <a:r>
              <a:rPr lang="ru-RU" sz="3200" dirty="0" smtClean="0"/>
              <a:t>3. Диалектные черты. </a:t>
            </a:r>
          </a:p>
          <a:p>
            <a:pPr>
              <a:buFontTx/>
              <a:buChar char="-"/>
            </a:pPr>
            <a:r>
              <a:rPr lang="ru-RU" sz="3200" dirty="0" smtClean="0"/>
              <a:t>-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D96CE5-F20F-4C73-92AE-1E52D1C7ED6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35FFD4-B3A5-41DC-BCFF-2631F69ABB04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03263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00CCFF"/>
                </a:solidFill>
                <a:effectLst/>
              </a:rPr>
              <a:t>Лексико- орфоэпическая  разминка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9144000" cy="5976938"/>
          </a:xfrm>
        </p:spPr>
        <p:txBody>
          <a:bodyPr/>
          <a:lstStyle/>
          <a:p>
            <a:pPr eaLnBrk="1" hangingPunct="1">
              <a:buNone/>
            </a:pPr>
            <a:r>
              <a:rPr lang="ru-RU" sz="2400" b="1" dirty="0" smtClean="0">
                <a:solidFill>
                  <a:srgbClr val="00CCFF"/>
                </a:solidFill>
                <a:effectLst/>
              </a:rPr>
              <a:t>    </a:t>
            </a:r>
          </a:p>
          <a:p>
            <a:pPr eaLnBrk="1" hangingPunct="1">
              <a:buNone/>
            </a:pPr>
            <a:r>
              <a:rPr lang="ru-RU" sz="2400" b="1" dirty="0" smtClean="0">
                <a:solidFill>
                  <a:srgbClr val="00CCFF"/>
                </a:solidFill>
                <a:effectLst/>
              </a:rPr>
              <a:t>     Адекватный, академик, демпинг,  компетенция, менеджер,  патент, термин, купе, лотерея, дефис, майонез, тент, кортеж.</a:t>
            </a:r>
          </a:p>
          <a:p>
            <a:pPr eaLnBrk="1" hangingPunct="1">
              <a:buNone/>
            </a:pPr>
            <a:r>
              <a:rPr lang="ru-RU" sz="2400" b="1" dirty="0" smtClean="0">
                <a:solidFill>
                  <a:srgbClr val="00CCFF"/>
                </a:solidFill>
                <a:effectLst/>
              </a:rPr>
              <a:t>       </a:t>
            </a:r>
          </a:p>
          <a:p>
            <a:pPr eaLnBrk="1" hangingPunct="1">
              <a:buNone/>
            </a:pPr>
            <a:endParaRPr lang="ru-RU" sz="2400" b="1" dirty="0" smtClean="0">
              <a:solidFill>
                <a:srgbClr val="00CCFF"/>
              </a:solidFill>
              <a:effectLst/>
            </a:endParaRPr>
          </a:p>
          <a:p>
            <a:pPr eaLnBrk="1" hangingPunct="1">
              <a:buNone/>
            </a:pPr>
            <a:endParaRPr lang="ru-RU" sz="2400" b="1" dirty="0" smtClean="0">
              <a:solidFill>
                <a:srgbClr val="00CCFF"/>
              </a:solidFill>
              <a:effectLst/>
            </a:endParaRPr>
          </a:p>
          <a:p>
            <a:pPr eaLnBrk="1" hangingPunct="1">
              <a:buNone/>
            </a:pPr>
            <a:r>
              <a:rPr lang="ru-RU" sz="2800" b="1" dirty="0" smtClean="0">
                <a:effectLst/>
              </a:rPr>
              <a:t/>
            </a:r>
            <a:br>
              <a:rPr lang="ru-RU" sz="2800" b="1" dirty="0" smtClean="0">
                <a:effectLst/>
              </a:rPr>
            </a:br>
            <a:endParaRPr lang="ru-RU" sz="2800" b="1" dirty="0" smtClean="0">
              <a:effectLst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2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2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FE2FA-9828-4867-98CD-EC0D209FD21B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142852"/>
            <a:ext cx="77153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dirty="0" smtClean="0">
              <a:solidFill>
                <a:schemeClr val="tx2">
                  <a:lumMod val="65000"/>
                </a:schemeClr>
              </a:solidFill>
            </a:endParaRPr>
          </a:p>
          <a:p>
            <a:pPr algn="ctr"/>
            <a:r>
              <a:rPr lang="ru-RU" sz="3200" dirty="0" smtClean="0">
                <a:solidFill>
                  <a:schemeClr val="tx2">
                    <a:lumMod val="65000"/>
                  </a:schemeClr>
                </a:solidFill>
              </a:rPr>
              <a:t>Тест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>«Нормы ударения»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2714620"/>
            <a:ext cx="76438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Проверь, насколько хорошо ты знаешь нормы произношения </a:t>
            </a:r>
            <a:r>
              <a:rPr lang="ru-RU" dirty="0" smtClean="0"/>
              <a:t> . </a:t>
            </a:r>
            <a:endParaRPr lang="ru-RU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учи">
  <a:themeElements>
    <a:clrScheme name="Лучи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Луч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1119</TotalTime>
  <Words>500</Words>
  <Application>Microsoft Office PowerPoint</Application>
  <PresentationFormat>Экран (4:3)</PresentationFormat>
  <Paragraphs>119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Wingdings</vt:lpstr>
      <vt:lpstr>Times New Roman</vt:lpstr>
      <vt:lpstr>Лучи</vt:lpstr>
      <vt:lpstr>Слайд 1</vt:lpstr>
      <vt:lpstr>Слайд 2</vt:lpstr>
      <vt:lpstr>Притча</vt:lpstr>
      <vt:lpstr>Цель урока: </vt:lpstr>
      <vt:lpstr>Слайд 5</vt:lpstr>
      <vt:lpstr>Слайд 6</vt:lpstr>
      <vt:lpstr>Орфоэпия – </vt:lpstr>
      <vt:lpstr>Лексико- орфоэпическая  разминка</vt:lpstr>
      <vt:lpstr>Слайд 9</vt:lpstr>
      <vt:lpstr>Слайд 10</vt:lpstr>
      <vt:lpstr> </vt:lpstr>
      <vt:lpstr>Слайд 12</vt:lpstr>
      <vt:lpstr>Слайд 13</vt:lpstr>
      <vt:lpstr>Слайд 14</vt:lpstr>
      <vt:lpstr>Компоненты хорошей речи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УРОКИ  26-27</dc:title>
  <dc:creator>Админ</dc:creator>
  <cp:lastModifiedBy>Админ</cp:lastModifiedBy>
  <cp:revision>65</cp:revision>
  <dcterms:created xsi:type="dcterms:W3CDTF">2007-02-16T15:20:00Z</dcterms:created>
  <dcterms:modified xsi:type="dcterms:W3CDTF">2013-11-20T15:48:27Z</dcterms:modified>
</cp:coreProperties>
</file>