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60" r:id="rId2"/>
    <p:sldId id="269" r:id="rId3"/>
    <p:sldId id="275" r:id="rId4"/>
    <p:sldId id="285" r:id="rId5"/>
    <p:sldId id="258" r:id="rId6"/>
    <p:sldId id="256" r:id="rId7"/>
    <p:sldId id="291" r:id="rId8"/>
    <p:sldId id="267" r:id="rId9"/>
    <p:sldId id="279" r:id="rId10"/>
    <p:sldId id="265" r:id="rId11"/>
    <p:sldId id="261" r:id="rId12"/>
    <p:sldId id="266" r:id="rId13"/>
    <p:sldId id="281" r:id="rId14"/>
    <p:sldId id="262" r:id="rId15"/>
    <p:sldId id="284" r:id="rId16"/>
    <p:sldId id="277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07" autoAdjust="0"/>
  </p:normalViewPr>
  <p:slideViewPr>
    <p:cSldViewPr>
      <p:cViewPr>
        <p:scale>
          <a:sx n="58" d="100"/>
          <a:sy n="58" d="100"/>
        </p:scale>
        <p:origin x="-1902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1D1FF-4E4E-414F-8871-9CFC5F1296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353C47-90E9-4733-B39D-C3B674766FE4}">
      <dgm:prSet phldrT="[Текст]"/>
      <dgm:spPr/>
      <dgm:t>
        <a:bodyPr/>
        <a:lstStyle/>
        <a:p>
          <a:r>
            <a:rPr lang="ru-RU" dirty="0" smtClean="0"/>
            <a:t>Диакон</a:t>
          </a:r>
          <a:endParaRPr lang="ru-RU" dirty="0"/>
        </a:p>
      </dgm:t>
    </dgm:pt>
    <dgm:pt modelId="{666563F4-570E-40DB-A2DE-ED9EFEE5B1EF}" type="parTrans" cxnId="{81044971-FF42-4587-AABB-5AE1C7395E9D}">
      <dgm:prSet/>
      <dgm:spPr/>
      <dgm:t>
        <a:bodyPr/>
        <a:lstStyle/>
        <a:p>
          <a:endParaRPr lang="ru-RU"/>
        </a:p>
      </dgm:t>
    </dgm:pt>
    <dgm:pt modelId="{A3364000-E87F-43FC-9C9A-DCC8C4EC54BE}" type="sibTrans" cxnId="{81044971-FF42-4587-AABB-5AE1C7395E9D}">
      <dgm:prSet/>
      <dgm:spPr/>
      <dgm:t>
        <a:bodyPr/>
        <a:lstStyle/>
        <a:p>
          <a:endParaRPr lang="ru-RU"/>
        </a:p>
      </dgm:t>
    </dgm:pt>
    <dgm:pt modelId="{65D2BF62-4B39-4469-815A-7A844D8A41C0}">
      <dgm:prSet phldrT="[Текст]"/>
      <dgm:spPr/>
      <dgm:t>
        <a:bodyPr/>
        <a:lstStyle/>
        <a:p>
          <a:r>
            <a:rPr lang="ru-RU" dirty="0" smtClean="0"/>
            <a:t>Священник</a:t>
          </a:r>
          <a:endParaRPr lang="ru-RU" dirty="0"/>
        </a:p>
      </dgm:t>
    </dgm:pt>
    <dgm:pt modelId="{A8902D80-DADA-44FC-8948-C0FB2340A412}" type="parTrans" cxnId="{32DC446B-F43E-4D97-91EE-C1E68B0A9A45}">
      <dgm:prSet/>
      <dgm:spPr/>
      <dgm:t>
        <a:bodyPr/>
        <a:lstStyle/>
        <a:p>
          <a:endParaRPr lang="ru-RU"/>
        </a:p>
      </dgm:t>
    </dgm:pt>
    <dgm:pt modelId="{09F162ED-93EC-4ABC-8A1E-4AEB985913B2}" type="sibTrans" cxnId="{32DC446B-F43E-4D97-91EE-C1E68B0A9A45}">
      <dgm:prSet/>
      <dgm:spPr/>
      <dgm:t>
        <a:bodyPr/>
        <a:lstStyle/>
        <a:p>
          <a:endParaRPr lang="ru-RU"/>
        </a:p>
      </dgm:t>
    </dgm:pt>
    <dgm:pt modelId="{A296F71B-06D7-436B-8D16-FB9229D95FBE}">
      <dgm:prSet phldrT="[Текст]"/>
      <dgm:spPr/>
      <dgm:t>
        <a:bodyPr/>
        <a:lstStyle/>
        <a:p>
          <a:r>
            <a:rPr lang="ru-RU" dirty="0" smtClean="0"/>
            <a:t>Епископ</a:t>
          </a:r>
          <a:endParaRPr lang="ru-RU" dirty="0"/>
        </a:p>
      </dgm:t>
    </dgm:pt>
    <dgm:pt modelId="{4E1FC8CC-3854-417E-B88F-8FC700C07F89}" type="parTrans" cxnId="{D6948769-6938-4583-9611-7031DE3525FE}">
      <dgm:prSet/>
      <dgm:spPr/>
      <dgm:t>
        <a:bodyPr/>
        <a:lstStyle/>
        <a:p>
          <a:endParaRPr lang="ru-RU"/>
        </a:p>
      </dgm:t>
    </dgm:pt>
    <dgm:pt modelId="{4EE6B2DD-4298-4377-A970-9FF8AC9DCEF6}" type="sibTrans" cxnId="{D6948769-6938-4583-9611-7031DE3525FE}">
      <dgm:prSet/>
      <dgm:spPr/>
      <dgm:t>
        <a:bodyPr/>
        <a:lstStyle/>
        <a:p>
          <a:endParaRPr lang="ru-RU"/>
        </a:p>
      </dgm:t>
    </dgm:pt>
    <dgm:pt modelId="{F75FE6D9-F28E-45AC-8598-0998D0B38CED}" type="pres">
      <dgm:prSet presAssocID="{9641D1FF-4E4E-414F-8871-9CFC5F1296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99EEFF-6DF7-4D55-9859-C854A3BA00D3}" type="pres">
      <dgm:prSet presAssocID="{92353C47-90E9-4733-B39D-C3B674766FE4}" presName="parentLin" presStyleCnt="0"/>
      <dgm:spPr/>
    </dgm:pt>
    <dgm:pt modelId="{B670FA9A-B897-420C-91E4-2B467EB68AF7}" type="pres">
      <dgm:prSet presAssocID="{92353C47-90E9-4733-B39D-C3B674766FE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039FBD6-A23C-4AF2-95FF-EB4D352B383B}" type="pres">
      <dgm:prSet presAssocID="{92353C47-90E9-4733-B39D-C3B674766F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1204B-5A50-41F0-AD46-872D5A6B1676}" type="pres">
      <dgm:prSet presAssocID="{92353C47-90E9-4733-B39D-C3B674766FE4}" presName="negativeSpace" presStyleCnt="0"/>
      <dgm:spPr/>
    </dgm:pt>
    <dgm:pt modelId="{876FA2B6-D890-4ED0-917F-B7BF4825CFC5}" type="pres">
      <dgm:prSet presAssocID="{92353C47-90E9-4733-B39D-C3B674766FE4}" presName="childText" presStyleLbl="conFgAcc1" presStyleIdx="0" presStyleCnt="3">
        <dgm:presLayoutVars>
          <dgm:bulletEnabled val="1"/>
        </dgm:presLayoutVars>
      </dgm:prSet>
      <dgm:spPr/>
    </dgm:pt>
    <dgm:pt modelId="{4DF3EC8E-EA7F-4EE1-A0EF-822700D0AAB2}" type="pres">
      <dgm:prSet presAssocID="{A3364000-E87F-43FC-9C9A-DCC8C4EC54BE}" presName="spaceBetweenRectangles" presStyleCnt="0"/>
      <dgm:spPr/>
    </dgm:pt>
    <dgm:pt modelId="{7F6CF61C-3B1D-44A1-9937-4C5C8490990D}" type="pres">
      <dgm:prSet presAssocID="{65D2BF62-4B39-4469-815A-7A844D8A41C0}" presName="parentLin" presStyleCnt="0"/>
      <dgm:spPr/>
    </dgm:pt>
    <dgm:pt modelId="{CDF27EC5-4F95-4A1A-9B8C-3089AECB5294}" type="pres">
      <dgm:prSet presAssocID="{65D2BF62-4B39-4469-815A-7A844D8A41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7C51B40-53AF-4119-BABC-F46B4A00683A}" type="pres">
      <dgm:prSet presAssocID="{65D2BF62-4B39-4469-815A-7A844D8A41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F54F7-AB16-4E0E-9A7B-EC517275736D}" type="pres">
      <dgm:prSet presAssocID="{65D2BF62-4B39-4469-815A-7A844D8A41C0}" presName="negativeSpace" presStyleCnt="0"/>
      <dgm:spPr/>
    </dgm:pt>
    <dgm:pt modelId="{C382192F-4874-4A1D-A69A-D56DD1C74334}" type="pres">
      <dgm:prSet presAssocID="{65D2BF62-4B39-4469-815A-7A844D8A41C0}" presName="childText" presStyleLbl="conFgAcc1" presStyleIdx="1" presStyleCnt="3">
        <dgm:presLayoutVars>
          <dgm:bulletEnabled val="1"/>
        </dgm:presLayoutVars>
      </dgm:prSet>
      <dgm:spPr/>
    </dgm:pt>
    <dgm:pt modelId="{33829218-F85E-4EE4-9975-760BD446FED3}" type="pres">
      <dgm:prSet presAssocID="{09F162ED-93EC-4ABC-8A1E-4AEB985913B2}" presName="spaceBetweenRectangles" presStyleCnt="0"/>
      <dgm:spPr/>
    </dgm:pt>
    <dgm:pt modelId="{8F4B1B30-6AB7-45C7-BB50-BF0113509AA1}" type="pres">
      <dgm:prSet presAssocID="{A296F71B-06D7-436B-8D16-FB9229D95FBE}" presName="parentLin" presStyleCnt="0"/>
      <dgm:spPr/>
    </dgm:pt>
    <dgm:pt modelId="{385F5F9F-73D7-476E-B0BD-529124AD7735}" type="pres">
      <dgm:prSet presAssocID="{A296F71B-06D7-436B-8D16-FB9229D95FB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82C7509-708E-4B18-9CF8-49377B927BC9}" type="pres">
      <dgm:prSet presAssocID="{A296F71B-06D7-436B-8D16-FB9229D95FB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3A2C9-A6B8-4B4C-AF50-B8580092D2F5}" type="pres">
      <dgm:prSet presAssocID="{A296F71B-06D7-436B-8D16-FB9229D95FBE}" presName="negativeSpace" presStyleCnt="0"/>
      <dgm:spPr/>
    </dgm:pt>
    <dgm:pt modelId="{8ACE3133-7FEE-4540-A26C-BF5818E1448C}" type="pres">
      <dgm:prSet presAssocID="{A296F71B-06D7-436B-8D16-FB9229D95F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072B32-5487-4017-8304-32A1D898E488}" type="presOf" srcId="{65D2BF62-4B39-4469-815A-7A844D8A41C0}" destId="{CDF27EC5-4F95-4A1A-9B8C-3089AECB5294}" srcOrd="0" destOrd="0" presId="urn:microsoft.com/office/officeart/2005/8/layout/list1"/>
    <dgm:cxn modelId="{D6948769-6938-4583-9611-7031DE3525FE}" srcId="{9641D1FF-4E4E-414F-8871-9CFC5F1296D6}" destId="{A296F71B-06D7-436B-8D16-FB9229D95FBE}" srcOrd="2" destOrd="0" parTransId="{4E1FC8CC-3854-417E-B88F-8FC700C07F89}" sibTransId="{4EE6B2DD-4298-4377-A970-9FF8AC9DCEF6}"/>
    <dgm:cxn modelId="{33F722B5-C83B-44B4-9AC0-F758F98737B3}" type="presOf" srcId="{9641D1FF-4E4E-414F-8871-9CFC5F1296D6}" destId="{F75FE6D9-F28E-45AC-8598-0998D0B38CED}" srcOrd="0" destOrd="0" presId="urn:microsoft.com/office/officeart/2005/8/layout/list1"/>
    <dgm:cxn modelId="{C92271CA-C3D3-4CF4-A22E-E993984B699A}" type="presOf" srcId="{92353C47-90E9-4733-B39D-C3B674766FE4}" destId="{0039FBD6-A23C-4AF2-95FF-EB4D352B383B}" srcOrd="1" destOrd="0" presId="urn:microsoft.com/office/officeart/2005/8/layout/list1"/>
    <dgm:cxn modelId="{A333A4ED-9CB5-49C8-814E-A3C48375662D}" type="presOf" srcId="{A296F71B-06D7-436B-8D16-FB9229D95FBE}" destId="{385F5F9F-73D7-476E-B0BD-529124AD7735}" srcOrd="0" destOrd="0" presId="urn:microsoft.com/office/officeart/2005/8/layout/list1"/>
    <dgm:cxn modelId="{32DC446B-F43E-4D97-91EE-C1E68B0A9A45}" srcId="{9641D1FF-4E4E-414F-8871-9CFC5F1296D6}" destId="{65D2BF62-4B39-4469-815A-7A844D8A41C0}" srcOrd="1" destOrd="0" parTransId="{A8902D80-DADA-44FC-8948-C0FB2340A412}" sibTransId="{09F162ED-93EC-4ABC-8A1E-4AEB985913B2}"/>
    <dgm:cxn modelId="{81044971-FF42-4587-AABB-5AE1C7395E9D}" srcId="{9641D1FF-4E4E-414F-8871-9CFC5F1296D6}" destId="{92353C47-90E9-4733-B39D-C3B674766FE4}" srcOrd="0" destOrd="0" parTransId="{666563F4-570E-40DB-A2DE-ED9EFEE5B1EF}" sibTransId="{A3364000-E87F-43FC-9C9A-DCC8C4EC54BE}"/>
    <dgm:cxn modelId="{2DD3372D-D4CA-4D65-9109-E750BABA5A0C}" type="presOf" srcId="{65D2BF62-4B39-4469-815A-7A844D8A41C0}" destId="{07C51B40-53AF-4119-BABC-F46B4A00683A}" srcOrd="1" destOrd="0" presId="urn:microsoft.com/office/officeart/2005/8/layout/list1"/>
    <dgm:cxn modelId="{8BD2FF2D-C924-407C-8109-22CD6F6A4A9B}" type="presOf" srcId="{A296F71B-06D7-436B-8D16-FB9229D95FBE}" destId="{B82C7509-708E-4B18-9CF8-49377B927BC9}" srcOrd="1" destOrd="0" presId="urn:microsoft.com/office/officeart/2005/8/layout/list1"/>
    <dgm:cxn modelId="{B441FF33-7E9F-45DE-984B-D9C96260E53F}" type="presOf" srcId="{92353C47-90E9-4733-B39D-C3B674766FE4}" destId="{B670FA9A-B897-420C-91E4-2B467EB68AF7}" srcOrd="0" destOrd="0" presId="urn:microsoft.com/office/officeart/2005/8/layout/list1"/>
    <dgm:cxn modelId="{402BC8E2-7720-4706-99C8-30A24B42748A}" type="presParOf" srcId="{F75FE6D9-F28E-45AC-8598-0998D0B38CED}" destId="{A399EEFF-6DF7-4D55-9859-C854A3BA00D3}" srcOrd="0" destOrd="0" presId="urn:microsoft.com/office/officeart/2005/8/layout/list1"/>
    <dgm:cxn modelId="{31DB1039-0708-416E-8B2F-BF26F67BEE3F}" type="presParOf" srcId="{A399EEFF-6DF7-4D55-9859-C854A3BA00D3}" destId="{B670FA9A-B897-420C-91E4-2B467EB68AF7}" srcOrd="0" destOrd="0" presId="urn:microsoft.com/office/officeart/2005/8/layout/list1"/>
    <dgm:cxn modelId="{03DEA102-7DF9-49EB-BD70-CA0701999575}" type="presParOf" srcId="{A399EEFF-6DF7-4D55-9859-C854A3BA00D3}" destId="{0039FBD6-A23C-4AF2-95FF-EB4D352B383B}" srcOrd="1" destOrd="0" presId="urn:microsoft.com/office/officeart/2005/8/layout/list1"/>
    <dgm:cxn modelId="{6C54E204-2D24-4AAF-828D-81974F3CB4EB}" type="presParOf" srcId="{F75FE6D9-F28E-45AC-8598-0998D0B38CED}" destId="{4571204B-5A50-41F0-AD46-872D5A6B1676}" srcOrd="1" destOrd="0" presId="urn:microsoft.com/office/officeart/2005/8/layout/list1"/>
    <dgm:cxn modelId="{F6185ABF-7506-4AB4-94B5-7EF7840AC9F5}" type="presParOf" srcId="{F75FE6D9-F28E-45AC-8598-0998D0B38CED}" destId="{876FA2B6-D890-4ED0-917F-B7BF4825CFC5}" srcOrd="2" destOrd="0" presId="urn:microsoft.com/office/officeart/2005/8/layout/list1"/>
    <dgm:cxn modelId="{FED2C74F-717B-4ACB-A2CC-C69C00867522}" type="presParOf" srcId="{F75FE6D9-F28E-45AC-8598-0998D0B38CED}" destId="{4DF3EC8E-EA7F-4EE1-A0EF-822700D0AAB2}" srcOrd="3" destOrd="0" presId="urn:microsoft.com/office/officeart/2005/8/layout/list1"/>
    <dgm:cxn modelId="{17B0B39F-0949-4244-872E-4C34EB2255EF}" type="presParOf" srcId="{F75FE6D9-F28E-45AC-8598-0998D0B38CED}" destId="{7F6CF61C-3B1D-44A1-9937-4C5C8490990D}" srcOrd="4" destOrd="0" presId="urn:microsoft.com/office/officeart/2005/8/layout/list1"/>
    <dgm:cxn modelId="{34ABA73D-E1A5-4D2A-9271-37AC89394A49}" type="presParOf" srcId="{7F6CF61C-3B1D-44A1-9937-4C5C8490990D}" destId="{CDF27EC5-4F95-4A1A-9B8C-3089AECB5294}" srcOrd="0" destOrd="0" presId="urn:microsoft.com/office/officeart/2005/8/layout/list1"/>
    <dgm:cxn modelId="{94A7ED47-E50D-4A79-85F7-83F52F292C3F}" type="presParOf" srcId="{7F6CF61C-3B1D-44A1-9937-4C5C8490990D}" destId="{07C51B40-53AF-4119-BABC-F46B4A00683A}" srcOrd="1" destOrd="0" presId="urn:microsoft.com/office/officeart/2005/8/layout/list1"/>
    <dgm:cxn modelId="{B1604DBE-418E-4660-86FF-CA4F5328865B}" type="presParOf" srcId="{F75FE6D9-F28E-45AC-8598-0998D0B38CED}" destId="{C3CF54F7-AB16-4E0E-9A7B-EC517275736D}" srcOrd="5" destOrd="0" presId="urn:microsoft.com/office/officeart/2005/8/layout/list1"/>
    <dgm:cxn modelId="{C4D15556-F2C9-4EF3-A565-B70813A319D4}" type="presParOf" srcId="{F75FE6D9-F28E-45AC-8598-0998D0B38CED}" destId="{C382192F-4874-4A1D-A69A-D56DD1C74334}" srcOrd="6" destOrd="0" presId="urn:microsoft.com/office/officeart/2005/8/layout/list1"/>
    <dgm:cxn modelId="{BF29CC00-1B2A-4C9E-A240-BAF3FB326348}" type="presParOf" srcId="{F75FE6D9-F28E-45AC-8598-0998D0B38CED}" destId="{33829218-F85E-4EE4-9975-760BD446FED3}" srcOrd="7" destOrd="0" presId="urn:microsoft.com/office/officeart/2005/8/layout/list1"/>
    <dgm:cxn modelId="{A92CCE5E-4EEC-493B-B7AA-EA5AA4F4B565}" type="presParOf" srcId="{F75FE6D9-F28E-45AC-8598-0998D0B38CED}" destId="{8F4B1B30-6AB7-45C7-BB50-BF0113509AA1}" srcOrd="8" destOrd="0" presId="urn:microsoft.com/office/officeart/2005/8/layout/list1"/>
    <dgm:cxn modelId="{0139E459-3A88-43E1-8E38-95D1A8BA7B03}" type="presParOf" srcId="{8F4B1B30-6AB7-45C7-BB50-BF0113509AA1}" destId="{385F5F9F-73D7-476E-B0BD-529124AD7735}" srcOrd="0" destOrd="0" presId="urn:microsoft.com/office/officeart/2005/8/layout/list1"/>
    <dgm:cxn modelId="{CA687110-5587-4B5D-9BA5-0347C1FA9FD5}" type="presParOf" srcId="{8F4B1B30-6AB7-45C7-BB50-BF0113509AA1}" destId="{B82C7509-708E-4B18-9CF8-49377B927BC9}" srcOrd="1" destOrd="0" presId="urn:microsoft.com/office/officeart/2005/8/layout/list1"/>
    <dgm:cxn modelId="{08715D90-0F18-4A7D-97FA-0BFCE6A69D0F}" type="presParOf" srcId="{F75FE6D9-F28E-45AC-8598-0998D0B38CED}" destId="{4993A2C9-A6B8-4B4C-AF50-B8580092D2F5}" srcOrd="9" destOrd="0" presId="urn:microsoft.com/office/officeart/2005/8/layout/list1"/>
    <dgm:cxn modelId="{40F54C18-FBB2-4A65-8BBC-3831D8FCB5E2}" type="presParOf" srcId="{F75FE6D9-F28E-45AC-8598-0998D0B38CED}" destId="{8ACE3133-7FEE-4540-A26C-BF5818E144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FA2B6-D890-4ED0-917F-B7BF4825CFC5}">
      <dsp:nvSpPr>
        <dsp:cNvPr id="0" name=""/>
        <dsp:cNvSpPr/>
      </dsp:nvSpPr>
      <dsp:spPr>
        <a:xfrm>
          <a:off x="0" y="465741"/>
          <a:ext cx="404177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9FBD6-A23C-4AF2-95FF-EB4D352B383B}">
      <dsp:nvSpPr>
        <dsp:cNvPr id="0" name=""/>
        <dsp:cNvSpPr/>
      </dsp:nvSpPr>
      <dsp:spPr>
        <a:xfrm>
          <a:off x="202088" y="52461"/>
          <a:ext cx="2829242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Диакон</a:t>
          </a:r>
          <a:endParaRPr lang="ru-RU" sz="2800" kern="1200" dirty="0"/>
        </a:p>
      </dsp:txBody>
      <dsp:txXfrm>
        <a:off x="242437" y="92810"/>
        <a:ext cx="2748544" cy="745862"/>
      </dsp:txXfrm>
    </dsp:sp>
    <dsp:sp modelId="{C382192F-4874-4A1D-A69A-D56DD1C74334}">
      <dsp:nvSpPr>
        <dsp:cNvPr id="0" name=""/>
        <dsp:cNvSpPr/>
      </dsp:nvSpPr>
      <dsp:spPr>
        <a:xfrm>
          <a:off x="0" y="1735821"/>
          <a:ext cx="404177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51B40-53AF-4119-BABC-F46B4A00683A}">
      <dsp:nvSpPr>
        <dsp:cNvPr id="0" name=""/>
        <dsp:cNvSpPr/>
      </dsp:nvSpPr>
      <dsp:spPr>
        <a:xfrm>
          <a:off x="202088" y="1322541"/>
          <a:ext cx="2829242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Священник</a:t>
          </a:r>
          <a:endParaRPr lang="ru-RU" sz="2800" kern="1200" dirty="0"/>
        </a:p>
      </dsp:txBody>
      <dsp:txXfrm>
        <a:off x="242437" y="1362890"/>
        <a:ext cx="2748544" cy="745862"/>
      </dsp:txXfrm>
    </dsp:sp>
    <dsp:sp modelId="{8ACE3133-7FEE-4540-A26C-BF5818E1448C}">
      <dsp:nvSpPr>
        <dsp:cNvPr id="0" name=""/>
        <dsp:cNvSpPr/>
      </dsp:nvSpPr>
      <dsp:spPr>
        <a:xfrm>
          <a:off x="0" y="3005901"/>
          <a:ext cx="404177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C7509-708E-4B18-9CF8-49377B927BC9}">
      <dsp:nvSpPr>
        <dsp:cNvPr id="0" name=""/>
        <dsp:cNvSpPr/>
      </dsp:nvSpPr>
      <dsp:spPr>
        <a:xfrm>
          <a:off x="202088" y="2592621"/>
          <a:ext cx="2829242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Епископ</a:t>
          </a:r>
          <a:endParaRPr lang="ru-RU" sz="2800" kern="1200" dirty="0"/>
        </a:p>
      </dsp:txBody>
      <dsp:txXfrm>
        <a:off x="242437" y="2632970"/>
        <a:ext cx="2748544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4E6D9-965F-4CDE-8813-085BF77C6C7C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D7CD5-1882-443D-A9F2-2AE7EB8B27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821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A8224-9668-49E3-A6BB-F3711BFEC030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4CD6D-C0DD-425F-8C56-CDBE60C22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45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69C8E7-825F-4570-A303-425C07E94F0F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FD60B4-CD8F-40F3-9758-727E51E60A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14290"/>
            <a:ext cx="8229600" cy="228601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Религия как одна из форм 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культуры</a:t>
            </a:r>
            <a:b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рок разработала учитель МОУ « Калашниковская СОШ»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Прохныч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Е.Н.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Пользователь\Рабочий стол\buddizm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2518172" cy="335756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500306"/>
            <a:ext cx="28575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857628"/>
            <a:ext cx="3440793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571504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Церковь</a:t>
            </a:r>
          </a:p>
          <a:p>
            <a:pPr algn="ctr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071547"/>
            <a:ext cx="4041775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иерархия в Русской Православной церкви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214282" y="1928802"/>
            <a:ext cx="4040188" cy="45005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Объединяет последователей какого-либо религиозного вероучения. Для неё характерно четкое разделение верующих на священнослужителей (духовенство) и мирян (рядовых верующих). Имеет официального религиозного лидера. У многих церквей есть определенная территориальная структура.</a:t>
            </a:r>
          </a:p>
          <a:p>
            <a:pPr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"/>
          </p:nvPr>
        </p:nvGraphicFramePr>
        <p:xfrm>
          <a:off x="4645025" y="2362200"/>
          <a:ext cx="4041775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86314" y="285728"/>
            <a:ext cx="3008313" cy="85723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Секта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214282" y="714356"/>
            <a:ext cx="3857652" cy="557216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Возникает обычно в результате отделения от церкви части мирян и священнослужителей, противопоставляющих себя остальным верующим. Численность участников секты, как правило, ограничена, причем ликвидируется деление на мирян и духовенство, провозглашаются идеи равенства всех членов организации.</a:t>
            </a:r>
          </a:p>
          <a:p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Для секты характерны: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- замкнутость,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- обособленность,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- претензии на исключительность своей роли,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- абсолютная нетерпимость к инакомыслию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Gita\Мои документы\Мои рисунки\makar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4810" y="1500174"/>
            <a:ext cx="4722842" cy="3390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2030" y="500042"/>
            <a:ext cx="8229600" cy="27003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ЧЁМ СОСТОИТ ОПАСНОСТЬ МНОГИХ СУЩЕСТВУЮЩИХ НЫНЕ СЕКТ?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52630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Секты достаточно жестко контролируют жизнь своих приверженцев, иногда лишая их возможности распоряжаться своим имуществом, свободно действовать, мыслить, общаться, творить.  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4288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По данным всероссийского опроса, население РФ распределяется по религиозной принадлежности следующим образом: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80426"/>
          </a:xfrm>
        </p:spPr>
        <p:txBody>
          <a:bodyPr/>
          <a:lstStyle/>
          <a:p>
            <a:pPr lvl="0"/>
            <a:r>
              <a:rPr lang="ru-RU" sz="3200" dirty="0" smtClean="0"/>
              <a:t>Православие — 75 %  </a:t>
            </a:r>
          </a:p>
          <a:p>
            <a:pPr lvl="0"/>
            <a:r>
              <a:rPr lang="ru-RU" sz="3200" dirty="0" smtClean="0"/>
              <a:t>Ислам — 5 %  </a:t>
            </a:r>
          </a:p>
          <a:p>
            <a:pPr lvl="0"/>
            <a:r>
              <a:rPr lang="ru-RU" sz="3200" dirty="0" smtClean="0"/>
              <a:t>Католицизм, Протестантизм, Иудаизм, Буддизм — по 1 % и меньше</a:t>
            </a:r>
          </a:p>
          <a:p>
            <a:pPr lvl="0"/>
            <a:r>
              <a:rPr lang="ru-RU" sz="3200" dirty="0" smtClean="0"/>
              <a:t>Неверующие — 8 %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332656"/>
            <a:ext cx="4497542" cy="652534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Свобода вероисповедания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– право самостоятельно выбирать, какую религию исповедовать, или вообще отказаться от религии, встав на позицию атеизма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3960440" cy="612068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200" i="1" dirty="0"/>
              <a:t>Атеизм</a:t>
            </a:r>
            <a:r>
              <a:rPr lang="ru-RU" sz="3200" dirty="0"/>
              <a:t> - мировоззрение, отвергающее существование </a:t>
            </a:r>
            <a:r>
              <a:rPr lang="ru-RU" sz="3200" dirty="0" smtClean="0"/>
              <a:t>сверхъестественного — </a:t>
            </a:r>
            <a:r>
              <a:rPr lang="ru-RU" sz="3200" dirty="0"/>
              <a:t>богов, духов, других нематериальных существ и сил, загробной жизни и т. д.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Конституция РФ</a:t>
            </a:r>
            <a:br>
              <a:rPr lang="ru-RU" dirty="0" smtClean="0"/>
            </a:br>
            <a:r>
              <a:rPr lang="ru-RU" dirty="0" smtClean="0"/>
              <a:t>статья  28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Каждому гарантируется свобода совести, свобода вероисповедания, включая 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ними.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428736"/>
            <a:ext cx="3357585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13573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Конвенция ООН о правах ребенка.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57224" y="3071810"/>
            <a:ext cx="7500990" cy="300039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Ст. 14</a:t>
            </a:r>
            <a:r>
              <a:rPr lang="ru-RU" dirty="0" smtClean="0"/>
              <a:t>. </a:t>
            </a:r>
            <a:r>
              <a:rPr lang="ru-RU" b="1" i="1" dirty="0" smtClean="0"/>
              <a:t>Свобода мысли, совести и религии. </a:t>
            </a:r>
            <a:r>
              <a:rPr lang="ru-RU" dirty="0" smtClean="0"/>
              <a:t>Государства должны уважать право детей на свободу мысли, совести и религии под руководством их родителей.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709160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«К Богу приходят не экскурсии с гидом, а одинокие путешественники», -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</a:rPr>
              <a:t>В.Набоков</a:t>
            </a:r>
            <a:endParaRPr lang="ru-RU" sz="4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Цели урока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072494" cy="50006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3200" dirty="0" smtClean="0"/>
              <a:t>  Систематизировать знания о религии.</a:t>
            </a:r>
          </a:p>
          <a:p>
            <a:pPr algn="l">
              <a:buFont typeface="Wingdings" pitchFamily="2" charset="2"/>
              <a:buChar char="Ø"/>
            </a:pPr>
            <a:r>
              <a:rPr lang="ru-RU" sz="3200" dirty="0" smtClean="0"/>
              <a:t> Раскрыть различные функции религии в обществе.</a:t>
            </a:r>
          </a:p>
          <a:p>
            <a:pPr algn="l">
              <a:buFont typeface="Wingdings" pitchFamily="2" charset="2"/>
              <a:buChar char="Ø"/>
            </a:pPr>
            <a:r>
              <a:rPr lang="ru-RU" sz="3200" dirty="0" smtClean="0"/>
              <a:t> Охарактеризовать основные типы религиозных организаций.</a:t>
            </a:r>
          </a:p>
          <a:p>
            <a:pPr algn="l">
              <a:buFont typeface="Wingdings" pitchFamily="2" charset="2"/>
              <a:buChar char="Ø"/>
            </a:pPr>
            <a:r>
              <a:rPr lang="ru-RU" sz="3200" dirty="0" smtClean="0"/>
              <a:t> Раскрыть смысл свободы вероисповедания.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928826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Религия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– совокупность духовных представлений, основанных на вере в существование Бога или богов, сверхъестественных сил, а также соответствующее поведение и специфические действия.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2071678"/>
            <a:ext cx="8572560" cy="35004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Исторические формы развития религии.</a:t>
            </a:r>
          </a:p>
          <a:p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Племенные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Национальные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Мировые</a:t>
            </a:r>
          </a:p>
          <a:p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86116" y="500042"/>
            <a:ext cx="5486400" cy="17367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1" dirty="0" smtClean="0">
                <a:solidFill>
                  <a:srgbClr val="FF0000"/>
                </a:solidFill>
              </a:rPr>
              <a:t>Племенные религии </a:t>
            </a:r>
            <a:r>
              <a:rPr lang="ru-RU" b="0" dirty="0" smtClean="0">
                <a:solidFill>
                  <a:srgbClr val="7030A0"/>
                </a:solidFill>
              </a:rPr>
              <a:t>– один из исторических типов религий. Рода – племенные религии сложились в условиях первобытнообщинного строя. в настоящее время рода -  племенные религии распространены у некоторых народов Азии, Африки и т.д.</a:t>
            </a:r>
            <a:endParaRPr lang="ru-RU" b="0" dirty="0">
              <a:solidFill>
                <a:srgbClr val="7030A0"/>
              </a:solidFill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214282" y="2571744"/>
            <a:ext cx="5486400" cy="1736734"/>
          </a:xfrm>
          <a:prstGeom prst="rect">
            <a:avLst/>
          </a:prstGeom>
        </p:spPr>
        <p:txBody>
          <a:bodyPr vert="horz" lIns="45720" rIns="45720" bIns="0" anchor="b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Национальные религии </a:t>
            </a:r>
            <a:r>
              <a:rPr kumimoji="0" lang="ru-RU" sz="2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 распространенные в пределах одного государства или имеющие последователей преимущественно среди представителей одной нации</a:t>
            </a:r>
            <a:endParaRPr kumimoji="0" lang="ru-RU" sz="2000" i="0" u="none" strike="noStrike" kern="1200" cap="none" spc="0" normalizeH="0" baseline="0" noProof="0" dirty="0">
              <a:ln w="6350">
                <a:noFill/>
              </a:ln>
              <a:solidFill>
                <a:srgbClr val="7030A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14480" y="4714884"/>
            <a:ext cx="5486400" cy="1736734"/>
          </a:xfrm>
          <a:prstGeom prst="rect">
            <a:avLst/>
          </a:prstGeom>
        </p:spPr>
        <p:txBody>
          <a:bodyPr vert="horz" lIns="45720" rIns="45720" bIns="0" anchor="b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3428992" y="4643446"/>
            <a:ext cx="5486400" cy="1736734"/>
          </a:xfrm>
          <a:prstGeom prst="rect">
            <a:avLst/>
          </a:prstGeom>
        </p:spPr>
        <p:txBody>
          <a:bodyPr vert="horz" lIns="45720" rIns="45720" bIns="0" anchor="b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Мировая религия </a:t>
            </a:r>
            <a:r>
              <a:rPr kumimoji="0" lang="ru-RU" sz="2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kumimoji="0" lang="ru-RU" sz="2000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религия</a:t>
            </a:r>
            <a:r>
              <a:rPr kumimoji="0" lang="ru-RU" sz="2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распространившаяся среди народов различных стран и континентов.</a:t>
            </a:r>
            <a:r>
              <a:rPr kumimoji="0" lang="ru-RU" sz="2000" i="0" u="none" strike="noStrike" kern="1200" cap="none" spc="0" normalizeH="0" noProof="0" dirty="0" smtClean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настоящий момент этим термином обозначаются только три религии.</a:t>
            </a:r>
            <a:endParaRPr kumimoji="0" lang="ru-RU" sz="2000" i="0" u="none" strike="noStrike" kern="1200" cap="none" spc="0" normalizeH="0" baseline="0" noProof="0" dirty="0">
              <a:ln w="6350">
                <a:noFill/>
              </a:ln>
              <a:solidFill>
                <a:srgbClr val="7030A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857652" cy="187006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Перечислите мировые религии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2571744"/>
            <a:ext cx="3214710" cy="355441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Христианство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Ислам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Буддизм</a:t>
            </a:r>
          </a:p>
          <a:p>
            <a:endParaRPr lang="ru-RU" sz="3200" dirty="0"/>
          </a:p>
        </p:txBody>
      </p:sp>
      <p:pic>
        <p:nvPicPr>
          <p:cNvPr id="5" name="Picture 2" descr="C:\Documents and Settings\Gita\Мои документы\Мои рисунки\matsumotojo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00042"/>
            <a:ext cx="5286380" cy="4857784"/>
          </a:xfrm>
          <a:prstGeom prst="rect">
            <a:avLst/>
          </a:prstGeom>
          <a:noFill/>
        </p:spPr>
      </p:pic>
      <p:pic>
        <p:nvPicPr>
          <p:cNvPr id="6" name="Picture 3" descr="C:\Documents and Settings\Gita\Мои документы\Мои рисунки\Mosque_%22Kul_Sharif%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928670"/>
            <a:ext cx="5572132" cy="4429156"/>
          </a:xfrm>
          <a:prstGeom prst="rect">
            <a:avLst/>
          </a:prstGeom>
          <a:noFill/>
        </p:spPr>
      </p:pic>
      <p:pic>
        <p:nvPicPr>
          <p:cNvPr id="8" name="Picture 4" descr="C:\Documents and Settings\Пользователь\Рабочий стол\ивмвмв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398" y="1500174"/>
            <a:ext cx="5643602" cy="42327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Функции религии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86472"/>
              </p:ext>
            </p:extLst>
          </p:nvPr>
        </p:nvGraphicFramePr>
        <p:xfrm>
          <a:off x="0" y="785794"/>
          <a:ext cx="9144000" cy="607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24"/>
                <a:gridCol w="2285976"/>
              </a:tblGrid>
              <a:tr h="9254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Её сущность</a:t>
                      </a:r>
                      <a:endParaRPr lang="ru-RU" dirty="0"/>
                    </a:p>
                  </a:txBody>
                  <a:tcPr/>
                </a:tc>
              </a:tr>
              <a:tr h="92540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Регулирующая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540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Воспитательная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540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Мировоззренческая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51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Психологическая (компенсаторная)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40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Коммуникативная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Функции религии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26922"/>
              </p:ext>
            </p:extLst>
          </p:nvPr>
        </p:nvGraphicFramePr>
        <p:xfrm>
          <a:off x="23560" y="764704"/>
          <a:ext cx="912044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791"/>
                <a:gridCol w="5495649"/>
              </a:tblGrid>
              <a:tr h="555117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Её сущность</a:t>
                      </a:r>
                      <a:endParaRPr lang="ru-RU" dirty="0"/>
                    </a:p>
                  </a:txBody>
                  <a:tcPr/>
                </a:tc>
              </a:tr>
              <a:tr h="106581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Регулирующая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Регулирует поведение людей в обществе</a:t>
                      </a:r>
                      <a:r>
                        <a:rPr lang="ru-RU" sz="1600" baseline="0" dirty="0" smtClean="0"/>
                        <a:t> посредством религиозных норм.</a:t>
                      </a:r>
                      <a:endParaRPr lang="ru-RU" sz="1600" dirty="0"/>
                    </a:p>
                  </a:txBody>
                  <a:tcPr/>
                </a:tc>
              </a:tr>
              <a:tr h="106581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Воспитательная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Воспитывает человека, побуждает к развитию определенных положительных качеств.</a:t>
                      </a:r>
                      <a:endParaRPr lang="ru-RU" sz="1600" dirty="0"/>
                    </a:p>
                  </a:txBody>
                  <a:tcPr/>
                </a:tc>
              </a:tr>
              <a:tr h="10524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Мировоззренческая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Определенный взгляд на мир, сущность человека и его место в мире.</a:t>
                      </a:r>
                      <a:endParaRPr lang="ru-RU" sz="1600" dirty="0"/>
                    </a:p>
                  </a:txBody>
                  <a:tcPr/>
                </a:tc>
              </a:tr>
              <a:tr h="13876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Психологическая (компенсаторная)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Снимает тяжелое психологическое состояние человека,</a:t>
                      </a:r>
                      <a:r>
                        <a:rPr lang="ru-RU" sz="1600" baseline="0" dirty="0" smtClean="0"/>
                        <a:t> позволяет ему почувствовать облегчение.</a:t>
                      </a:r>
                      <a:endParaRPr lang="ru-RU" sz="1600" dirty="0"/>
                    </a:p>
                  </a:txBody>
                  <a:tcPr/>
                </a:tc>
              </a:tr>
              <a:tr h="106581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Коммуникативная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Религия</a:t>
                      </a:r>
                      <a:r>
                        <a:rPr lang="ru-RU" sz="1600" baseline="0" dirty="0" smtClean="0"/>
                        <a:t> способна избавить человека от одиночества.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5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43998" cy="178595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Обратите внимание на христианские заповеди.   Актуальны ли они сегодня? Какие функции религии реализуются посредством этих заповедей?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4282" y="2214554"/>
            <a:ext cx="8572560" cy="4429156"/>
          </a:xfrm>
        </p:spPr>
        <p:txBody>
          <a:bodyPr>
            <a:normAutofit lnSpcReduction="10000"/>
          </a:bodyPr>
          <a:lstStyle/>
          <a:p>
            <a:pPr marL="530352" indent="-457200"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Почитай отца твоего и мать твою, чтобы тебе было хорошо и чтобы продлились дни твои на земле, которую Господь, Бог твой, даёт тебе.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Не убивай.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Не прелюбодействуй.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Не кради.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Не произноси ложного свидетельства на ближнего твоего.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Не желай дома ближнего твоего; не желай жены ближнего твоего, ни поля его, ни раба его, ни рабыни его, ни вола его, ни </a:t>
            </a:r>
            <a:r>
              <a:rPr lang="ru-RU" sz="2400" b="1" dirty="0" err="1" smtClean="0">
                <a:solidFill>
                  <a:srgbClr val="002060"/>
                </a:solidFill>
              </a:rPr>
              <a:t>осла</a:t>
            </a:r>
            <a:r>
              <a:rPr lang="ru-RU" sz="2400" b="1" dirty="0" smtClean="0">
                <a:solidFill>
                  <a:srgbClr val="002060"/>
                </a:solidFill>
              </a:rPr>
              <a:t> его, ни всякого скота его, ничего, что у ближнего твоего. </a:t>
            </a:r>
          </a:p>
          <a:p>
            <a:pPr marL="530352" indent="-457200">
              <a:buAutoNum type="arabicPeriod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3573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Религиозные организации и объединения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507786"/>
            <a:ext cx="8115328" cy="356442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-церковь</a:t>
            </a:r>
          </a:p>
          <a:p>
            <a:r>
              <a:rPr lang="ru-RU" sz="3000" dirty="0" smtClean="0"/>
              <a:t>-секты</a:t>
            </a:r>
          </a:p>
          <a:p>
            <a:r>
              <a:rPr lang="ru-RU" sz="3000" dirty="0" smtClean="0"/>
              <a:t>-организации, построенные вокруг яркого    </a:t>
            </a:r>
          </a:p>
          <a:p>
            <a:r>
              <a:rPr lang="ru-RU" sz="3000" dirty="0" smtClean="0"/>
              <a:t>  религиозного лидера.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На  2010 год в России зарегистрировано 23 494 религиозных организаций.</a:t>
            </a:r>
          </a:p>
          <a:p>
            <a:r>
              <a:rPr lang="ru-RU" dirty="0" smtClean="0"/>
              <a:t>Правовое положение религиозных организаций регулируется Федеральным законом «О свободе совести и о религиозных объединениях»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262626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613</Words>
  <Application>Microsoft Office PowerPoint</Application>
  <PresentationFormat>Экран (4:3)</PresentationFormat>
  <Paragraphs>103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Религия как одна из форм культуры Урок разработала учитель МОУ « Калашниковская СОШ» Прохныч Е.Н. </vt:lpstr>
      <vt:lpstr>Цели урока.</vt:lpstr>
      <vt:lpstr>   Религия – совокупность духовных представлений, основанных на вере в существование Бога или богов, сверхъестественных сил, а также соответствующее поведение и специфические действия. </vt:lpstr>
      <vt:lpstr>    Племенные религии – один из исторических типов религий. Рода – племенные религии сложились в условиях первобытнообщинного строя. в настоящее время рода -  племенные религии распространены у некоторых народов Азии, Африки и т.д.</vt:lpstr>
      <vt:lpstr>Перечислите мировые религии</vt:lpstr>
      <vt:lpstr>Функции религии</vt:lpstr>
      <vt:lpstr>Функции религии</vt:lpstr>
      <vt:lpstr>Обратите внимание на христианские заповеди.   Актуальны ли они сегодня? Какие функции религии реализуются посредством этих заповедей? </vt:lpstr>
      <vt:lpstr>Религиозные организации и объединения</vt:lpstr>
      <vt:lpstr>Презентация PowerPoint</vt:lpstr>
      <vt:lpstr>Секта</vt:lpstr>
      <vt:lpstr>В ЧЁМ СОСТОИТ ОПАСНОСТЬ МНОГИХ СУЩЕСТВУЮЩИХ НЫНЕ СЕКТ?</vt:lpstr>
      <vt:lpstr>По данным всероссийского опроса, население РФ распределяется по религиозной принадлежности следующим образом: </vt:lpstr>
      <vt:lpstr>Презентация PowerPoint</vt:lpstr>
      <vt:lpstr>Конституция РФ статья  28</vt:lpstr>
      <vt:lpstr>Конвенция ООН о правах ребенка.</vt:lpstr>
      <vt:lpstr>Домашнее задание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Gita</dc:creator>
  <cp:lastModifiedBy>zavuch</cp:lastModifiedBy>
  <cp:revision>119</cp:revision>
  <dcterms:created xsi:type="dcterms:W3CDTF">2010-11-24T17:24:17Z</dcterms:created>
  <dcterms:modified xsi:type="dcterms:W3CDTF">2013-12-25T09:50:40Z</dcterms:modified>
</cp:coreProperties>
</file>