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notesMasterIdLst>
    <p:notesMasterId r:id="rId14"/>
  </p:notesMasterIdLst>
  <p:sldIdLst>
    <p:sldId id="317" r:id="rId2"/>
    <p:sldId id="319" r:id="rId3"/>
    <p:sldId id="318" r:id="rId4"/>
    <p:sldId id="322" r:id="rId5"/>
    <p:sldId id="320" r:id="rId6"/>
    <p:sldId id="321" r:id="rId7"/>
    <p:sldId id="323" r:id="rId8"/>
    <p:sldId id="311" r:id="rId9"/>
    <p:sldId id="302" r:id="rId10"/>
    <p:sldId id="324" r:id="rId11"/>
    <p:sldId id="281" r:id="rId12"/>
    <p:sldId id="28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57" autoAdjust="0"/>
    <p:restoredTop sz="94660"/>
  </p:normalViewPr>
  <p:slideViewPr>
    <p:cSldViewPr>
      <p:cViewPr>
        <p:scale>
          <a:sx n="70" d="100"/>
          <a:sy n="70" d="100"/>
        </p:scale>
        <p:origin x="-2016" y="-9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9F43AE-E83D-48E7-AF56-0ACE742C89A0}" type="datetimeFigureOut">
              <a:rPr lang="ru-RU" smtClean="0"/>
              <a:pPr/>
              <a:t>28.01.2014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26281A-6CB4-4B14-9DAD-251CED85213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3926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10D4C7-9C4D-463E-AA3D-FA969017170C}" type="datetimeFigureOut">
              <a:rPr lang="en-US" smtClean="0"/>
              <a:pPr>
                <a:defRPr/>
              </a:pPr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DFFF0F-EF5F-449E-8731-BC438C6B85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120ACD-02D9-4754-BDCA-BFF1DEDBC886}" type="datetimeFigureOut">
              <a:rPr lang="en-US" smtClean="0">
                <a:solidFill>
                  <a:prstClr val="black"/>
                </a:solidFill>
              </a:rPr>
              <a:pPr>
                <a:defRPr/>
              </a:pPr>
              <a:t>1/28/2014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E455F3-89B7-4D2C-BB08-2E78F5AF01F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2868F0-9114-4C47-B3C3-65E354615217}" type="datetimeFigureOut">
              <a:rPr lang="en-US" smtClean="0">
                <a:solidFill>
                  <a:prstClr val="black"/>
                </a:solidFill>
              </a:rPr>
              <a:pPr>
                <a:defRPr/>
              </a:pPr>
              <a:t>1/28/2014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9AAE1D-F833-4203-ACB2-1954E469EA1A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36628D-69A5-4535-A090-2879CAACF796}" type="datetimeFigureOut">
              <a:rPr lang="en-US" smtClean="0">
                <a:solidFill>
                  <a:prstClr val="black"/>
                </a:solidFill>
              </a:rPr>
              <a:pPr>
                <a:defRPr/>
              </a:pPr>
              <a:t>1/28/2014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5E5A2A-9520-4F51-8846-59543E7EF38A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C406F9-E9D2-4D61-9824-56124C687795}" type="datetimeFigureOut">
              <a:rPr lang="en-US" smtClean="0">
                <a:solidFill>
                  <a:prstClr val="white"/>
                </a:solidFill>
              </a:rPr>
              <a:pPr>
                <a:defRPr/>
              </a:pPr>
              <a:t>1/28/2014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9B672F-E6A9-4E64-8623-A15917B6A0E3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1FC171-FD5A-4EA1-9E53-7579CF763A48}" type="datetimeFigureOut">
              <a:rPr lang="en-US" smtClean="0">
                <a:solidFill>
                  <a:prstClr val="white"/>
                </a:solidFill>
              </a:rPr>
              <a:pPr>
                <a:defRPr/>
              </a:pPr>
              <a:t>1/28/2014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48D83-31F3-4441-BD44-A37C48512418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3C7E2A-53D8-4853-815E-24ACA8225B47}" type="datetimeFigureOut">
              <a:rPr lang="en-US" smtClean="0">
                <a:solidFill>
                  <a:prstClr val="black"/>
                </a:solidFill>
              </a:rPr>
              <a:pPr>
                <a:defRPr/>
              </a:pPr>
              <a:t>1/28/2014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A00F91-7E74-48A4-A582-F1A6DDAE265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859A4E-64D5-47B7-B74C-137E6B9C6395}" type="datetimeFigureOut">
              <a:rPr lang="en-US" smtClean="0">
                <a:solidFill>
                  <a:prstClr val="white"/>
                </a:solidFill>
              </a:rPr>
              <a:pPr>
                <a:defRPr/>
              </a:pPr>
              <a:t>1/28/2014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9FF168-E006-45C4-BA02-36F98BB588C7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D73502-991A-440D-BCB8-02D4AD0B7D2D}" type="datetimeFigureOut">
              <a:rPr lang="en-US" smtClean="0">
                <a:solidFill>
                  <a:prstClr val="black"/>
                </a:solidFill>
              </a:rPr>
              <a:pPr>
                <a:defRPr/>
              </a:pPr>
              <a:t>1/28/2014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0169E-2183-428B-B746-D68F6B5F8B2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8D7004-0F1A-444B-A1FE-072015B41760}" type="datetimeFigureOut">
              <a:rPr lang="en-US" smtClean="0">
                <a:solidFill>
                  <a:prstClr val="black"/>
                </a:solidFill>
              </a:rPr>
              <a:pPr>
                <a:defRPr/>
              </a:pPr>
              <a:t>1/28/2014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67913-A0E1-4DC1-A010-B9DAA82D70B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C5B581-4500-45F4-A3E0-D6B1DFE1AAB5}" type="datetimeFigureOut">
              <a:rPr lang="en-US" smtClean="0">
                <a:solidFill>
                  <a:prstClr val="white"/>
                </a:solidFill>
              </a:rPr>
              <a:pPr>
                <a:defRPr/>
              </a:pPr>
              <a:t>1/28/2014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5B9F87-1A6D-44D6-BF62-72CB8ECAC393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304800"/>
            <a:ext cx="7961313" cy="534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5129757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01104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Дифференцированный подход к проектной деятельности учащихся 5-9 классов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122363"/>
          <a:ext cx="9144000" cy="609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66"/>
                <a:gridCol w="1428760"/>
                <a:gridCol w="1571636"/>
                <a:gridCol w="1571636"/>
                <a:gridCol w="1547802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Аспекты проекта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 класс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 класс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 класс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 класс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9 класс</a:t>
                      </a:r>
                      <a:endParaRPr lang="ru-RU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Количество изделий предложенных для проекта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</a:p>
                    <a:p>
                      <a:pPr algn="ctr"/>
                      <a:r>
                        <a:rPr lang="ru-RU" sz="1400" dirty="0" smtClean="0"/>
                        <a:t>(нет выбора)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 из 3-х предложенных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Нет ограничений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Нет ограничений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Нет ограничений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Краткая формулировка задачи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Закрытая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Открытая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Открытая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Открытая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Открытая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Материалы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Ограниченный выбор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Менее ограниченный выбор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Неограниченный выбор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Неограниченный выбор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Неограниченный выбор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Способы соединений деталей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Ограниченный выбор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Неограниченный выбор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Неограниченный выбор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Неограниченный выбор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Неограниченный выбор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Технологические операции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Однотипные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Разнообразные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Разнообразные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Разнообразные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Разнообразные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Исследования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Дизайн-анализ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Дизайн-анализ,</a:t>
                      </a:r>
                      <a:r>
                        <a:rPr lang="ru-RU" sz="1400" baseline="0" dirty="0" smtClean="0"/>
                        <a:t> материалов, размеров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Дизайн-анализ,</a:t>
                      </a:r>
                      <a:r>
                        <a:rPr lang="ru-RU" sz="1400" baseline="0" dirty="0" smtClean="0"/>
                        <a:t> материалов, </a:t>
                      </a:r>
                      <a:r>
                        <a:rPr lang="ru-RU" sz="1400" baseline="0" dirty="0" err="1" smtClean="0"/>
                        <a:t>размеров,отделка,соединения</a:t>
                      </a:r>
                      <a:r>
                        <a:rPr lang="ru-RU" sz="1400" baseline="0" dirty="0" smtClean="0"/>
                        <a:t>.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</a:t>
                      </a:r>
                      <a:r>
                        <a:rPr lang="ru-RU" sz="1400" baseline="0" dirty="0" smtClean="0"/>
                        <a:t> усмотрение ученика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На</a:t>
                      </a:r>
                      <a:r>
                        <a:rPr lang="ru-RU" sz="1400" baseline="0" dirty="0" smtClean="0"/>
                        <a:t> усмотрение ученика</a:t>
                      </a:r>
                      <a:endParaRPr lang="ru-RU" sz="1400" dirty="0" smtClean="0"/>
                    </a:p>
                    <a:p>
                      <a:pPr algn="ctr"/>
                      <a:endParaRPr lang="ru-RU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Прохождение этапов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Одинаковый для всех учеников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Одинаковый для всех учеников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Одинаковый для всех учеников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Одинаковый для всех учеников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На</a:t>
                      </a:r>
                      <a:r>
                        <a:rPr lang="ru-RU" sz="1400" baseline="0" dirty="0" smtClean="0"/>
                        <a:t> усмотрение ученика</a:t>
                      </a:r>
                      <a:endParaRPr lang="ru-RU" sz="1400" dirty="0" smtClean="0"/>
                    </a:p>
                    <a:p>
                      <a:pPr algn="ctr"/>
                      <a:endParaRPr lang="ru-RU" sz="14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706090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Организация учебной деятельности</a:t>
            </a:r>
            <a:endParaRPr lang="ru-RU" dirty="0"/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83568" y="1278051"/>
            <a:ext cx="7848872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Учебное занятие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усвоение новых знаний, проводится в форме объяснения, рассуждения, ознакомления с новыми технологиям,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самостоятельная работа учащихся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подготовка сообщений, кроссвордов, нахождение интересных фактов.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Лабораторное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занятие –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самостоятельное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исследование свойств материалов, подбор необходимых материалов для выполнения задания,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3. Практическое занятие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отработка умений и навыков, реализация конкретной задачи с применением учебного материала; 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самостоятельная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индивидуальная или групповая работа учеников над своей частью задания, обучение работе  с новыми технологиями обработки,  дополнительными техническими устройствами и программными средствами.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4. Коллективный урок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обсуждение возникших проблем во время практической деятельности;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самостоятельная работа учащихся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разработка идей для решения возникших проблем, пути достижения цели, планирование работы.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5. Урок – защита проектов; 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самостоятельная работа учащихся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подготовка документации, презентации, выступление.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9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9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9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99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99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99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99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99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99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99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9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9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99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99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99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0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 внеурочной деятельности </a:t>
            </a:r>
            <a:r>
              <a:rPr lang="ru-RU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advClick="0" advTm="15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Box 1"/>
          <p:cNvSpPr txBox="1">
            <a:spLocks noChangeArrowheads="1"/>
          </p:cNvSpPr>
          <p:nvPr/>
        </p:nvSpPr>
        <p:spPr bwMode="auto">
          <a:xfrm>
            <a:off x="533400" y="457200"/>
            <a:ext cx="8305800" cy="429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6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Выбор и проработка лучшей идеи.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z="200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00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-Необходимо решить, какая из идей наиболее подходит для решения поставленной задачи и дальнейшей проработки.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z="200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00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-Представленные идеи следует оценить по отношению к критериям дизайн-спецификации.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z="200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00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-Свои решения необходимо обосновать!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z="200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00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-Возможно использование таблицы: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z="2000" smtClean="0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2000" smtClean="0">
              <a:solidFill>
                <a:prstClr val="black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85800" y="4343400"/>
          <a:ext cx="6096000" cy="1482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681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Идея №1</a:t>
                      </a:r>
                      <a:endParaRPr lang="en-GB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Идея №2</a:t>
                      </a:r>
                      <a:endParaRPr lang="en-GB" sz="1800" dirty="0"/>
                    </a:p>
                  </a:txBody>
                  <a:tcPr marT="45700" marB="45700"/>
                </a:tc>
              </a:tr>
              <a:tr h="370681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Критерий 1</a:t>
                      </a:r>
                      <a:endParaRPr lang="en-GB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T="45700" marB="45700"/>
                </a:tc>
              </a:tr>
              <a:tr h="370681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Критерий2</a:t>
                      </a:r>
                      <a:endParaRPr lang="en-GB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en-GB" sz="180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en-GB" sz="1800"/>
                    </a:p>
                  </a:txBody>
                  <a:tcPr marT="45700" marB="45700"/>
                </a:tc>
              </a:tr>
              <a:tr h="370681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Критерий3</a:t>
                      </a:r>
                      <a:endParaRPr lang="en-GB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en-GB" sz="180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T="45700" marB="4570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281437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Рисунок 9" descr="C:\Users\АНАТОЛИЙ\Desktop\Проект Я украшу свой дом\img0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76" t="16203" r="3679"/>
          <a:stretch>
            <a:fillRect/>
          </a:stretch>
        </p:blipFill>
        <p:spPr bwMode="auto">
          <a:xfrm>
            <a:off x="533400" y="838200"/>
            <a:ext cx="2286000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5" name="Рисунок 8" descr="C:\Users\АНАТОЛИЙ\Desktop\Проект Я украшу свой дом\img0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54" r="13269"/>
          <a:stretch>
            <a:fillRect/>
          </a:stretch>
        </p:blipFill>
        <p:spPr bwMode="auto">
          <a:xfrm>
            <a:off x="5562600" y="1752600"/>
            <a:ext cx="25527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6" name="Рисунок 10" descr="C:\Users\АНАТОЛИЙ\Desktop\Проект Я украшу свой дом\img00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70"/>
          <a:stretch>
            <a:fillRect/>
          </a:stretch>
        </p:blipFill>
        <p:spPr bwMode="auto">
          <a:xfrm>
            <a:off x="2971800" y="1295400"/>
            <a:ext cx="24193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Рисунок 11" descr="C:\Users\АНАТОЛИЙ\Desktop\Проект Я украшу свой дом\img01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5257800"/>
            <a:ext cx="574357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05000" y="228600"/>
            <a:ext cx="66294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prstClr val="black">
                    <a:lumMod val="85000"/>
                    <a:lumOff val="15000"/>
                  </a:prstClr>
                </a:solidFill>
                <a:latin typeface="Arial" charset="0"/>
              </a:rPr>
              <a:t>Выбор сюжета картины:</a:t>
            </a:r>
          </a:p>
        </p:txBody>
      </p:sp>
    </p:spTree>
    <p:extLst>
      <p:ext uri="{BB962C8B-B14F-4D97-AF65-F5344CB8AC3E}">
        <p14:creationId xmlns:p14="http://schemas.microsoft.com/office/powerpoint/2010/main" val="655406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Box 1"/>
          <p:cNvSpPr txBox="1">
            <a:spLocks noChangeArrowheads="1"/>
          </p:cNvSpPr>
          <p:nvPr/>
        </p:nvSpPr>
        <p:spPr bwMode="auto">
          <a:xfrm>
            <a:off x="228600" y="1905000"/>
            <a:ext cx="87630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3600" b="1">
                <a:latin typeface="Times New Roman" pitchFamily="18" charset="0"/>
                <a:cs typeface="Times New Roman" pitchFamily="18" charset="0"/>
              </a:rPr>
              <a:t>         Планирование и изготовление.</a:t>
            </a:r>
          </a:p>
          <a:p>
            <a:pPr eaLnBrk="1" hangingPunct="1"/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000">
                <a:latin typeface="Times New Roman" pitchFamily="18" charset="0"/>
                <a:cs typeface="Times New Roman" pitchFamily="18" charset="0"/>
              </a:rPr>
              <a:t>-Записать или зарисовать инструменты, оборудование и способы изготовления (с указанием причин, почему был сделан тот или иной выбор).</a:t>
            </a:r>
          </a:p>
          <a:p>
            <a:pPr eaLnBrk="1" hangingPunct="1"/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000">
                <a:latin typeface="Times New Roman" pitchFamily="18" charset="0"/>
                <a:cs typeface="Times New Roman" pitchFamily="18" charset="0"/>
              </a:rPr>
              <a:t>-Инструкционная карта (последовательные эскизы, иллюстрирующие последовательность действий).</a:t>
            </a:r>
            <a:endParaRPr lang="en-GB" sz="20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343567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625725" y="1397000"/>
          <a:ext cx="3892550" cy="4064000"/>
        </p:xfrm>
        <a:graphic>
          <a:graphicData uri="http://schemas.openxmlformats.org/drawingml/2006/table">
            <a:tbl>
              <a:tblPr/>
              <a:tblGrid>
                <a:gridCol w="3225800"/>
                <a:gridCol w="166688"/>
                <a:gridCol w="166687"/>
                <a:gridCol w="166688"/>
                <a:gridCol w="166687"/>
              </a:tblGrid>
              <a:tr h="30908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85850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85850" algn="l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Рис. 1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85850" algn="l"/>
                        </a:tabLst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147" marR="44147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85850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85850" algn="l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Рис. 2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147" marR="44147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85850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8585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Рис. 3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147" marR="44147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04813"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85850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85850" algn="l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 4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147" marR="44147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85850" algn="l"/>
                        </a:tabLst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147" marR="44147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8325"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8585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85850" algn="l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Рис.5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147" marR="44147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145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685800"/>
            <a:ext cx="15906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2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276600"/>
            <a:ext cx="9525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3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762000"/>
            <a:ext cx="161925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200400"/>
            <a:ext cx="9525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0"/>
            <a:ext cx="9525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6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533400"/>
            <a:ext cx="185737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7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810000"/>
            <a:ext cx="183832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209800"/>
            <a:ext cx="9525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04800"/>
            <a:ext cx="9525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0" name="Picture 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810000"/>
            <a:ext cx="189547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1" name="Rectangle 11"/>
          <p:cNvSpPr>
            <a:spLocks noChangeArrowheads="1"/>
          </p:cNvSpPr>
          <p:nvPr/>
        </p:nvSpPr>
        <p:spPr bwMode="auto">
          <a:xfrm>
            <a:off x="-76200" y="0"/>
            <a:ext cx="9144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tabLst>
                <a:tab pos="1085850" algn="l"/>
              </a:tabLst>
            </a:pPr>
            <a:r>
              <a:rPr lang="ru-RU" sz="2200" b="1" i="1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</a:rPr>
              <a:t>                  Технологическая карта.</a:t>
            </a:r>
            <a:endParaRPr lang="ru-RU" sz="900"/>
          </a:p>
          <a:p>
            <a:pPr eaLnBrk="0" hangingPunct="0">
              <a:tabLst>
                <a:tab pos="1085850" algn="l"/>
              </a:tabLst>
            </a:pPr>
            <a:endParaRPr lang="ru-RU" sz="1800"/>
          </a:p>
        </p:txBody>
      </p:sp>
    </p:spTree>
    <p:extLst>
      <p:ext uri="{BB962C8B-B14F-4D97-AF65-F5344CB8AC3E}">
        <p14:creationId xmlns:p14="http://schemas.microsoft.com/office/powerpoint/2010/main" val="246504157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Рисунок 25" descr="C:\Users\АНАТОЛИЙ\Desktop\Проект Я украшу свой дом\img0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0"/>
            <a:ext cx="5257800" cy="671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2601179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Box 1"/>
          <p:cNvSpPr txBox="1">
            <a:spLocks noChangeArrowheads="1"/>
          </p:cNvSpPr>
          <p:nvPr/>
        </p:nvSpPr>
        <p:spPr bwMode="auto">
          <a:xfrm>
            <a:off x="0" y="0"/>
            <a:ext cx="914400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4000" b="1">
                <a:latin typeface="Times New Roman" pitchFamily="18" charset="0"/>
                <a:cs typeface="Times New Roman" pitchFamily="18" charset="0"/>
              </a:rPr>
              <a:t>Самооценка.</a:t>
            </a:r>
          </a:p>
          <a:p>
            <a:pPr eaLnBrk="1" hangingPunct="1"/>
            <a:r>
              <a:rPr lang="ru-RU" sz="2000">
                <a:latin typeface="Times New Roman" pitchFamily="18" charset="0"/>
                <a:cs typeface="Times New Roman" pitchFamily="18" charset="0"/>
              </a:rPr>
              <a:t>                                   Самооценка изготовленного </a:t>
            </a:r>
            <a:r>
              <a:rPr lang="ru-RU" sz="2000" b="1" u="sng">
                <a:latin typeface="Times New Roman" pitchFamily="18" charset="0"/>
                <a:cs typeface="Times New Roman" pitchFamily="18" charset="0"/>
              </a:rPr>
              <a:t>продукта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/>
            <a:r>
              <a:rPr lang="ru-RU" sz="2000">
                <a:latin typeface="Times New Roman" pitchFamily="18" charset="0"/>
                <a:cs typeface="Times New Roman" pitchFamily="18" charset="0"/>
              </a:rPr>
              <a:t>-Оценить продукт по отношению к краткой формулировке задачи и критериям дизайн-спецификации.</a:t>
            </a:r>
          </a:p>
          <a:p>
            <a:pPr eaLnBrk="1" hangingPunct="1"/>
            <a:r>
              <a:rPr lang="ru-RU" sz="2000">
                <a:latin typeface="Times New Roman" pitchFamily="18" charset="0"/>
                <a:cs typeface="Times New Roman" pitchFamily="18" charset="0"/>
              </a:rPr>
              <a:t>-Предложить при необходимости пути усовершенствования (эскизы с комментариями).</a:t>
            </a:r>
          </a:p>
          <a:p>
            <a:pPr eaLnBrk="1" hangingPunct="1"/>
            <a:r>
              <a:rPr lang="ru-RU" sz="2000">
                <a:latin typeface="Times New Roman" pitchFamily="18" charset="0"/>
                <a:cs typeface="Times New Roman" pitchFamily="18" charset="0"/>
              </a:rPr>
              <a:t>                                             Самооценка </a:t>
            </a:r>
            <a:r>
              <a:rPr lang="ru-RU" sz="2000" b="1" u="sng">
                <a:latin typeface="Times New Roman" pitchFamily="18" charset="0"/>
                <a:cs typeface="Times New Roman" pitchFamily="18" charset="0"/>
              </a:rPr>
              <a:t>процесса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/>
            <a:r>
              <a:rPr lang="ru-RU" sz="2000">
                <a:latin typeface="Times New Roman" pitchFamily="18" charset="0"/>
                <a:cs typeface="Times New Roman" pitchFamily="18" charset="0"/>
              </a:rPr>
              <a:t>Насколько </a:t>
            </a:r>
            <a:r>
              <a:rPr lang="ru-RU" sz="2000" u="sng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был успешен в </a:t>
            </a:r>
            <a:r>
              <a:rPr lang="ru-RU" sz="2000" u="sng">
                <a:latin typeface="Times New Roman" pitchFamily="18" charset="0"/>
                <a:cs typeface="Times New Roman" pitchFamily="18" charset="0"/>
              </a:rPr>
              <a:t>процессе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проектирования и изготовления:</a:t>
            </a:r>
          </a:p>
          <a:p>
            <a:pPr eaLnBrk="1" hangingPunct="1"/>
            <a:r>
              <a:rPr lang="ru-RU" sz="2000">
                <a:latin typeface="Times New Roman" pitchFamily="18" charset="0"/>
                <a:cs typeface="Times New Roman" pitchFamily="18" charset="0"/>
              </a:rPr>
              <a:t>   -Чётко сформулированная задача.</a:t>
            </a:r>
          </a:p>
          <a:p>
            <a:pPr eaLnBrk="1" hangingPunct="1"/>
            <a:r>
              <a:rPr lang="ru-RU" sz="2000">
                <a:latin typeface="Times New Roman" pitchFamily="18" charset="0"/>
                <a:cs typeface="Times New Roman" pitchFamily="18" charset="0"/>
              </a:rPr>
              <a:t>   -Хорошо спланированное, проведённое и </a:t>
            </a:r>
            <a:r>
              <a:rPr lang="ru-RU" sz="2000" u="sng">
                <a:latin typeface="Times New Roman" pitchFamily="18" charset="0"/>
                <a:cs typeface="Times New Roman" pitchFamily="18" charset="0"/>
              </a:rPr>
              <a:t>использованное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в процессе изготовления исследование.</a:t>
            </a:r>
          </a:p>
          <a:p>
            <a:pPr eaLnBrk="1" hangingPunct="1"/>
            <a:r>
              <a:rPr lang="ru-RU" sz="2000">
                <a:latin typeface="Times New Roman" pitchFamily="18" charset="0"/>
                <a:cs typeface="Times New Roman" pitchFamily="18" charset="0"/>
              </a:rPr>
              <a:t>   -Сжатая и понятная дизайн-спецификация.</a:t>
            </a:r>
          </a:p>
          <a:p>
            <a:pPr eaLnBrk="1" hangingPunct="1"/>
            <a:r>
              <a:rPr lang="ru-RU" sz="2000">
                <a:latin typeface="Times New Roman" pitchFamily="18" charset="0"/>
                <a:cs typeface="Times New Roman" pitchFamily="18" charset="0"/>
              </a:rPr>
              <a:t>   -Большой набор первоначальных идей.</a:t>
            </a:r>
          </a:p>
          <a:p>
            <a:pPr eaLnBrk="1" hangingPunct="1"/>
            <a:r>
              <a:rPr lang="ru-RU" sz="2000">
                <a:latin typeface="Times New Roman" pitchFamily="18" charset="0"/>
                <a:cs typeface="Times New Roman" pitchFamily="18" charset="0"/>
              </a:rPr>
              <a:t>   -Обоснованная оценка этих идей.</a:t>
            </a:r>
          </a:p>
          <a:p>
            <a:pPr eaLnBrk="1" hangingPunct="1"/>
            <a:r>
              <a:rPr lang="ru-RU" sz="2000">
                <a:latin typeface="Times New Roman" pitchFamily="18" charset="0"/>
                <a:cs typeface="Times New Roman" pitchFamily="18" charset="0"/>
              </a:rPr>
              <a:t>   -Достаточная проработка выбранной идеи.</a:t>
            </a:r>
          </a:p>
          <a:p>
            <a:pPr eaLnBrk="1" hangingPunct="1"/>
            <a:r>
              <a:rPr lang="ru-RU" sz="2000">
                <a:latin typeface="Times New Roman" pitchFamily="18" charset="0"/>
                <a:cs typeface="Times New Roman" pitchFamily="18" charset="0"/>
              </a:rPr>
              <a:t>   -Процесс изготовления хорошо спланирован.</a:t>
            </a:r>
          </a:p>
          <a:p>
            <a:pPr eaLnBrk="1" hangingPunct="1"/>
            <a:r>
              <a:rPr lang="ru-RU" sz="2000">
                <a:latin typeface="Times New Roman" pitchFamily="18" charset="0"/>
                <a:cs typeface="Times New Roman" pitchFamily="18" charset="0"/>
              </a:rPr>
              <a:t>   -Правильно выбраны инструменты, оборудование и способы изготовления.</a:t>
            </a:r>
          </a:p>
          <a:p>
            <a:pPr eaLnBrk="1" hangingPunct="1"/>
            <a:r>
              <a:rPr lang="ru-RU" sz="2000">
                <a:latin typeface="Times New Roman" pitchFamily="18" charset="0"/>
                <a:cs typeface="Times New Roman" pitchFamily="18" charset="0"/>
              </a:rPr>
              <a:t>   -Спланировано и проведено испытание изделия.</a:t>
            </a:r>
          </a:p>
          <a:p>
            <a:pPr eaLnBrk="1" hangingPunct="1"/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423486943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1"/>
          <p:cNvSpPr>
            <a:spLocks noChangeArrowheads="1"/>
          </p:cNvSpPr>
          <p:nvPr/>
        </p:nvSpPr>
        <p:spPr bwMode="auto">
          <a:xfrm>
            <a:off x="685800" y="685800"/>
            <a:ext cx="8077200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Основные требования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к использованию метода проектов: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800" i="1" dirty="0" smtClean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Наличие социально-ориентированной или личностно-значимой проблемы/задачи.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800" i="1" dirty="0" smtClean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Практическая значимость предполагаемых результатов.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800" i="1" dirty="0" smtClean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Самостоятельная (индивидуальная, парная, групповая) деятельность учащихся.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800" i="1" dirty="0" smtClean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Структурирование содержательной части проекта (с указанием поэтапных результатов).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800" i="1" dirty="0" smtClean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Использование исследовательских методов.</a:t>
            </a:r>
          </a:p>
        </p:txBody>
      </p:sp>
    </p:spTree>
    <p:extLst>
      <p:ext uri="{BB962C8B-B14F-4D97-AF65-F5344CB8AC3E}">
        <p14:creationId xmlns:p14="http://schemas.microsoft.com/office/powerpoint/2010/main" val="1621939625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sz="quarter" idx="13"/>
          </p:nvPr>
        </p:nvSpPr>
        <p:spPr>
          <a:xfrm>
            <a:off x="381000" y="762000"/>
            <a:ext cx="8229600" cy="3886200"/>
          </a:xfrm>
        </p:spPr>
        <p:txBody>
          <a:bodyPr>
            <a:no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2400" b="1" i="1" u="sng" dirty="0" smtClean="0">
                <a:latin typeface="Arial" pitchFamily="34" charset="0"/>
                <a:cs typeface="Arial" pitchFamily="34" charset="0"/>
              </a:rPr>
              <a:t>Классификация  проектов:</a:t>
            </a:r>
          </a:p>
          <a:p>
            <a:pPr>
              <a:buFont typeface="Wingdings" pitchFamily="2" charset="2"/>
              <a:buNone/>
            </a:pPr>
            <a:endParaRPr lang="ru-RU" sz="2400" b="1" i="1" u="sng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По способу организации деятельности учащихся (индивидуальные, парные, групповые).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По продолжительности (от урока до нескольких месяцев).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По доминирующему виду  деятельности (информационные, исследовательские, прикладные, творческие, ролевые (игровые),..).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По предметно-содержательной области проектирования (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монопроекты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межпредметные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проекты).</a:t>
            </a:r>
          </a:p>
        </p:txBody>
      </p:sp>
    </p:spTree>
    <p:extLst>
      <p:ext uri="{BB962C8B-B14F-4D97-AF65-F5344CB8AC3E}">
        <p14:creationId xmlns:p14="http://schemas.microsoft.com/office/powerpoint/2010/main" val="303429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/>
    </p:bldLst>
  </p:timing>
</p:sld>
</file>

<file path=ppt/theme/theme1.xml><?xml version="1.0" encoding="utf-8"?>
<a:theme xmlns:a="http://schemas.openxmlformats.org/drawingml/2006/main" name="2_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2381</TotalTime>
  <Words>604</Words>
  <Application>Microsoft Office PowerPoint</Application>
  <PresentationFormat>Экран (4:3)</PresentationFormat>
  <Paragraphs>122</Paragraphs>
  <Slides>12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2_Воздушный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Дифференцированный подход к проектной деятельности учащихся 5-9 классов</vt:lpstr>
      <vt:lpstr>Организация учебной деятельности</vt:lpstr>
      <vt:lpstr>Результаты внеурочной деятельности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user</cp:lastModifiedBy>
  <cp:revision>242</cp:revision>
  <dcterms:modified xsi:type="dcterms:W3CDTF">2014-01-28T07:21:15Z</dcterms:modified>
</cp:coreProperties>
</file>