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89A06D6-0758-41E0-9F24-C8895929A209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40DC7B-7981-4415-9D8A-17E1A9BCE1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7157" y="2214554"/>
            <a:ext cx="8606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Учёт в воспитании психологических состояний ребёнка</a:t>
            </a:r>
            <a:endParaRPr lang="ru-RU" sz="2400" b="1" dirty="0"/>
          </a:p>
        </p:txBody>
      </p:sp>
      <p:pic>
        <p:nvPicPr>
          <p:cNvPr id="1026" name="Picture 2" descr="D:\Юля\Картинки\Дети\дети\про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143380"/>
            <a:ext cx="2786082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71480"/>
            <a:ext cx="930415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Личностный подход  </a:t>
            </a:r>
            <a:r>
              <a:rPr lang="ru-RU" dirty="0" smtClean="0"/>
              <a:t>- это важнейший принцип психологической науки, </a:t>
            </a:r>
          </a:p>
          <a:p>
            <a:r>
              <a:rPr lang="ru-RU" dirty="0"/>
              <a:t>п</a:t>
            </a:r>
            <a:r>
              <a:rPr lang="ru-RU" dirty="0" smtClean="0"/>
              <a:t>редусматривающий учёт своеобразия индивидуальности личности в воспитании</a:t>
            </a:r>
          </a:p>
          <a:p>
            <a:r>
              <a:rPr lang="ru-RU" dirty="0"/>
              <a:t>р</a:t>
            </a:r>
            <a:r>
              <a:rPr lang="ru-RU" dirty="0" smtClean="0"/>
              <a:t>ебёнка. Именно этот подход определяет положение ребёнка в воспитательном </a:t>
            </a:r>
          </a:p>
          <a:p>
            <a:r>
              <a:rPr lang="ru-RU" dirty="0"/>
              <a:t>п</a:t>
            </a:r>
            <a:r>
              <a:rPr lang="ru-RU" dirty="0" smtClean="0"/>
              <a:t>роцессе, означает признание его активным субъектом этого процесса, а </a:t>
            </a:r>
          </a:p>
          <a:p>
            <a:r>
              <a:rPr lang="ru-RU" dirty="0"/>
              <a:t>с</a:t>
            </a:r>
            <a:r>
              <a:rPr lang="ru-RU" dirty="0" smtClean="0"/>
              <a:t>ледовательно, означает становление </a:t>
            </a:r>
            <a:r>
              <a:rPr lang="ru-RU" dirty="0" err="1" smtClean="0"/>
              <a:t>субъект-субъектных</a:t>
            </a:r>
            <a:r>
              <a:rPr lang="ru-RU" dirty="0" smtClean="0"/>
              <a:t> отношений.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Индивидуальная работа</a:t>
            </a:r>
            <a:r>
              <a:rPr lang="ru-RU" dirty="0" smtClean="0"/>
              <a:t> – это деятельность педагога, осуществляемая с учётом</a:t>
            </a:r>
          </a:p>
          <a:p>
            <a:r>
              <a:rPr lang="ru-RU" dirty="0"/>
              <a:t>о</a:t>
            </a:r>
            <a:r>
              <a:rPr lang="ru-RU" dirty="0" smtClean="0"/>
              <a:t>собенностей развития каждого ребёнка.</a:t>
            </a:r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Дифференцированный подход </a:t>
            </a:r>
            <a:r>
              <a:rPr lang="ru-RU" dirty="0"/>
              <a:t> </a:t>
            </a:r>
            <a:r>
              <a:rPr lang="ru-RU" dirty="0" smtClean="0"/>
              <a:t>в воспитании предполагает реализацию педагогом</a:t>
            </a:r>
          </a:p>
          <a:p>
            <a:r>
              <a:rPr lang="ru-RU" dirty="0"/>
              <a:t>в</a:t>
            </a:r>
            <a:r>
              <a:rPr lang="ru-RU" dirty="0" smtClean="0"/>
              <a:t>оспитательных задач применительно к возрасту, полу, уровню воспитанности </a:t>
            </a:r>
          </a:p>
          <a:p>
            <a:r>
              <a:rPr lang="ru-RU" dirty="0"/>
              <a:t>у</a:t>
            </a:r>
            <a:r>
              <a:rPr lang="ru-RU" dirty="0" smtClean="0"/>
              <a:t>чащихся.  Дифференциация направлена на изучение качеств личности, её </a:t>
            </a:r>
            <a:r>
              <a:rPr lang="ru-RU" dirty="0" err="1" smtClean="0"/>
              <a:t>интере</a:t>
            </a:r>
            <a:r>
              <a:rPr lang="ru-RU" dirty="0" smtClean="0"/>
              <a:t>-</a:t>
            </a:r>
          </a:p>
          <a:p>
            <a:r>
              <a:rPr lang="ru-RU" dirty="0" err="1"/>
              <a:t>м</a:t>
            </a:r>
            <a:r>
              <a:rPr lang="ru-RU" dirty="0" err="1" smtClean="0"/>
              <a:t>ов</a:t>
            </a:r>
            <a:r>
              <a:rPr lang="ru-RU" dirty="0" smtClean="0"/>
              <a:t> , склонностей.  Эффективность данной работы зависит от педагогического про-</a:t>
            </a:r>
          </a:p>
          <a:p>
            <a:r>
              <a:rPr lang="ru-RU" dirty="0" err="1"/>
              <a:t>ф</a:t>
            </a:r>
            <a:r>
              <a:rPr lang="ru-RU" dirty="0" err="1" smtClean="0"/>
              <a:t>ессионализма</a:t>
            </a:r>
            <a:r>
              <a:rPr lang="ru-RU" dirty="0" smtClean="0"/>
              <a:t>, умения изучать личность и помнить при этом, что она всегда</a:t>
            </a:r>
          </a:p>
          <a:p>
            <a:r>
              <a:rPr lang="ru-RU" dirty="0"/>
              <a:t>и</a:t>
            </a:r>
            <a:r>
              <a:rPr lang="ru-RU" dirty="0" smtClean="0"/>
              <a:t>ндивидуальна, с неповторимым сочетанием физических и психологических</a:t>
            </a:r>
          </a:p>
          <a:p>
            <a:r>
              <a:rPr lang="ru-RU" dirty="0"/>
              <a:t>о</a:t>
            </a:r>
            <a:r>
              <a:rPr lang="ru-RU" dirty="0" smtClean="0"/>
              <a:t>собенностей, присущих только конкретному человеку и отличающих его </a:t>
            </a:r>
          </a:p>
          <a:p>
            <a:r>
              <a:rPr lang="ru-RU" dirty="0"/>
              <a:t>о</a:t>
            </a:r>
            <a:r>
              <a:rPr lang="ru-RU" dirty="0" smtClean="0"/>
              <a:t>т других людей. Учитывая их, учитель определяет методы и формы воспитатель-</a:t>
            </a:r>
          </a:p>
          <a:p>
            <a:r>
              <a:rPr lang="ru-RU" dirty="0" err="1"/>
              <a:t>н</a:t>
            </a:r>
            <a:r>
              <a:rPr lang="ru-RU" dirty="0" err="1" smtClean="0"/>
              <a:t>ого</a:t>
            </a:r>
            <a:r>
              <a:rPr lang="ru-RU" dirty="0" smtClean="0"/>
              <a:t> воздействия на личность каждого школьника.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909576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 индивидуальной работе педагоги должны руководствоваться  следующим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Принципам.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/>
              <a:t>Установление и развитие деловых и межличностных контактов на уровне</a:t>
            </a:r>
          </a:p>
          <a:p>
            <a:pPr marL="342900" indent="-342900"/>
            <a:r>
              <a:rPr lang="ru-RU" dirty="0" smtClean="0"/>
              <a:t>«учитель-ученик-класс».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 smtClean="0"/>
              <a:t>2.Уважение самооценки личности ученика.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 smtClean="0"/>
              <a:t>3.Вовлечение ученика во все виды деятельности для выявления его способностей</a:t>
            </a:r>
          </a:p>
          <a:p>
            <a:pPr marL="342900" indent="-342900"/>
            <a:r>
              <a:rPr lang="ru-RU" dirty="0"/>
              <a:t>и</a:t>
            </a:r>
            <a:r>
              <a:rPr lang="ru-RU" dirty="0" smtClean="0"/>
              <a:t> качеств характера.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 smtClean="0"/>
              <a:t>4.Постоянное усложнение и повышение требовательности к ученику в ходе</a:t>
            </a:r>
          </a:p>
          <a:p>
            <a:pPr marL="342900" indent="-342900"/>
            <a:r>
              <a:rPr lang="ru-RU" dirty="0"/>
              <a:t>и</a:t>
            </a:r>
            <a:r>
              <a:rPr lang="ru-RU" dirty="0" smtClean="0"/>
              <a:t>збранной деятельности.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 smtClean="0"/>
              <a:t>5.Создание психологической почвы и стимулирование самовоспитания, </a:t>
            </a:r>
          </a:p>
          <a:p>
            <a:pPr marL="342900" indent="-342900"/>
            <a:r>
              <a:rPr lang="ru-RU" dirty="0"/>
              <a:t>к</a:t>
            </a:r>
            <a:r>
              <a:rPr lang="ru-RU" dirty="0" smtClean="0"/>
              <a:t>оторое является наиболее эффективным средством реализации программы</a:t>
            </a:r>
          </a:p>
          <a:p>
            <a:pPr marL="342900" indent="-342900"/>
            <a:r>
              <a:rPr lang="ru-RU" dirty="0"/>
              <a:t>в</a:t>
            </a:r>
            <a:r>
              <a:rPr lang="ru-RU" dirty="0" smtClean="0"/>
              <a:t>оспитания.</a:t>
            </a:r>
            <a:endParaRPr lang="ru-RU" dirty="0"/>
          </a:p>
        </p:txBody>
      </p:sp>
      <p:pic>
        <p:nvPicPr>
          <p:cNvPr id="2050" name="Picture 2" descr="D:\Юля\Картинки\Дети\дети\ол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286388"/>
            <a:ext cx="1714512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500042"/>
            <a:ext cx="4164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Учёт индивидуальных особенностей.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28736"/>
            <a:ext cx="933941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изучении индивидуальных особенностей детей следует обращать внимание</a:t>
            </a:r>
          </a:p>
          <a:p>
            <a:r>
              <a:rPr lang="ru-RU" dirty="0"/>
              <a:t>н</a:t>
            </a:r>
            <a:r>
              <a:rPr lang="ru-RU" dirty="0" smtClean="0"/>
              <a:t>а изучение их физического состояния и здоровья, от которых во многом</a:t>
            </a:r>
          </a:p>
          <a:p>
            <a:r>
              <a:rPr lang="ru-RU" dirty="0" smtClean="0"/>
              <a:t>Зависит их внимание на уроке, занятии и общая работоспособность.</a:t>
            </a:r>
          </a:p>
          <a:p>
            <a:r>
              <a:rPr lang="ru-RU" dirty="0" smtClean="0"/>
              <a:t>Нужно знать раннее перенесённые учеником заболевания, тяжело отразившиеся </a:t>
            </a:r>
            <a:endParaRPr lang="ru-RU" dirty="0"/>
          </a:p>
          <a:p>
            <a:r>
              <a:rPr lang="ru-RU" dirty="0"/>
              <a:t>н</a:t>
            </a:r>
            <a:r>
              <a:rPr lang="ru-RU" dirty="0" smtClean="0"/>
              <a:t>а его здоровье, хронические болезни, состояние зрения и склад нервной системы.</a:t>
            </a:r>
          </a:p>
          <a:p>
            <a:r>
              <a:rPr lang="ru-RU" dirty="0" smtClean="0"/>
              <a:t>Всё это будет помогать правильно дозировать физические нагрузки, а также сказы-</a:t>
            </a:r>
          </a:p>
          <a:p>
            <a:r>
              <a:rPr lang="ru-RU" dirty="0" err="1"/>
              <a:t>в</a:t>
            </a:r>
            <a:r>
              <a:rPr lang="ru-RU" dirty="0" err="1" smtClean="0"/>
              <a:t>ается</a:t>
            </a:r>
            <a:r>
              <a:rPr lang="ru-RU" dirty="0" smtClean="0"/>
              <a:t> на участие  в различных спортивно-массовых мероприятиях.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Большое внимание необходимо уделять изучению чувственно – эмоциональной </a:t>
            </a:r>
          </a:p>
          <a:p>
            <a:r>
              <a:rPr lang="ru-RU" dirty="0"/>
              <a:t>с</a:t>
            </a:r>
            <a:r>
              <a:rPr lang="ru-RU" dirty="0" smtClean="0"/>
              <a:t>феры детей и своевременно выявлять их, кто отличается повышенной раздражи-</a:t>
            </a:r>
          </a:p>
          <a:p>
            <a:r>
              <a:rPr lang="ru-RU" dirty="0" err="1"/>
              <a:t>т</a:t>
            </a:r>
            <a:r>
              <a:rPr lang="ru-RU" dirty="0" err="1" smtClean="0"/>
              <a:t>ельностью</a:t>
            </a:r>
            <a:r>
              <a:rPr lang="ru-RU" dirty="0" smtClean="0"/>
              <a:t>, болезненно реагирует на замечания, не умеет поддерживать</a:t>
            </a:r>
          </a:p>
          <a:p>
            <a:r>
              <a:rPr lang="ru-RU" dirty="0"/>
              <a:t>б</a:t>
            </a:r>
            <a:r>
              <a:rPr lang="ru-RU" dirty="0" smtClean="0"/>
              <a:t>лагожелательных контактов с товарищами. Не менее существенным является </a:t>
            </a:r>
            <a:endParaRPr lang="ru-RU" dirty="0"/>
          </a:p>
          <a:p>
            <a:r>
              <a:rPr lang="ru-RU" dirty="0"/>
              <a:t>з</a:t>
            </a:r>
            <a:r>
              <a:rPr lang="ru-RU" dirty="0" smtClean="0"/>
              <a:t>нание характера каждого ребёнка с тем, чтобы учитывать его при организации</a:t>
            </a:r>
          </a:p>
          <a:p>
            <a:r>
              <a:rPr lang="ru-RU" dirty="0"/>
              <a:t>к</a:t>
            </a:r>
            <a:r>
              <a:rPr lang="ru-RU" dirty="0" smtClean="0"/>
              <a:t>оллективной деятельности, распределение общественных поручений и </a:t>
            </a:r>
          </a:p>
          <a:p>
            <a:r>
              <a:rPr lang="ru-RU" dirty="0"/>
              <a:t>п</a:t>
            </a:r>
            <a:r>
              <a:rPr lang="ru-RU" dirty="0" smtClean="0"/>
              <a:t>реодолении отрицательных черт и качеств.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6286520"/>
            <a:ext cx="8961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Индивидуальные особенности также связаны с типом его нервной деятельности,</a:t>
            </a:r>
          </a:p>
          <a:p>
            <a:r>
              <a:rPr lang="ru-RU" dirty="0" smtClean="0"/>
              <a:t>Являющимся наследственным. (учёт темперамента ребёнка)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500042"/>
            <a:ext cx="3751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Учё</a:t>
            </a:r>
            <a:r>
              <a:rPr lang="ru-RU" dirty="0" smtClean="0">
                <a:solidFill>
                  <a:srgbClr val="FF0000"/>
                </a:solidFill>
              </a:rPr>
              <a:t>т возрастных  особенностей.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84321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Становление личности маленького  школьника  происходит под влиянием</a:t>
            </a:r>
          </a:p>
          <a:p>
            <a:r>
              <a:rPr lang="ru-RU" dirty="0"/>
              <a:t>н</a:t>
            </a:r>
            <a:r>
              <a:rPr lang="ru-RU" dirty="0" smtClean="0"/>
              <a:t>овых отношений со взрослыми и сверстниками, новых видов деятельности</a:t>
            </a:r>
          </a:p>
          <a:p>
            <a:r>
              <a:rPr lang="ru-RU" dirty="0"/>
              <a:t>и</a:t>
            </a:r>
            <a:r>
              <a:rPr lang="ru-RU" dirty="0" smtClean="0"/>
              <a:t> общения, включения в целую систему коллективов.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 descr="D:\Юля\Картинки\Дети\дети\паа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357562"/>
            <a:ext cx="3214710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85794"/>
            <a:ext cx="86324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Характерная особенность среднего школьного возраста – половое созревание</a:t>
            </a:r>
          </a:p>
          <a:p>
            <a:r>
              <a:rPr lang="ru-RU" dirty="0" smtClean="0"/>
              <a:t>Организма.</a:t>
            </a:r>
          </a:p>
          <a:p>
            <a:r>
              <a:rPr lang="ru-RU" dirty="0" smtClean="0"/>
              <a:t>Характерна повышенная возбудимость.</a:t>
            </a:r>
          </a:p>
          <a:p>
            <a:r>
              <a:rPr lang="ru-RU" dirty="0" smtClean="0"/>
              <a:t>Идёт интенсивное нравственное и социальное формирование личности.</a:t>
            </a:r>
          </a:p>
          <a:p>
            <a:r>
              <a:rPr lang="ru-RU" dirty="0" smtClean="0"/>
              <a:t>В зависимости от того, какой нравственный опыт приобретает подросток,</a:t>
            </a:r>
          </a:p>
          <a:p>
            <a:r>
              <a:rPr lang="ru-RU" dirty="0"/>
              <a:t>б</a:t>
            </a:r>
            <a:r>
              <a:rPr lang="ru-RU" dirty="0" smtClean="0"/>
              <a:t>удет складываться его личность.  Педагогам нужно нравственно осмыслить</a:t>
            </a:r>
          </a:p>
          <a:p>
            <a:r>
              <a:rPr lang="ru-RU" dirty="0"/>
              <a:t>о</a:t>
            </a:r>
            <a:r>
              <a:rPr lang="ru-RU" dirty="0" smtClean="0"/>
              <a:t>собенности развития и поведения современного подростка, уметь поставить</a:t>
            </a:r>
          </a:p>
          <a:p>
            <a:r>
              <a:rPr lang="ru-RU" dirty="0"/>
              <a:t>с</a:t>
            </a:r>
            <a:r>
              <a:rPr lang="ru-RU" dirty="0" smtClean="0"/>
              <a:t>ебя на его место в сложнейшие и противоречивые условия реальной жизни.</a:t>
            </a:r>
            <a:endParaRPr lang="ru-RU" dirty="0"/>
          </a:p>
        </p:txBody>
      </p:sp>
      <p:pic>
        <p:nvPicPr>
          <p:cNvPr id="4098" name="Picture 2" descr="D:\Юля\Картинки\Дети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414714"/>
            <a:ext cx="5305428" cy="3014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9947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Юношеский возраст – это период выработки мировоззрения. Убеждений</a:t>
            </a:r>
          </a:p>
          <a:p>
            <a:r>
              <a:rPr lang="ru-RU" dirty="0"/>
              <a:t>ж</a:t>
            </a:r>
            <a:r>
              <a:rPr lang="ru-RU" dirty="0" smtClean="0"/>
              <a:t>изненного самоопределения и самоутверждения, бурного роста самосознания,</a:t>
            </a:r>
          </a:p>
          <a:p>
            <a:r>
              <a:rPr lang="ru-RU" dirty="0"/>
              <a:t>а</a:t>
            </a:r>
            <a:r>
              <a:rPr lang="ru-RU" dirty="0" smtClean="0"/>
              <a:t>ктивного осмысления будущего.</a:t>
            </a:r>
          </a:p>
          <a:p>
            <a:r>
              <a:rPr lang="ru-RU" dirty="0" smtClean="0"/>
              <a:t>У старшеклассников усиливаются сознательные мотивы поведения.</a:t>
            </a:r>
          </a:p>
          <a:p>
            <a:r>
              <a:rPr lang="ru-RU" dirty="0" smtClean="0"/>
              <a:t>Важное значение имеет статус личности в коллективе, характер общения и </a:t>
            </a:r>
            <a:r>
              <a:rPr lang="ru-RU" dirty="0" err="1" smtClean="0"/>
              <a:t>отно</a:t>
            </a:r>
            <a:r>
              <a:rPr lang="ru-RU" dirty="0" smtClean="0"/>
              <a:t>-</a:t>
            </a:r>
          </a:p>
          <a:p>
            <a:r>
              <a:rPr lang="ru-RU" dirty="0" err="1"/>
              <a:t>ш</a:t>
            </a:r>
            <a:r>
              <a:rPr lang="ru-RU" dirty="0" err="1" smtClean="0"/>
              <a:t>ений</a:t>
            </a:r>
            <a:r>
              <a:rPr lang="ru-RU" dirty="0" smtClean="0"/>
              <a:t> между членами коллектива.</a:t>
            </a:r>
          </a:p>
          <a:p>
            <a:r>
              <a:rPr lang="ru-RU" dirty="0" smtClean="0"/>
              <a:t>В юношеском возрасте появляется усиленный интерес к этическим проблемам.</a:t>
            </a:r>
          </a:p>
          <a:p>
            <a:r>
              <a:rPr lang="ru-RU" dirty="0" smtClean="0"/>
              <a:t>Первая любовь не только вносит сильные переживания в жизнь молодых людей,</a:t>
            </a:r>
          </a:p>
          <a:p>
            <a:r>
              <a:rPr lang="ru-RU" dirty="0"/>
              <a:t>н</a:t>
            </a:r>
            <a:r>
              <a:rPr lang="ru-RU" dirty="0" smtClean="0"/>
              <a:t>о заставляет практически решать многие непростые вопросы.</a:t>
            </a:r>
            <a:endParaRPr lang="ru-RU" dirty="0"/>
          </a:p>
        </p:txBody>
      </p:sp>
      <p:pic>
        <p:nvPicPr>
          <p:cNvPr id="5122" name="Picture 2" descr="D:\Юля\Картинки\Дети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00438"/>
            <a:ext cx="2714631" cy="2976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913743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Выражение «дети – это зеркало семьи» точно передаёт смысл ориентации</a:t>
            </a:r>
          </a:p>
          <a:p>
            <a:r>
              <a:rPr lang="ru-RU" dirty="0"/>
              <a:t>р</a:t>
            </a:r>
            <a:r>
              <a:rPr lang="ru-RU" dirty="0" smtClean="0"/>
              <a:t>ебёнка на те духовные и моральные ценности, которые исповедует его семья.</a:t>
            </a:r>
          </a:p>
          <a:p>
            <a:r>
              <a:rPr lang="ru-RU" dirty="0" smtClean="0"/>
              <a:t>В каждой семье свои представления о добре и зле, свои приоритеты и </a:t>
            </a:r>
          </a:p>
          <a:p>
            <a:r>
              <a:rPr lang="ru-RU" dirty="0"/>
              <a:t>н</a:t>
            </a:r>
            <a:r>
              <a:rPr lang="ru-RU" dirty="0" smtClean="0"/>
              <a:t>равственные ценности: в одной во главу угла ставят доброту, милосердие,</a:t>
            </a:r>
          </a:p>
          <a:p>
            <a:r>
              <a:rPr lang="ru-RU" dirty="0"/>
              <a:t>в</a:t>
            </a:r>
            <a:r>
              <a:rPr lang="ru-RU" dirty="0" smtClean="0"/>
              <a:t> других, напротив, царит культ жестокости.</a:t>
            </a:r>
          </a:p>
          <a:p>
            <a:r>
              <a:rPr lang="ru-RU" dirty="0" smtClean="0"/>
              <a:t>Подражая близким, любимым людям, следуя их «урокам жизненной философии»</a:t>
            </a:r>
          </a:p>
          <a:p>
            <a:r>
              <a:rPr lang="ru-RU" dirty="0"/>
              <a:t>р</a:t>
            </a:r>
            <a:r>
              <a:rPr lang="ru-RU" dirty="0" smtClean="0"/>
              <a:t>ебёнок овладевает формами поведения, способами общения и взаимодействия</a:t>
            </a:r>
          </a:p>
          <a:p>
            <a:r>
              <a:rPr lang="ru-RU" dirty="0"/>
              <a:t>с</a:t>
            </a:r>
            <a:r>
              <a:rPr lang="ru-RU" dirty="0" smtClean="0"/>
              <a:t> окружающими людьми.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Успех сотрудничества родителей и школы во многом зависит от взаимных </a:t>
            </a:r>
          </a:p>
          <a:p>
            <a:r>
              <a:rPr lang="ru-RU" dirty="0"/>
              <a:t>у</a:t>
            </a:r>
            <a:r>
              <a:rPr lang="ru-RU" dirty="0" smtClean="0"/>
              <a:t>становок семьи и школы наиболее оптимально они складываются, если</a:t>
            </a:r>
          </a:p>
          <a:p>
            <a:r>
              <a:rPr lang="ru-RU" dirty="0"/>
              <a:t>о</a:t>
            </a:r>
            <a:r>
              <a:rPr lang="ru-RU" dirty="0" smtClean="0"/>
              <a:t>бе стороны осознают необходимость целенаправленного воздействия на ребёнка</a:t>
            </a:r>
          </a:p>
          <a:p>
            <a:r>
              <a:rPr lang="ru-RU" dirty="0" smtClean="0"/>
              <a:t>И доверяют друг другу.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Юля\Картинки\Дети\дети\ми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5429264"/>
            <a:ext cx="7124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Спасибо за внимание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190</TotalTime>
  <Words>673</Words>
  <Application>Microsoft Office PowerPoint</Application>
  <PresentationFormat>Экран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26</cp:revision>
  <dcterms:created xsi:type="dcterms:W3CDTF">2012-05-18T07:21:17Z</dcterms:created>
  <dcterms:modified xsi:type="dcterms:W3CDTF">2012-05-18T10:32:16Z</dcterms:modified>
</cp:coreProperties>
</file>