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0" r:id="rId3"/>
    <p:sldId id="258" r:id="rId4"/>
    <p:sldId id="259" r:id="rId5"/>
    <p:sldId id="262" r:id="rId6"/>
    <p:sldId id="261" r:id="rId7"/>
    <p:sldId id="263" r:id="rId8"/>
    <p:sldId id="264" r:id="rId9"/>
    <p:sldId id="282" r:id="rId10"/>
    <p:sldId id="265" r:id="rId11"/>
    <p:sldId id="266" r:id="rId12"/>
    <p:sldId id="267" r:id="rId13"/>
    <p:sldId id="268" r:id="rId14"/>
    <p:sldId id="269" r:id="rId15"/>
    <p:sldId id="270" r:id="rId16"/>
    <p:sldId id="283" r:id="rId17"/>
    <p:sldId id="288" r:id="rId18"/>
    <p:sldId id="284" r:id="rId19"/>
    <p:sldId id="285" r:id="rId20"/>
    <p:sldId id="286" r:id="rId21"/>
    <p:sldId id="287" r:id="rId22"/>
    <p:sldId id="289" r:id="rId23"/>
    <p:sldId id="290" r:id="rId24"/>
    <p:sldId id="292" r:id="rId25"/>
    <p:sldId id="291" r:id="rId26"/>
    <p:sldId id="293" r:id="rId27"/>
    <p:sldId id="294" r:id="rId28"/>
    <p:sldId id="271" r:id="rId29"/>
    <p:sldId id="272" r:id="rId30"/>
    <p:sldId id="276" r:id="rId31"/>
    <p:sldId id="277" r:id="rId32"/>
    <p:sldId id="278" r:id="rId33"/>
    <p:sldId id="279" r:id="rId34"/>
    <p:sldId id="280" r:id="rId35"/>
    <p:sldId id="28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2-17T15:03:23.062" idx="1">
    <p:pos x="5760" y="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E746-DB13-41A5-AC20-2601CCF39393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F927720-6024-4EE1-9BE3-4A9EBBBE1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E746-DB13-41A5-AC20-2601CCF39393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7720-6024-4EE1-9BE3-4A9EBBBE1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E746-DB13-41A5-AC20-2601CCF39393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7720-6024-4EE1-9BE3-4A9EBBBE1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E746-DB13-41A5-AC20-2601CCF39393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7720-6024-4EE1-9BE3-4A9EBBBE1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E746-DB13-41A5-AC20-2601CCF39393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F927720-6024-4EE1-9BE3-4A9EBBBE1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E746-DB13-41A5-AC20-2601CCF39393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7720-6024-4EE1-9BE3-4A9EBBBE1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E746-DB13-41A5-AC20-2601CCF39393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7720-6024-4EE1-9BE3-4A9EBBBE1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E746-DB13-41A5-AC20-2601CCF39393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7720-6024-4EE1-9BE3-4A9EBBBE1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E746-DB13-41A5-AC20-2601CCF39393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7720-6024-4EE1-9BE3-4A9EBBBE1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E746-DB13-41A5-AC20-2601CCF39393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7720-6024-4EE1-9BE3-4A9EBBBE1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E746-DB13-41A5-AC20-2601CCF39393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F927720-6024-4EE1-9BE3-4A9EBBBE1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667E746-DB13-41A5-AC20-2601CCF39393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F927720-6024-4EE1-9BE3-4A9EBBBE1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085184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Вредные привычки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Ильнар\Desktop\vrednye_privychk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24" y="0"/>
            <a:ext cx="9149324" cy="494116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льнар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5760640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188640"/>
            <a:ext cx="60135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Желание уйти от проблем</a:t>
            </a:r>
            <a:endParaRPr lang="ru-RU" sz="4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69847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Желание уйти от проблем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видимо, основная причина употребления вредных веществ подростками. Дело в том, что все вредные вещества вызывают торможение в ЦНС, в результате которого человек «отключается» и как бы уходит от имеющихся у него проблем. Но это не выход из создавшегося положения — проблемы не разрешаются, а усугубляются, а время уходит.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437112"/>
            <a:ext cx="3528392" cy="2137420"/>
          </a:xfrm>
          <a:prstGeom prst="rect">
            <a:avLst/>
          </a:prstGeom>
          <a:noFill/>
        </p:spPr>
      </p:pic>
      <p:pic>
        <p:nvPicPr>
          <p:cNvPr id="5" name="Picture 15" descr="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36912"/>
            <a:ext cx="3763298" cy="2808312"/>
          </a:xfrm>
          <a:prstGeom prst="rect">
            <a:avLst/>
          </a:prstGeom>
          <a:noFill/>
        </p:spPr>
      </p:pic>
      <p:pic>
        <p:nvPicPr>
          <p:cNvPr id="6" name="Picture 5" descr="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484784"/>
            <a:ext cx="3654165" cy="247066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188640"/>
            <a:ext cx="8676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Вредная привычка: курение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139952" y="476672"/>
            <a:ext cx="500404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Сигареты вызывают сильнейшее привыкание, из-за чего бросить и закодироваться от курения куда труднее. Вред от курения проявляется как снаружи, так и разрушает организм изнутри.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Ильнар\Desktop\Курение-убивает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38908" cy="594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Никотин портит структуру ногтей, цвет и крепость зубов, влияет на цвет кожи и силу волос. Обычно курильщика легко определить по желтоватому цвету кожи, налёту на зубах и всегда неприятному запаху изо рта, даже если он курил давно и пользуется жвачкой и освежителями для рта. Дело в том, что курение негативно влияет на выделение секретов желудка, из-за чего он постепенно начинает гнить.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Сигареты негативно влияют на структуру внутренних органов, в частности сосудов. У курильщиков к старости сосуды становятся неэластичными и хрупкими. Также у курящих сужаются сосуды, появляются спазмы.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реб и сиг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17032"/>
            <a:ext cx="2347913" cy="295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n-smok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4290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2545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Никотин вызывает повышение кровеносного давления. У курящих оно на 10 миллиметров ртутного столба выше, чем у тех, кто никогда не курил.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Курильщики более подвержены инфарктам, язве желудка и стенокардии. Также </a:t>
            </a:r>
            <a:r>
              <a:rPr lang="ru-RU" dirty="0">
                <a:solidFill>
                  <a:srgbClr val="3D3D3D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традиционной</a:t>
            </a:r>
            <a:r>
              <a:rPr lang="ru-RU" dirty="0">
                <a:solidFill>
                  <a:srgbClr val="3D3D3D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болезнью курильщиков считается хронический бронхит. Смола главным образом бьёт по ресничному эпителию и затрудняет защиту дыхательных путей, из-за чего курильщики тяжело переносят любые болезни, связанные с горлом, лёгкими и бронхами.</a:t>
            </a:r>
            <a:endParaRPr lang="ru-RU" dirty="0"/>
          </a:p>
        </p:txBody>
      </p:sp>
      <p:pic>
        <p:nvPicPr>
          <p:cNvPr id="3" name="Picture 3" descr="сигареты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149080"/>
            <a:ext cx="334645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573016"/>
            <a:ext cx="2233538" cy="223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&amp;Zcy;&amp;acy;&amp;bcy;&amp;ocy;&amp;lcy;&amp;iecy;&amp;vcy;&amp;acy;&amp;ncy;&amp;icy;&amp;yacy; &amp;ocy;&amp;rcy;&amp;gcy;&amp;acy;&amp;ncy;&amp;ocy;&amp;vcy; &amp;dcy;&amp;ycy;&amp;khcy;&amp;acy;&amp;ncy;&amp;icy;&amp;yacy; &amp;ucy; &amp;dcy;&amp;iecy;&amp;tcy;&amp;iecy;&amp;j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/>
              <a:t>Алкоголи́зм</a:t>
            </a:r>
            <a:r>
              <a:rPr lang="vi-VN" sz="2800" dirty="0" smtClean="0"/>
              <a:t> </a:t>
            </a:r>
            <a:r>
              <a:rPr lang="ru-RU" sz="2800" dirty="0" smtClean="0"/>
              <a:t> - </a:t>
            </a:r>
            <a:r>
              <a:rPr lang="vi-VN" sz="2800" dirty="0" smtClean="0"/>
              <a:t>разновидность </a:t>
            </a:r>
            <a:r>
              <a:rPr lang="vi-VN" sz="2800" dirty="0" smtClean="0">
                <a:solidFill>
                  <a:srgbClr val="00B0F0"/>
                </a:solidFill>
              </a:rPr>
              <a:t>токсикомании</a:t>
            </a:r>
            <a:r>
              <a:rPr lang="ru-RU" sz="28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vi-VN" sz="2800" dirty="0" smtClean="0"/>
              <a:t>характеризующееся </a:t>
            </a:r>
            <a:r>
              <a:rPr lang="vi-VN" sz="2800" dirty="0" smtClean="0"/>
              <a:t>пристрасти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ем</a:t>
            </a:r>
            <a:r>
              <a:rPr lang="vi-VN" sz="2800" dirty="0" smtClean="0"/>
              <a:t> к </a:t>
            </a:r>
            <a:r>
              <a:rPr lang="vi-VN" sz="2800" dirty="0" smtClean="0"/>
              <a:t>алкоголю</a:t>
            </a:r>
            <a:r>
              <a:rPr lang="ru-RU" sz="2800" dirty="0" smtClean="0"/>
              <a:t> </a:t>
            </a:r>
            <a:r>
              <a:rPr lang="vi-VN" sz="2800" dirty="0" smtClean="0"/>
              <a:t>(этиловому </a:t>
            </a:r>
            <a:r>
              <a:rPr lang="vi-VN" sz="2800" dirty="0" smtClean="0"/>
              <a:t>спирту), с </a:t>
            </a:r>
            <a:r>
              <a:rPr lang="vi-VN" sz="2800" dirty="0" smtClean="0">
                <a:solidFill>
                  <a:srgbClr val="FF0000"/>
                </a:solidFill>
              </a:rPr>
              <a:t>психической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vi-VN" sz="2800" dirty="0" smtClean="0"/>
              <a:t>и </a:t>
            </a:r>
            <a:r>
              <a:rPr lang="vi-VN" sz="2800" dirty="0" smtClean="0">
                <a:solidFill>
                  <a:srgbClr val="FF0000"/>
                </a:solidFill>
              </a:rPr>
              <a:t>физической</a:t>
            </a:r>
            <a:r>
              <a:rPr lang="ru-RU" sz="2800" dirty="0" smtClean="0"/>
              <a:t> </a:t>
            </a:r>
            <a:r>
              <a:rPr lang="vi-VN" sz="2800" dirty="0" smtClean="0"/>
              <a:t>зависимостью </a:t>
            </a:r>
            <a:r>
              <a:rPr lang="vi-VN" sz="2800" dirty="0" smtClean="0"/>
              <a:t>от </a:t>
            </a:r>
            <a:r>
              <a:rPr lang="vi-VN" sz="2800" dirty="0" smtClean="0"/>
              <a:t>нег</a:t>
            </a:r>
            <a:r>
              <a:rPr lang="ru-RU" sz="2800" dirty="0" smtClean="0"/>
              <a:t>о.</a:t>
            </a:r>
            <a:r>
              <a:rPr lang="vi-VN" sz="2800" dirty="0" smtClean="0"/>
              <a:t> </a:t>
            </a:r>
            <a:r>
              <a:rPr lang="vi-VN" sz="2800" dirty="0" smtClean="0"/>
              <a:t>Алкоголизм характеризуется потерей контроля над количеством выпиваемого алкоголя, ростом </a:t>
            </a:r>
            <a:r>
              <a:rPr lang="vi-VN" sz="2800" dirty="0" smtClean="0"/>
              <a:t>толерантности</a:t>
            </a:r>
            <a:r>
              <a:rPr lang="ru-RU" sz="2800" dirty="0" smtClean="0"/>
              <a:t> </a:t>
            </a:r>
            <a:r>
              <a:rPr lang="vi-VN" sz="2800" dirty="0" smtClean="0"/>
              <a:t>к </a:t>
            </a:r>
            <a:r>
              <a:rPr lang="vi-VN" sz="2800" dirty="0" smtClean="0"/>
              <a:t>алкоголю (нарастание доз спиртного, требующихся для достижения удовлетворения), абстинентным </a:t>
            </a:r>
            <a:r>
              <a:rPr lang="vi-VN" sz="2800" dirty="0" smtClean="0"/>
              <a:t>синдромом</a:t>
            </a:r>
            <a:r>
              <a:rPr lang="ru-RU" sz="2800" dirty="0" smtClean="0"/>
              <a:t> </a:t>
            </a:r>
            <a:r>
              <a:rPr lang="vi-VN" sz="2800" dirty="0" smtClean="0"/>
              <a:t>(похмельем</a:t>
            </a:r>
            <a:r>
              <a:rPr lang="vi-VN" sz="2800" dirty="0" smtClean="0"/>
              <a:t>), токсическим поражением органов, а также провалами памяти на отдельные события, происходившие в период </a:t>
            </a:r>
            <a:r>
              <a:rPr lang="vi-VN" sz="2800" dirty="0" smtClean="0"/>
              <a:t>опьянени</a:t>
            </a:r>
            <a:r>
              <a:rPr lang="ru-RU" sz="2800" dirty="0" smtClean="0"/>
              <a:t>я.</a:t>
            </a:r>
            <a:endParaRPr lang="ru-RU" sz="2800" dirty="0"/>
          </a:p>
        </p:txBody>
      </p:sp>
      <p:pic>
        <p:nvPicPr>
          <p:cNvPr id="4" name="Рисунок 3" descr="1697337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3929066"/>
            <a:ext cx="5286380" cy="29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49a4_a956df2e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19-019-Alkogol-ego-vlijanie-na-organiz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7541" y="0"/>
            <a:ext cx="9300305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3965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cap="small" dirty="0" smtClean="0"/>
              <a:t>Социальные предпосылки приобщения          к вредным привычкам.</a:t>
            </a:r>
            <a:br>
              <a:rPr lang="ru-RU" sz="4400" b="1" cap="small" dirty="0" smtClean="0"/>
            </a:br>
            <a:endParaRPr lang="ru-RU" sz="4400" dirty="0"/>
          </a:p>
        </p:txBody>
      </p:sp>
      <p:pic>
        <p:nvPicPr>
          <p:cNvPr id="3" name="Picture 7" descr="пассивное кур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032622" cy="260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4170694" cy="2633056"/>
          </a:xfrm>
          <a:prstGeom prst="rect">
            <a:avLst/>
          </a:prstGeom>
          <a:noFill/>
        </p:spPr>
      </p:pic>
      <p:pic>
        <p:nvPicPr>
          <p:cNvPr id="5" name="Picture 15" descr="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509120"/>
            <a:ext cx="3725365" cy="2070143"/>
          </a:xfrm>
          <a:prstGeom prst="rect">
            <a:avLst/>
          </a:prstGeom>
          <a:noFill/>
        </p:spPr>
      </p:pic>
      <p:pic>
        <p:nvPicPr>
          <p:cNvPr id="6" name="Picture 8" descr="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293096"/>
            <a:ext cx="22733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danov3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35bff24a95d213c24652f4c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190"/>
            <a:ext cx="9144000" cy="6820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-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8" y="0"/>
            <a:ext cx="908387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785794"/>
            <a:ext cx="82861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Влияния алкоголя на желудок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g_0Cirrho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"/>
            <a:ext cx="9185004" cy="6827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0004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Печень, пораженная </a:t>
            </a:r>
            <a:endParaRPr lang="ru-RU" sz="5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алкоголем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to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лкоголик.P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0"/>
            <a:ext cx="914403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69743" y="3244334"/>
            <a:ext cx="3604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Печень, пораженная </a:t>
            </a:r>
            <a:r>
              <a:rPr lang="ru-RU" b="1" dirty="0" smtClean="0"/>
              <a:t>алкоголем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27394727_slajjd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94" y="-642966"/>
            <a:ext cx="9530119" cy="7497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p4FuZDXvd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40622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glaz_shpric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82444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 dirty="0" smtClean="0">
                <a:solidFill>
                  <a:srgbClr val="D022E2"/>
                </a:solidFill>
                <a:latin typeface="Verdana" pitchFamily="34" charset="0"/>
              </a:rPr>
              <a:t>Наркомания</a:t>
            </a:r>
            <a:endParaRPr lang="ru-RU" sz="8000" b="1" dirty="0">
              <a:solidFill>
                <a:srgbClr val="D022E2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1052736"/>
            <a:ext cx="42484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D022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Наркомания</a:t>
            </a: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- мировая социальная проблема, война, уносящая миллионы жизней, и, как любая другая война, уничтожающая генофонды наций.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ru-RU" sz="20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Наркотики</a:t>
            </a: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убивают, разрушают психику молодежи, уничтожают духовность нации. Это знают все. То, что наркоманы заражают окружающих ВИЧ-инфекцией, вирусными гепатитами, половыми инфекциями, знают не все. </a:t>
            </a:r>
            <a:endParaRPr lang="ru-R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7650" name="Picture 2" descr="C:\Users\Ильнар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3638562" cy="537321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льнар\Desktop\Otvetstvennostq_rebe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964487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4797152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Отсутствие внутренней дисциплины и чувства ответственности.</a:t>
            </a:r>
            <a:endParaRPr lang="ru-RU" sz="4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137538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Наркотики вызывают бессонницу и при этом постоянное состояние сонливости, бледность, заторможенность реакции, частое чихание и заложенный нос.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 первую очередь наркотики поражают мозг человека и психику, из-за чего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завязать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наркоману гораздо тяжелее. Он пропускает тот порог, когда ещё можно бросить, думая, что легко расстанется с дурной привычкой в любой момент и незаметно переходит в ту фазу, когда не осознает вреда, наносимого наркотиками. У наркоманов полностью отмирает инстинкт самосохранения, из-за чего у них открываются суицидальные наклонности.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717032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Кокаинщики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живут не больше четырёх лет. Те, кто прочно сидит на ЛСД теряют ощущение реальности. Конопля отупляет до состояния овоща за 3-4 года. Поклонники морфина спустя 2-3 месяца регулярного употребления теряют интерес ко всему и перестают за собой следить, превращаясь в бомжей.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Ильнар\Desktop\загруженное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26064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</a:rPr>
              <a:t>Фотографии людей до и после того как они начали принимать наркотики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Ильнар\Desktop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0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Ильнар\Desktop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льнар\Downloads\51122793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210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929066"/>
            <a:ext cx="9144000" cy="181588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 как альтернатива вредным привычкам.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Вредные привычки это самое настоящее зло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Занимайтесь спортом, отказывайтесь от вредных привычек и ведите здоровый образ жизни.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Ильнар\Desktop\X_wB-OHhF8w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7984" y="620688"/>
            <a:ext cx="44999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Из-за этого молодые люди часто вступают в конфликт с теми, от кого они находятся в определенной зависимости.  В этом случае вредные привычка становятся своеобразным бунтарством, протестом против исповедуемых взрослыми или обществом ценностей.</a:t>
            </a:r>
            <a:endParaRPr lang="ru-RU" sz="2800" dirty="0"/>
          </a:p>
        </p:txBody>
      </p:sp>
      <p:pic>
        <p:nvPicPr>
          <p:cNvPr id="4098" name="Picture 2" descr="C:\Users\Ильнар\Desktop\discip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4003968" cy="436510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льнар\Desktop\Вы-и-ваш-коллекти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404664"/>
            <a:ext cx="81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Трудности общения</a:t>
            </a:r>
            <a:endParaRPr lang="ru-RU" sz="4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85613" y="3244334"/>
            <a:ext cx="2172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Трудности общения</a:t>
            </a:r>
            <a:endParaRPr lang="ru-RU" dirty="0"/>
          </a:p>
        </p:txBody>
      </p:sp>
      <p:pic>
        <p:nvPicPr>
          <p:cNvPr id="5123" name="Picture 3" descr="C:\Users\Ильнар\Desktop\pic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8064" y="404664"/>
            <a:ext cx="363589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Трудности общения свойственные людям, которые не имеют прочных дружеских связей, трудно вступают в тесные отношения с родителями, учителями, окружающими, не легко подпадают под дурное влияние. Поэтому если среди ровесников есть употребляющие вредные вещества, они легко поддаются их нажиму («попробуй, и не обращай внимания на то, что это плохо»). Почувствовав под влиянием этих веществ раскрепощенность и легкость, они пытаются расширить круг знакомств и повысить свою популярность.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Ильнар\Desktop\97788639_yazik_telodvijenii300x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23814" cy="537321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льнар\Desktop\nereshitelnos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1440"/>
            <a:ext cx="9144000" cy="69494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3563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Ощущение </a:t>
            </a:r>
            <a:r>
              <a:rPr lang="ru-RU" sz="3600" b="1" dirty="0" err="1" smtClean="0"/>
              <a:t>неудовлетво</a:t>
            </a:r>
            <a:r>
              <a:rPr lang="ru-RU" sz="3600" b="1" dirty="0" smtClean="0"/>
              <a:t>- </a:t>
            </a:r>
            <a:r>
              <a:rPr lang="ru-RU" sz="3600" b="1" dirty="0" err="1" smtClean="0"/>
              <a:t>ренности</a:t>
            </a:r>
            <a:r>
              <a:rPr lang="ru-RU" sz="3600" b="1" dirty="0" smtClean="0"/>
              <a:t>, несчастья, тревога и скука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:\Users\Ильнар\Desktop\elochnaya_igrushka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61926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 причина особенно сказывается у людей неуверенных, с низкой самооценкой, которым жизнь кажется беспросветной, а окружающие их не понимают.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301</TotalTime>
  <Words>719</Words>
  <Application>Microsoft Office PowerPoint</Application>
  <PresentationFormat>Экран (4:3)</PresentationFormat>
  <Paragraphs>34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Справедливость</vt:lpstr>
      <vt:lpstr>Вредные привычки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Ильнар</dc:creator>
  <cp:lastModifiedBy>user</cp:lastModifiedBy>
  <cp:revision>32</cp:revision>
  <dcterms:created xsi:type="dcterms:W3CDTF">2014-12-11T15:23:42Z</dcterms:created>
  <dcterms:modified xsi:type="dcterms:W3CDTF">2014-12-17T12:11:10Z</dcterms:modified>
</cp:coreProperties>
</file>