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A0507-0DE2-4C7B-BF87-1F4670829E54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Смирнова Ольга Васильевна г.Архангельск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47550-DC14-4161-AF8F-A155EEBCC2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86264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33C74-046C-4F58-87DC-11DB6447431F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Смирнова Ольга Васильевна г.Архангельск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17E8A-A41B-4A27-8177-5F9F196101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528412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17E8A-A41B-4A27-8177-5F9F1961018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Смирнова Ольга Васильевна г.Архангельск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517E8A-A41B-4A27-8177-5F9F1961018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 smtClean="0"/>
              <a:t>Смирнова Ольга Васильевна г.Архангельск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517E8A-A41B-4A27-8177-5F9F1961018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 smtClean="0"/>
              <a:t>Смирнова Ольга Васильевна г.Архангельск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Смирнова Ольга Васильевна г.Архангельск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517E8A-A41B-4A27-8177-5F9F1961018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2F82-D400-48A4-B595-1BCB7884D709}" type="datetime1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Смирнова Ольга Васильевна  г.Архангельск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0FBA-DE14-4ED0-8FC0-03FD684F9470}" type="datetime1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Смирнова Ольга Васильевна  г.Архангельск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597A-93DF-4A4C-8B55-19B96113E301}" type="datetime1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Смирнова Ольга Васильевна  г.Архангельск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EDB7-55EA-4D96-94FC-DB9DE9D07170}" type="datetime1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Смирнова Ольга Васильевна  г.Архангельск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1D2-2FAB-4237-9B87-AF21AA82AFCF}" type="datetime1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Смирнова Ольга Васильевна  г.Архангельск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C358-0A60-4317-A5BD-DB7B037507E9}" type="datetime1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Смирнова Ольга Васильевна  г.Архангельск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9E19-6315-494D-90B9-A2AF33F5F9B9}" type="datetime1">
              <a:rPr lang="ru-RU" smtClean="0"/>
              <a:pPr/>
              <a:t>01.03.2014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Смирнова Ольга Васильевна  г.Архангельск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24E3-52B4-46B8-AFBC-16D3A79906DE}" type="datetime1">
              <a:rPr lang="ru-RU" smtClean="0"/>
              <a:pPr/>
              <a:t>01.03.2014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Смирнова Ольга Васильевна  г.Архангельск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59C4-F1F7-4FB9-9EB0-EA8E84C46253}" type="datetime1">
              <a:rPr lang="ru-RU" smtClean="0"/>
              <a:pPr/>
              <a:t>01.03.2014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Смирнова Ольга Васильевна  г.Архангельск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8037-A052-46AB-B2DC-9EF2CCD1A6F7}" type="datetime1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Смирнова Ольга Васильевна  г.Архангельск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1BDB-7445-4527-ADCE-73C1812ED985}" type="datetime1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Смирнова Ольга Васильевна  г.Архангельск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88B35-918B-4CAD-B7B0-1C188FEACD00}" type="datetime1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Смирнова Ольга Васильевна  г.Архангельск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&#1057;&#1074;&#1086;&#1103;%20&#1080;&#1075;&#1088;&#1072;%20&#1087;&#1086;%20&#1087;&#1088;&#1086;&#1080;&#1079;&#1074;&#1077;&#1078;&#1076;&#1077;&#1085;&#1080;&#1103;&#1084;%20&#1079;&#1072;&#1088;&#1091;&#1073;&#1077;&#1078;&#1085;&#1099;&#1093;%20&#1072;&#1074;&#1090;&#1086;&#1088;&#1086;&#1074;\Svoya_igra%20-%20Opening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yumoristicheskiy_kaleydoskop.mp3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28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wmf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15304" cy="4429156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ru-RU" b="1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СВОЯ </a:t>
            </a:r>
            <a:br>
              <a:rPr lang="ru-RU" b="1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</a:t>
            </a:r>
            <a:endParaRPr lang="ru-RU" b="1" dirty="0">
              <a:ln w="1905">
                <a:solidFill>
                  <a:schemeClr val="accent2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Svoya_igra - Open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2965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dirty="0" smtClean="0">
                <a:ln/>
                <a:solidFill>
                  <a:srgbClr val="FFC000"/>
                </a:solidFill>
              </a:rPr>
              <a:t>20 баллов</a:t>
            </a:r>
            <a:endParaRPr lang="ru-RU" sz="4800" b="1" dirty="0">
              <a:ln/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4351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Полифония – многозвучье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Поликлиника – много кроватей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Полисемия – многозначность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Переведите слово - полиглот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52956" cy="504351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Много языков</a:t>
            </a:r>
          </a:p>
          <a:p>
            <a:pPr>
              <a:buNone/>
            </a:pP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x_157727f9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6286520"/>
            <a:ext cx="1447800" cy="400050"/>
          </a:xfrm>
          <a:prstGeom prst="rect">
            <a:avLst/>
          </a:prstGeom>
        </p:spPr>
      </p:pic>
      <p:pic>
        <p:nvPicPr>
          <p:cNvPr id="7" name="Picture 9" descr="j02991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857496"/>
            <a:ext cx="2708275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30 баллов. </a:t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500174"/>
            <a:ext cx="4357718" cy="5143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Терра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это земля.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Назовите  3 слова с данным иностранным корнем.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500174"/>
            <a:ext cx="4286280" cy="514353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Терраса</a:t>
            </a:r>
          </a:p>
          <a:p>
            <a:pPr>
              <a:buNone/>
            </a:pPr>
            <a:r>
              <a:rPr lang="ru-RU" sz="4000" b="1" dirty="0" smtClean="0"/>
              <a:t>Терракотовый</a:t>
            </a:r>
          </a:p>
          <a:p>
            <a:pPr>
              <a:buNone/>
            </a:pPr>
            <a:r>
              <a:rPr lang="ru-RU" sz="4000" b="1" dirty="0" smtClean="0"/>
              <a:t>Террариум</a:t>
            </a:r>
          </a:p>
          <a:p>
            <a:pPr>
              <a:buNone/>
            </a:pPr>
            <a:r>
              <a:rPr lang="ru-RU" sz="4000" b="1" dirty="0" smtClean="0"/>
              <a:t>Терракота</a:t>
            </a:r>
          </a:p>
          <a:p>
            <a:pPr>
              <a:buNone/>
            </a:pPr>
            <a:r>
              <a:rPr lang="ru-RU" sz="4000" b="1" dirty="0" smtClean="0"/>
              <a:t>Территория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endParaRPr lang="ru-RU" sz="6000" dirty="0"/>
          </a:p>
        </p:txBody>
      </p:sp>
      <p:pic>
        <p:nvPicPr>
          <p:cNvPr id="6" name="Рисунок 5" descr="x_157727f9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6286520"/>
            <a:ext cx="1447800" cy="40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40 баллов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972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числа зашифрованы в данных иностранных словах: бинокль,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пенталогия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 диптих, октава?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52956" cy="497207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Бинокль - 2,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пенталогия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- 5,  диптих - 2, октава – 8.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x_157727f9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6215082"/>
            <a:ext cx="1447800" cy="40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50 баллов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51149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Акваланг – легкие под водой,</a:t>
            </a:r>
          </a:p>
          <a:p>
            <a:pPr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Маринист – художник, рисующий морские пейзажи, а как переводится аквамарин? 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Содержимое 7" descr="a_038i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428736"/>
            <a:ext cx="2567626" cy="2857520"/>
          </a:xfrm>
          <a:solidFill>
            <a:schemeClr val="accent3">
              <a:lumMod val="60000"/>
              <a:lumOff val="40000"/>
            </a:schemeClr>
          </a:solidFill>
        </p:spPr>
      </p:pic>
      <p:pic>
        <p:nvPicPr>
          <p:cNvPr id="7" name="Рисунок 6" descr="x_157727f9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6286520"/>
            <a:ext cx="1447800" cy="400050"/>
          </a:xfrm>
          <a:prstGeom prst="rect">
            <a:avLst/>
          </a:prstGeom>
        </p:spPr>
      </p:pic>
      <p:pic>
        <p:nvPicPr>
          <p:cNvPr id="10" name="Picture 2" descr="C:\Documents and Settings\Admin\Рабочий стол\для открытия\437405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6189" y="4452142"/>
            <a:ext cx="3207811" cy="2405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Stop">
              <a:avLst/>
            </a:prstTxWarp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Мифология в языке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900634"/>
          </a:xfrm>
          <a:solidFill>
            <a:schemeClr val="bg2">
              <a:lumMod val="75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10 баллов</a:t>
            </a:r>
          </a:p>
          <a:p>
            <a:pPr>
              <a:buNone/>
            </a:pPr>
            <a:r>
              <a:rPr lang="ru-RU" sz="4400" dirty="0" smtClean="0"/>
              <a:t>Продолжите и объясните происхождение фразеологизма  «После дождичка в …»</a:t>
            </a:r>
            <a:endParaRPr lang="ru-RU" sz="4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4324352" cy="490063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ЧЕТВЕРГ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x_157727f9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6143644"/>
            <a:ext cx="1447800" cy="400050"/>
          </a:xfrm>
          <a:prstGeom prst="rect">
            <a:avLst/>
          </a:prstGeom>
        </p:spPr>
      </p:pic>
      <p:pic>
        <p:nvPicPr>
          <p:cNvPr id="2050" name="Picture 2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6886" y="2714619"/>
            <a:ext cx="3604204" cy="3793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20 баллов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504351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000" dirty="0" smtClean="0"/>
              <a:t>Назовите 3 слова, в которых отразилось имя бога </a:t>
            </a:r>
            <a:r>
              <a:rPr lang="ru-RU" sz="6000" dirty="0" err="1" smtClean="0"/>
              <a:t>Ярилы</a:t>
            </a:r>
            <a:r>
              <a:rPr lang="ru-RU" sz="6000" dirty="0" smtClean="0"/>
              <a:t>.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x_157727f9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6143644"/>
            <a:ext cx="1447800" cy="400050"/>
          </a:xfrm>
          <a:prstGeom prst="rect">
            <a:avLst/>
          </a:prstGeom>
        </p:spPr>
      </p:pic>
      <p:pic>
        <p:nvPicPr>
          <p:cNvPr id="3074" name="Picture 2" descr="C:\Documents and Settings\Admin\Рабочий стол\s01113i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286124"/>
            <a:ext cx="3000396" cy="3339151"/>
          </a:xfrm>
          <a:prstGeom prst="rect">
            <a:avLst/>
          </a:prstGeom>
          <a:noFill/>
        </p:spPr>
      </p:pic>
      <p:sp>
        <p:nvSpPr>
          <p:cNvPr id="8" name="Содержимое 5"/>
          <p:cNvSpPr txBox="1">
            <a:spLocks/>
          </p:cNvSpPr>
          <p:nvPr/>
        </p:nvSpPr>
        <p:spPr>
          <a:xfrm>
            <a:off x="4643438" y="1571612"/>
            <a:ext cx="3643338" cy="142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Яркий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Ярость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Яровая пшеница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30 баллов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497207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</a:t>
            </a:r>
            <a:r>
              <a:rPr lang="ru-RU" sz="4000" dirty="0" smtClean="0"/>
              <a:t>Назовите 4 слова, в которых отразилось имя бога Лады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x_157727f9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6143644"/>
            <a:ext cx="1447800" cy="400050"/>
          </a:xfrm>
          <a:prstGeom prst="rect">
            <a:avLst/>
          </a:prstGeom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571612"/>
            <a:ext cx="38100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3"/>
          <p:cNvSpPr txBox="1">
            <a:spLocks/>
          </p:cNvSpPr>
          <p:nvPr/>
        </p:nvSpPr>
        <p:spPr>
          <a:xfrm>
            <a:off x="5357818" y="4643446"/>
            <a:ext cx="3638576" cy="20002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Лад, жить в ладу, ладный, наладить, ладно</a:t>
            </a:r>
            <a:r>
              <a:rPr kumimoji="0" lang="ru-RU" sz="3200" b="1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и т.д.</a:t>
            </a:r>
            <a:endParaRPr kumimoji="0" lang="ru-RU" sz="32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40 баллов.  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9006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dirty="0" smtClean="0"/>
              <a:t>Назовите несколько слов, в которых отразилось имя бога </a:t>
            </a:r>
            <a:r>
              <a:rPr lang="ru-RU" sz="4400" dirty="0" err="1" smtClean="0"/>
              <a:t>Хорса</a:t>
            </a:r>
            <a:r>
              <a:rPr lang="ru-RU" sz="4400" dirty="0" smtClean="0"/>
              <a:t>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4352956" cy="490063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хорошо, прихо-рашиваться, </a:t>
            </a:r>
          </a:p>
          <a:p>
            <a:pPr algn="ctr">
              <a:buNone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хороший и т.д.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x_157727f9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6215082"/>
            <a:ext cx="1447800" cy="400050"/>
          </a:xfrm>
          <a:prstGeom prst="rect">
            <a:avLst/>
          </a:prstGeom>
        </p:spPr>
      </p:pic>
      <p:pic>
        <p:nvPicPr>
          <p:cNvPr id="7" name="Содержимое 6" descr="19696455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628" y="3714752"/>
            <a:ext cx="3811578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50 баллов. 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143404" cy="4972072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Род разделил мир на три части: Правь, Явь, Навь – вспомните  6 однокоренных слов.</a:t>
            </a:r>
          </a:p>
          <a:p>
            <a:pPr algn="ctr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x_157727f9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6215082"/>
            <a:ext cx="1447800" cy="400050"/>
          </a:xfrm>
          <a:prstGeom prst="rect">
            <a:avLst/>
          </a:prstGeom>
        </p:spPr>
      </p:pic>
      <p:pic>
        <p:nvPicPr>
          <p:cNvPr id="7" name="Picture 3" descr="C:\Documents and Settings\Admin\Рабочий стол\fed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71612"/>
            <a:ext cx="2143140" cy="2646778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1116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26" y="4572008"/>
            <a:ext cx="2464446" cy="2088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Inflat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неологизмы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571612"/>
            <a:ext cx="4281518" cy="507209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ОБЕРТКА (ШАРФ) С ВНЕШНЕЙ СТОРОНЫ ПЛАСТИКОВОЙ ЧАШКИ КОФЕ, СОЗДАНА ДЛЯ ТОГО, ЧТОБЫ НЕ ОБЖЕЧЬСЯ</a:t>
            </a:r>
          </a:p>
          <a:p>
            <a:pPr>
              <a:buNone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571612"/>
            <a:ext cx="4286280" cy="507209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ЗАРФ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x_157727f9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6143644"/>
            <a:ext cx="1447800" cy="400050"/>
          </a:xfrm>
          <a:prstGeom prst="rect">
            <a:avLst/>
          </a:prstGeom>
        </p:spPr>
      </p:pic>
      <p:pic>
        <p:nvPicPr>
          <p:cNvPr id="7" name="Picture 2" descr="C:\Users\Gayana\Desktop\6240655-R3L8T8D-600-znal-kotoryh-nazvanie-e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571744"/>
            <a:ext cx="4049092" cy="368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5214938"/>
            <a:ext cx="9144000" cy="13573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0" name="Picture 6" descr="H:\Documents and Settings\Aida\Рабочий стол\канцелярия учёба ученик\sb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142984"/>
            <a:ext cx="3214710" cy="3214710"/>
          </a:xfrm>
          <a:prstGeom prst="rect">
            <a:avLst/>
          </a:prstGeom>
          <a:ln>
            <a:noFill/>
          </a:ln>
          <a:effectLst>
            <a:reflection blurRad="6350" stA="50000" endA="300" endPos="55500" dist="50800" dir="5400000" sy="-100000" algn="bl" rotWithShape="0"/>
            <a:softEdge rad="112500"/>
          </a:effectLst>
        </p:spPr>
      </p:pic>
      <p:sp>
        <p:nvSpPr>
          <p:cNvPr id="4" name="Куб 3"/>
          <p:cNvSpPr/>
          <p:nvPr/>
        </p:nvSpPr>
        <p:spPr>
          <a:xfrm rot="655611">
            <a:off x="371444" y="1157270"/>
            <a:ext cx="1000132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</a:p>
        </p:txBody>
      </p:sp>
      <p:sp>
        <p:nvSpPr>
          <p:cNvPr id="6" name="Куб 5"/>
          <p:cNvSpPr/>
          <p:nvPr/>
        </p:nvSpPr>
        <p:spPr>
          <a:xfrm rot="341114">
            <a:off x="5904963" y="547121"/>
            <a:ext cx="1000132" cy="1000132"/>
          </a:xfrm>
          <a:prstGeom prst="cub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</p:txBody>
      </p:sp>
      <p:sp>
        <p:nvSpPr>
          <p:cNvPr id="8" name="Куб 7"/>
          <p:cNvSpPr/>
          <p:nvPr/>
        </p:nvSpPr>
        <p:spPr>
          <a:xfrm rot="21057848">
            <a:off x="1286744" y="786687"/>
            <a:ext cx="1000132" cy="1000132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10" name="Куб 9"/>
          <p:cNvSpPr/>
          <p:nvPr/>
        </p:nvSpPr>
        <p:spPr>
          <a:xfrm rot="197207">
            <a:off x="2813898" y="4028352"/>
            <a:ext cx="1000132" cy="1000132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11" name="Куб 10"/>
          <p:cNvSpPr/>
          <p:nvPr/>
        </p:nvSpPr>
        <p:spPr>
          <a:xfrm rot="963488">
            <a:off x="7834085" y="1547548"/>
            <a:ext cx="1000132" cy="1000132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Куб 11"/>
          <p:cNvSpPr/>
          <p:nvPr/>
        </p:nvSpPr>
        <p:spPr>
          <a:xfrm rot="235563">
            <a:off x="2176173" y="604545"/>
            <a:ext cx="1000132" cy="1000132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</a:p>
        </p:txBody>
      </p:sp>
      <p:sp>
        <p:nvSpPr>
          <p:cNvPr id="14" name="Куб 13"/>
          <p:cNvSpPr/>
          <p:nvPr/>
        </p:nvSpPr>
        <p:spPr>
          <a:xfrm rot="21177302">
            <a:off x="3843738" y="4058061"/>
            <a:ext cx="1000132" cy="1000132"/>
          </a:xfrm>
          <a:prstGeom prst="cube">
            <a:avLst/>
          </a:prstGeom>
          <a:solidFill>
            <a:srgbClr val="00569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Куб 14"/>
          <p:cNvSpPr/>
          <p:nvPr/>
        </p:nvSpPr>
        <p:spPr>
          <a:xfrm rot="21203102">
            <a:off x="6697979" y="697195"/>
            <a:ext cx="1000132" cy="1000132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Куб 15"/>
          <p:cNvSpPr/>
          <p:nvPr/>
        </p:nvSpPr>
        <p:spPr>
          <a:xfrm rot="768778">
            <a:off x="812796" y="3884638"/>
            <a:ext cx="1000132" cy="1000132"/>
          </a:xfrm>
          <a:prstGeom prst="cube">
            <a:avLst/>
          </a:prstGeom>
          <a:solidFill>
            <a:srgbClr val="246E2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Куб 17"/>
          <p:cNvSpPr/>
          <p:nvPr/>
        </p:nvSpPr>
        <p:spPr>
          <a:xfrm rot="771623">
            <a:off x="7456841" y="884553"/>
            <a:ext cx="1000132" cy="1000132"/>
          </a:xfrm>
          <a:prstGeom prst="cub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5000628" y="428604"/>
            <a:ext cx="1000132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Куб 6"/>
          <p:cNvSpPr/>
          <p:nvPr/>
        </p:nvSpPr>
        <p:spPr>
          <a:xfrm rot="538400">
            <a:off x="3072242" y="429042"/>
            <a:ext cx="1000132" cy="1000132"/>
          </a:xfrm>
          <a:prstGeom prst="cub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</a:p>
        </p:txBody>
      </p:sp>
      <p:sp>
        <p:nvSpPr>
          <p:cNvPr id="5" name="Куб 4"/>
          <p:cNvSpPr/>
          <p:nvPr/>
        </p:nvSpPr>
        <p:spPr>
          <a:xfrm rot="21393800">
            <a:off x="1814995" y="3958144"/>
            <a:ext cx="1000132" cy="1000132"/>
          </a:xfrm>
          <a:prstGeom prst="cube">
            <a:avLst/>
          </a:prstGeom>
          <a:solidFill>
            <a:srgbClr val="C7D63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yumoristicheskiy_kaleydosko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250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491539" y="5373216"/>
            <a:ext cx="60867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Начинается  игра</a:t>
            </a:r>
          </a:p>
        </p:txBody>
      </p:sp>
      <p:sp>
        <p:nvSpPr>
          <p:cNvPr id="22" name="Куб 21"/>
          <p:cNvSpPr/>
          <p:nvPr/>
        </p:nvSpPr>
        <p:spPr>
          <a:xfrm>
            <a:off x="4786314" y="4071942"/>
            <a:ext cx="1000132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Куб 22"/>
          <p:cNvSpPr/>
          <p:nvPr/>
        </p:nvSpPr>
        <p:spPr>
          <a:xfrm rot="771623">
            <a:off x="5813766" y="4170701"/>
            <a:ext cx="1000132" cy="1000132"/>
          </a:xfrm>
          <a:prstGeom prst="cub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Куб 23"/>
          <p:cNvSpPr/>
          <p:nvPr/>
        </p:nvSpPr>
        <p:spPr>
          <a:xfrm rot="21203102">
            <a:off x="6840855" y="4126219"/>
            <a:ext cx="1000132" cy="1000132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0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20 баллов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504351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крик ново-рожденного ребенка</a:t>
            </a:r>
          </a:p>
          <a:p>
            <a:pPr>
              <a:buNone/>
            </a:pPr>
            <a:endParaRPr lang="ru-RU" sz="4400" b="1" dirty="0"/>
          </a:p>
        </p:txBody>
      </p:sp>
      <p:pic>
        <p:nvPicPr>
          <p:cNvPr id="6" name="Рисунок 5" descr="x_157727f9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6143644"/>
            <a:ext cx="1447800" cy="400050"/>
          </a:xfrm>
          <a:prstGeom prst="rect">
            <a:avLst/>
          </a:prstGeom>
        </p:spPr>
      </p:pic>
      <p:pic>
        <p:nvPicPr>
          <p:cNvPr id="7" name="Picture 2" descr="C:\Users\Gayana\Desktop\6240455-R3L8T8D-600-cranial-osteopathy-bab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94781"/>
            <a:ext cx="4281488" cy="2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3"/>
          <p:cNvSpPr txBox="1">
            <a:spLocks/>
          </p:cNvSpPr>
          <p:nvPr/>
        </p:nvSpPr>
        <p:spPr>
          <a:xfrm>
            <a:off x="4572000" y="1428736"/>
            <a:ext cx="4281518" cy="121444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ru-RU" sz="60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ВАГИТУС</a:t>
            </a:r>
            <a:endParaRPr kumimoji="0" lang="ru-RU" sz="6000" b="1" i="0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30 баллов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51149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</a:t>
            </a:r>
            <a:r>
              <a:rPr lang="ru-RU" b="1" dirty="0" smtClean="0"/>
              <a:t>ЭТО ОБОЗНАЧЕНИЕ УЧАСТКА НА ЛИЦЕ ЧЕЛОВЕКА, РАСПОЛО-ЖЕННОГО МЕЖДУ БРОВЯМИ</a:t>
            </a:r>
          </a:p>
          <a:p>
            <a:pPr>
              <a:buNone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x_157727f9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6143644"/>
            <a:ext cx="1447800" cy="400050"/>
          </a:xfrm>
          <a:prstGeom prst="rect">
            <a:avLst/>
          </a:prstGeom>
        </p:spPr>
      </p:pic>
      <p:pic>
        <p:nvPicPr>
          <p:cNvPr id="7" name="Picture 2" descr="C:\Users\Gayana\Desktop\6240355-R3L8T8D-600-newsid981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8868"/>
            <a:ext cx="4143404" cy="37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3"/>
          <p:cNvSpPr txBox="1">
            <a:spLocks/>
          </p:cNvSpPr>
          <p:nvPr/>
        </p:nvSpPr>
        <p:spPr>
          <a:xfrm>
            <a:off x="4572000" y="1357298"/>
            <a:ext cx="4143404" cy="107157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ru-RU" sz="48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ГЛАБЕЛЬ</a:t>
            </a:r>
            <a:endParaRPr kumimoji="0" lang="ru-RU" sz="4800" b="1" i="0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40 баллов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4281518" cy="550072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/>
              <a:t>СОСТОЯНИЕ, КОГДА ЧЕЛОВЕК НЕМЕДЛЕННО ЗАСЫПАЕТ, КАК ТОЛЬКО ТРАНСПОРТ ПРИХОДИТ В ДВИЖЕНИЕ</a:t>
            </a:r>
          </a:p>
          <a:p>
            <a:pPr>
              <a:buNone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138642" cy="1428760"/>
          </a:xfrm>
          <a:solidFill>
            <a:srgbClr val="00B050"/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НАРКОЛЕПСИЯ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Рисунок 5" descr="x_157727f9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6143644"/>
            <a:ext cx="1447800" cy="400050"/>
          </a:xfrm>
          <a:prstGeom prst="rect">
            <a:avLst/>
          </a:prstGeom>
        </p:spPr>
      </p:pic>
      <p:pic>
        <p:nvPicPr>
          <p:cNvPr id="7" name="Picture 2" descr="C:\Users\Gayana\Desktop\6241455-R3L8T8D-600-boys_in_c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714620"/>
            <a:ext cx="3977084" cy="344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50 баллов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85860"/>
            <a:ext cx="4352956" cy="542928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КОЖАНАЯ ПЕТЛЯ НА РЕМНЕ, КОТОРАЯ ДЕРЖИТ СВОБОДНЫЙ КОНЧИК ЗАСТЕГНУТОГО РЕМНЯ</a:t>
            </a:r>
          </a:p>
          <a:p>
            <a:pPr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285860"/>
            <a:ext cx="4357718" cy="542928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</a:t>
            </a:r>
            <a:r>
              <a:rPr lang="ru-RU" sz="4800" b="1" dirty="0" smtClean="0"/>
              <a:t>ТРЕНЧИК</a:t>
            </a:r>
            <a:endParaRPr lang="ru-RU" sz="4800" b="1" dirty="0"/>
          </a:p>
        </p:txBody>
      </p:sp>
      <p:pic>
        <p:nvPicPr>
          <p:cNvPr id="6" name="Рисунок 5" descr="x_157727f9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6143644"/>
            <a:ext cx="1447800" cy="400050"/>
          </a:xfrm>
          <a:prstGeom prst="rect">
            <a:avLst/>
          </a:prstGeom>
        </p:spPr>
      </p:pic>
      <p:pic>
        <p:nvPicPr>
          <p:cNvPr id="7" name="Picture 2" descr="C:\Users\Gayana\Desktop\6242105-R3L8T8D-600-1620353-3-4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428868"/>
            <a:ext cx="4049092" cy="359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prstTxWarp prst="textTriangle">
              <a:avLst/>
            </a:prstTxWarp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Общее в языках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511494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10  баллов</a:t>
            </a:r>
          </a:p>
          <a:p>
            <a:pPr algn="ctr"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в испанском языке существует выражение – ноль слева, а в русском - …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52956" cy="511494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Ноль без палочки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6" name="Рисунок 5" descr="x_157727f9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6143644"/>
            <a:ext cx="1447800" cy="400050"/>
          </a:xfrm>
          <a:prstGeom prst="rect">
            <a:avLst/>
          </a:prstGeom>
        </p:spPr>
      </p:pic>
      <p:pic>
        <p:nvPicPr>
          <p:cNvPr id="7" name="Picture 16" descr="0_4a8b6_c5476a4f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786314" y="2786058"/>
            <a:ext cx="364333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20 баллов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504351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Во французском языке существует выражение – тет-а-тет , какое существует выражение в русском языке с этим же значением?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504351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Лицом к лицу – один на один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x_157727f9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6143644"/>
            <a:ext cx="1447800" cy="40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30 баллов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357298"/>
            <a:ext cx="4352956" cy="528641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6600" b="1" dirty="0" smtClean="0"/>
              <a:t>Англичане  -видят звезды, французы – 36 подсвечников, а русские?</a:t>
            </a:r>
            <a:endParaRPr lang="ru-RU" sz="6600" b="1" dirty="0"/>
          </a:p>
        </p:txBody>
      </p:sp>
      <p:pic>
        <p:nvPicPr>
          <p:cNvPr id="6" name="Рисунок 5" descr="x_157727f9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6143644"/>
            <a:ext cx="1447800" cy="40005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5400" dirty="0"/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4572000" y="1285836"/>
            <a:ext cx="4281518" cy="47354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Искры из глаз посыпались</a:t>
            </a:r>
            <a:endParaRPr kumimoji="0" lang="ru-RU" sz="4400" b="1" i="0" u="none" strike="noStrike" kern="1200" cap="none" spc="0" normalizeH="0" baseline="0" noProof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40 баллов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14422"/>
            <a:ext cx="4352956" cy="550072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Англичане – как две горошины, шведы – как ягоды, немцы – как яйцо и яйцо. А как говорят русские?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142984"/>
            <a:ext cx="4281518" cy="557216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Как две капли воды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x_157727f9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6143644"/>
            <a:ext cx="1447800" cy="40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50 баллов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85860"/>
            <a:ext cx="4352956" cy="54292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Немцы описывают эту ситуацию так: деньги мышка на хвосте унесет.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285860"/>
            <a:ext cx="4352988" cy="54292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7200" dirty="0" smtClean="0"/>
              <a:t>                Деньги кот наплакал</a:t>
            </a:r>
            <a:endParaRPr lang="ru-RU" sz="7200" b="1" dirty="0"/>
          </a:p>
        </p:txBody>
      </p:sp>
      <p:pic>
        <p:nvPicPr>
          <p:cNvPr id="6" name="Рисунок 5" descr="x_157727f9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6143644"/>
            <a:ext cx="1447800" cy="40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37069915"/>
              </p:ext>
            </p:extLst>
          </p:nvPr>
        </p:nvGraphicFramePr>
        <p:xfrm>
          <a:off x="500034" y="642918"/>
          <a:ext cx="8248429" cy="568427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078863"/>
                <a:gridCol w="1145623"/>
                <a:gridCol w="1002420"/>
                <a:gridCol w="1002420"/>
                <a:gridCol w="1074022"/>
                <a:gridCol w="945081"/>
              </a:tblGrid>
              <a:tr h="109529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Архаичные</a:t>
                      </a:r>
                      <a:r>
                        <a:rPr lang="ru-RU" sz="2800" baseline="0" dirty="0" smtClean="0">
                          <a:solidFill>
                            <a:srgbClr val="C00000"/>
                          </a:solidFill>
                        </a:rPr>
                        <a:t> названия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rgbClr val="7030A0"/>
                          </a:solidFill>
                          <a:hlinkClick r:id="rId2" action="ppaction://hlinksldjump"/>
                        </a:rPr>
                        <a:t>10</a:t>
                      </a:r>
                      <a:endParaRPr lang="ru-RU" sz="48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rgbClr val="FFC000"/>
                          </a:solidFill>
                          <a:hlinkClick r:id="rId3" action="ppaction://hlinksldjump"/>
                        </a:rPr>
                        <a:t>20</a:t>
                      </a:r>
                      <a:endParaRPr lang="ru-RU" sz="48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rgbClr val="00B050"/>
                          </a:solidFill>
                          <a:hlinkClick r:id="rId4" action="ppaction://hlinksldjump"/>
                        </a:rPr>
                        <a:t>30</a:t>
                      </a:r>
                      <a:endParaRPr lang="ru-RU" sz="4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0070C0"/>
                          </a:solidFill>
                          <a:hlinkClick r:id="rId5" action="ppaction://hlinksldjump"/>
                        </a:rPr>
                        <a:t>40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C00000"/>
                          </a:solidFill>
                          <a:hlinkClick r:id="rId6" action="ppaction://hlinksldjump"/>
                        </a:rPr>
                        <a:t>50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236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FFC000"/>
                          </a:solidFill>
                        </a:rPr>
                        <a:t>Интернациона-лизмы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7030A0"/>
                          </a:solidFill>
                          <a:hlinkClick r:id="rId7" action="ppaction://hlinksldjump"/>
                        </a:rPr>
                        <a:t>10</a:t>
                      </a:r>
                      <a:endParaRPr lang="ru-RU" sz="4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FFC000"/>
                          </a:solidFill>
                          <a:hlinkClick r:id="rId8" action="ppaction://hlinksldjump"/>
                        </a:rPr>
                        <a:t>20</a:t>
                      </a:r>
                      <a:endParaRPr lang="ru-RU" sz="48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00B050"/>
                          </a:solidFill>
                          <a:hlinkClick r:id="rId9" action="ppaction://hlinksldjump"/>
                        </a:rPr>
                        <a:t>30</a:t>
                      </a:r>
                      <a:endParaRPr lang="ru-RU" sz="4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0070C0"/>
                          </a:solidFill>
                          <a:hlinkClick r:id="rId10" action="ppaction://hlinksldjump"/>
                        </a:rPr>
                        <a:t>40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C00000"/>
                          </a:solidFill>
                          <a:hlinkClick r:id="rId11" action="ppaction://hlinksldjump"/>
                        </a:rPr>
                        <a:t>50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48928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7030A0"/>
                          </a:solidFill>
                        </a:rPr>
                        <a:t>Мифология в языке</a:t>
                      </a:r>
                      <a:endParaRPr lang="ru-RU" sz="32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7030A0"/>
                          </a:solidFill>
                          <a:hlinkClick r:id="rId12" action="ppaction://hlinksldjump"/>
                        </a:rPr>
                        <a:t>10</a:t>
                      </a:r>
                      <a:endParaRPr lang="ru-RU" sz="4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FFC000"/>
                          </a:solidFill>
                          <a:hlinkClick r:id="rId13" action="ppaction://hlinksldjump"/>
                        </a:rPr>
                        <a:t>20</a:t>
                      </a:r>
                      <a:endParaRPr lang="ru-RU" sz="48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00B050"/>
                          </a:solidFill>
                          <a:hlinkClick r:id="rId14" action="ppaction://hlinksldjump"/>
                        </a:rPr>
                        <a:t>30</a:t>
                      </a:r>
                      <a:endParaRPr lang="ru-RU" sz="4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0070C0"/>
                          </a:solidFill>
                          <a:hlinkClick r:id="rId15" action="ppaction://hlinksldjump"/>
                        </a:rPr>
                        <a:t>40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C00000"/>
                          </a:solidFill>
                          <a:hlinkClick r:id="rId16" action="ppaction://hlinksldjump"/>
                        </a:rPr>
                        <a:t>50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1236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Неологизмы</a:t>
                      </a:r>
                      <a:endParaRPr lang="ru-RU" sz="3200" b="1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32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FFFF00"/>
                          </a:solidFill>
                          <a:hlinkClick r:id="rId17" action="ppaction://hlinksldjump"/>
                        </a:rPr>
                        <a:t>10</a:t>
                      </a:r>
                      <a:endParaRPr lang="ru-RU" sz="4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FFC000"/>
                          </a:solidFill>
                          <a:hlinkClick r:id="rId18" action="ppaction://hlinksldjump"/>
                        </a:rPr>
                        <a:t>20</a:t>
                      </a:r>
                      <a:endParaRPr lang="ru-RU" sz="48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00B050"/>
                          </a:solidFill>
                          <a:hlinkClick r:id="rId19" action="ppaction://hlinksldjump"/>
                        </a:rPr>
                        <a:t>30</a:t>
                      </a:r>
                      <a:endParaRPr lang="ru-RU" sz="4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0070C0"/>
                          </a:solidFill>
                          <a:hlinkClick r:id="rId20" action="ppaction://hlinksldjump"/>
                        </a:rPr>
                        <a:t>40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C00000"/>
                          </a:solidFill>
                          <a:hlinkClick r:id="rId21" action="ppaction://hlinksldjump"/>
                        </a:rPr>
                        <a:t>50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</a:gradFill>
                  </a:tcPr>
                </a:tc>
              </a:tr>
              <a:tr h="1048928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Общее в</a:t>
                      </a:r>
                      <a:r>
                        <a:rPr lang="ru-RU" sz="3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языках</a:t>
                      </a:r>
                      <a:endParaRPr lang="ru-RU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7030A0"/>
                          </a:solidFill>
                          <a:hlinkClick r:id="rId22" action="ppaction://hlinksldjump"/>
                        </a:rPr>
                        <a:t>10</a:t>
                      </a:r>
                      <a:endParaRPr lang="ru-RU" sz="4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FFC000"/>
                          </a:solidFill>
                          <a:hlinkClick r:id="rId23" action="ppaction://hlinksldjump"/>
                        </a:rPr>
                        <a:t>20</a:t>
                      </a:r>
                      <a:endParaRPr lang="ru-RU" sz="48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00B050"/>
                          </a:solidFill>
                          <a:hlinkClick r:id="rId24" action="ppaction://hlinksldjump"/>
                        </a:rPr>
                        <a:t>30</a:t>
                      </a:r>
                      <a:endParaRPr lang="ru-RU" sz="4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0070C0"/>
                          </a:solidFill>
                          <a:hlinkClick r:id="rId25" action="ppaction://hlinksldjump"/>
                        </a:rPr>
                        <a:t>40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C00000"/>
                          </a:solidFill>
                          <a:hlinkClick r:id="rId26" action="ppaction://hlinksldjump"/>
                        </a:rPr>
                        <a:t>50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Архаичные названия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504351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10 баллов</a:t>
            </a:r>
          </a:p>
          <a:p>
            <a:pPr lvl="0">
              <a:buNone/>
            </a:pPr>
            <a:r>
              <a:rPr lang="ru-RU" sz="3200" dirty="0" smtClean="0"/>
              <a:t>Какую реку греки называли ТАНАИС?</a:t>
            </a:r>
          </a:p>
          <a:p>
            <a:pPr>
              <a:buNone/>
            </a:pP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32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5295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Дон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114298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7" name="Рисунок 6" descr="x_157727f9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1142984"/>
            <a:ext cx="1447800" cy="400050"/>
          </a:xfrm>
          <a:prstGeom prst="rect">
            <a:avLst/>
          </a:prstGeom>
        </p:spPr>
      </p:pic>
      <p:pic>
        <p:nvPicPr>
          <p:cNvPr id="8" name="Picture 2" descr="C:\Documents and Settings\Admin\Рабочий стол\для открытия\Вол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71876"/>
            <a:ext cx="3854899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/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20 баллов 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Архаичные названия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dirty="0" smtClean="0"/>
              <a:t>Нашу страну викинги называли страной городов или …?</a:t>
            </a:r>
          </a:p>
          <a:p>
            <a:pPr>
              <a:buNone/>
            </a:pP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Гардарика</a:t>
            </a:r>
          </a:p>
          <a:p>
            <a:pPr>
              <a:buNone/>
            </a:pP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x_157727f9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6143644"/>
            <a:ext cx="1447800" cy="400050"/>
          </a:xfrm>
          <a:prstGeom prst="rect">
            <a:avLst/>
          </a:prstGeom>
        </p:spPr>
      </p:pic>
      <p:pic>
        <p:nvPicPr>
          <p:cNvPr id="8" name="Picture 2" descr="C:\Documents and Settings\Admin\Рабочий стол\для открытия\1329822741_rossij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143248"/>
            <a:ext cx="379915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30 баллов  </a:t>
            </a:r>
            <a:r>
              <a:rPr lang="ru-RU" sz="5400" dirty="0" smtClean="0">
                <a:solidFill>
                  <a:srgbClr val="C00000"/>
                </a:solidFill>
              </a:rPr>
              <a:t>Архаичные названия</a:t>
            </a:r>
            <a:r>
              <a:rPr lang="ru-RU" sz="6000" dirty="0" smtClean="0">
                <a:solidFill>
                  <a:srgbClr val="C00000"/>
                </a:solidFill>
              </a:rPr>
              <a:t> 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4800" dirty="0" smtClean="0">
                <a:solidFill>
                  <a:srgbClr val="C00000"/>
                </a:solidFill>
              </a:rPr>
              <a:t> </a:t>
            </a:r>
            <a:r>
              <a:rPr lang="ru-RU" sz="5400" dirty="0" smtClean="0">
                <a:solidFill>
                  <a:srgbClr val="C00000"/>
                </a:solidFill>
              </a:rPr>
              <a:t/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buNone/>
            </a:pPr>
            <a:r>
              <a:rPr lang="ru-RU" sz="3200" dirty="0" smtClean="0"/>
              <a:t>Китайцы называют эту реку – рекой черного дракона.</a:t>
            </a:r>
          </a:p>
          <a:p>
            <a:pPr>
              <a:buNone/>
            </a:pP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</a:t>
            </a:r>
            <a:endParaRPr lang="ru-RU" dirty="0"/>
          </a:p>
        </p:txBody>
      </p:sp>
      <p:pic>
        <p:nvPicPr>
          <p:cNvPr id="6" name="Рисунок 5" descr="x_157727f9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6143644"/>
            <a:ext cx="1447800" cy="40005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643570" y="1928802"/>
            <a:ext cx="2000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АМУР</a:t>
            </a:r>
            <a:endParaRPr lang="ru-RU" sz="4400" b="1" dirty="0"/>
          </a:p>
        </p:txBody>
      </p:sp>
      <p:pic>
        <p:nvPicPr>
          <p:cNvPr id="9" name="Picture 2" descr="C:\Documents and Settings\Admin\Рабочий стол\для открытия\амйр 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000372"/>
            <a:ext cx="373183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uiExpand="1" build="p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40 баллов.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Архаичные названия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43050"/>
            <a:ext cx="4352956" cy="504351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У А. Беляева есть произведение «Золотая гора», ответьте, о какой горной стране ведется повествование в книге?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282" y="1643050"/>
            <a:ext cx="4357718" cy="507209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x_157727f9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6457950"/>
            <a:ext cx="1447800" cy="4000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43504" y="1785926"/>
            <a:ext cx="33080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Алтай</a:t>
            </a:r>
            <a:endParaRPr lang="ru-RU" sz="6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Picture 2" descr="C:\Documents and Settings\Admin\Рабочий стол\для открытия\72136532_alt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5214" y="3429000"/>
            <a:ext cx="3967759" cy="265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 баллов 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Архаичные названия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52956" cy="497207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Топонимика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6" name="Рисунок 5" descr="x_157727f9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6357958"/>
            <a:ext cx="1447800" cy="40005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38600" cy="45259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ru-RU" dirty="0" smtClean="0"/>
              <a:t>Как называется раздел этимологии, изучающий историю происхождения географических объектов?</a:t>
            </a:r>
          </a:p>
          <a:p>
            <a:endParaRPr lang="ru-RU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059110"/>
            <a:ext cx="2500330" cy="3111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Wave2">
              <a:avLst/>
            </a:prstTxWarp>
          </a:bodyPr>
          <a:lstStyle/>
          <a:p>
            <a:r>
              <a:rPr lang="ru-RU" b="1" u="sng" dirty="0" smtClean="0"/>
              <a:t>Интернационализмы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5114948"/>
          </a:xfr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Слова: симпатия, антипатия, телепатия – объединяет один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корнеь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и одно значение. Какое это значение?</a:t>
            </a:r>
            <a:endParaRPr lang="ru-RU" sz="3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x_157727f9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6286520"/>
            <a:ext cx="1447800" cy="400050"/>
          </a:xfrm>
          <a:prstGeom prst="rect">
            <a:avLst/>
          </a:prstGeom>
        </p:spPr>
      </p:pic>
      <p:pic>
        <p:nvPicPr>
          <p:cNvPr id="1026" name="Picture 2" descr="C:\Program Files\Microsoft Office\MEDIA\CAGCAT10\j0230876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643050"/>
            <a:ext cx="3759665" cy="378621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57884" y="5643578"/>
            <a:ext cx="23574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ПАТОС - ЧУВСТВО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dvAuto="0"/>
    </p:bldLst>
  </p:timing>
</p:sld>
</file>

<file path=ppt/theme/theme1.xml><?xml version="1.0" encoding="utf-8"?>
<a:theme xmlns:a="http://schemas.openxmlformats.org/drawingml/2006/main" name="Своя игра по предмета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Своя игра по предметам</Template>
  <TotalTime>590</TotalTime>
  <Words>573</Words>
  <Application>Microsoft Office PowerPoint</Application>
  <PresentationFormat>Экран (4:3)</PresentationFormat>
  <Paragraphs>157</Paragraphs>
  <Slides>28</Slides>
  <Notes>4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Своя игра по предметам</vt:lpstr>
      <vt:lpstr>СВОЯ  ИГРА</vt:lpstr>
      <vt:lpstr>Слайд 2</vt:lpstr>
      <vt:lpstr> </vt:lpstr>
      <vt:lpstr>Архаичные названия</vt:lpstr>
      <vt:lpstr> 20 баллов  Архаичные названия  </vt:lpstr>
      <vt:lpstr>  30 баллов  Архаичные названия       </vt:lpstr>
      <vt:lpstr>   40 баллов.  Архаичные названия </vt:lpstr>
      <vt:lpstr>50 баллов  Архаичные названия</vt:lpstr>
      <vt:lpstr>Интернационализмы</vt:lpstr>
      <vt:lpstr>20 баллов</vt:lpstr>
      <vt:lpstr>30 баллов.  </vt:lpstr>
      <vt:lpstr>40 баллов</vt:lpstr>
      <vt:lpstr>50 баллов</vt:lpstr>
      <vt:lpstr>Мифология в языке</vt:lpstr>
      <vt:lpstr>20 баллов</vt:lpstr>
      <vt:lpstr>30 баллов</vt:lpstr>
      <vt:lpstr>40 баллов.  </vt:lpstr>
      <vt:lpstr>50 баллов. </vt:lpstr>
      <vt:lpstr>неологизмы</vt:lpstr>
      <vt:lpstr>20 баллов</vt:lpstr>
      <vt:lpstr>30 баллов</vt:lpstr>
      <vt:lpstr>40 баллов</vt:lpstr>
      <vt:lpstr>50 баллов</vt:lpstr>
      <vt:lpstr>Общее в языках</vt:lpstr>
      <vt:lpstr>20 баллов</vt:lpstr>
      <vt:lpstr> 30 баллов</vt:lpstr>
      <vt:lpstr>40 баллов</vt:lpstr>
      <vt:lpstr>50 баллов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 по произведениям зарубежных авторов</dc:title>
  <dc:creator>Смирнова Ольга Васильевна</dc:creator>
  <cp:lastModifiedBy>Admin</cp:lastModifiedBy>
  <cp:revision>87</cp:revision>
  <dcterms:created xsi:type="dcterms:W3CDTF">2011-03-09T17:06:54Z</dcterms:created>
  <dcterms:modified xsi:type="dcterms:W3CDTF">2014-03-01T17:44:23Z</dcterms:modified>
</cp:coreProperties>
</file>