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81" r:id="rId3"/>
    <p:sldId id="282" r:id="rId4"/>
    <p:sldId id="266" r:id="rId5"/>
    <p:sldId id="267" r:id="rId6"/>
    <p:sldId id="283" r:id="rId7"/>
    <p:sldId id="268" r:id="rId8"/>
    <p:sldId id="273" r:id="rId9"/>
    <p:sldId id="258" r:id="rId10"/>
    <p:sldId id="259" r:id="rId11"/>
    <p:sldId id="274" r:id="rId12"/>
    <p:sldId id="276" r:id="rId13"/>
    <p:sldId id="270" r:id="rId14"/>
    <p:sldId id="264" r:id="rId15"/>
    <p:sldId id="275" r:id="rId16"/>
    <p:sldId id="263" r:id="rId17"/>
    <p:sldId id="27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3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E29E-6BA4-43DA-94CC-A84CD9B6C571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F4E9-961B-4740-BC02-13CEB19840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E29E-6BA4-43DA-94CC-A84CD9B6C571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F4E9-961B-4740-BC02-13CEB19840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E29E-6BA4-43DA-94CC-A84CD9B6C571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F4E9-961B-4740-BC02-13CEB19840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E29E-6BA4-43DA-94CC-A84CD9B6C571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F4E9-961B-4740-BC02-13CEB19840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E29E-6BA4-43DA-94CC-A84CD9B6C571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F4E9-961B-4740-BC02-13CEB19840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E29E-6BA4-43DA-94CC-A84CD9B6C571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F4E9-961B-4740-BC02-13CEB19840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E29E-6BA4-43DA-94CC-A84CD9B6C571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F4E9-961B-4740-BC02-13CEB19840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E29E-6BA4-43DA-94CC-A84CD9B6C571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F4E9-961B-4740-BC02-13CEB19840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E29E-6BA4-43DA-94CC-A84CD9B6C571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F4E9-961B-4740-BC02-13CEB19840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E29E-6BA4-43DA-94CC-A84CD9B6C571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F4E9-961B-4740-BC02-13CEB19840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E29E-6BA4-43DA-94CC-A84CD9B6C571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F4E9-961B-4740-BC02-13CEB19840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1E29E-6BA4-43DA-94CC-A84CD9B6C571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5F4E9-961B-4740-BC02-13CEB19840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10000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44;&#1086;&#1082;&#1091;&#1084;&#1077;&#1085;&#1090;&#1099;%20&#1084;&#1072;&#1084;&#1072;\&#1050;&#1083;&#1072;&#1089;&#1089;&#1085;&#1099;&#1077;%20&#1095;&#1072;&#1089;&#1099;\&#1080;&#1079;%20&#1074;&#1086;&#1089;&#1087;&#1086;&#1084;&#1080;&#1085;&#1072;&#1085;&#1080;&#1081;%20&#1084;&#1086;&#1077;&#1075;&#1086;%20&#1087;&#1088;&#1072;&#1076;&#1077;&#1076;&#1072;\kobzon-dorogi%20(1).mp3" TargetMode="Externa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solidFill>
                  <a:srgbClr val="C00000"/>
                </a:solidFill>
                <a:latin typeface="Monotype Corsiva" pitchFamily="66" charset="0"/>
              </a:rPr>
              <a:t>Из воспоминаний моего прадеда…</a:t>
            </a:r>
            <a:endParaRPr lang="ru-RU" i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5" name="kobzon-dorogi 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email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28596" y="1600200"/>
            <a:ext cx="3857652" cy="4525963"/>
          </a:xfrm>
        </p:spPr>
        <p:txBody>
          <a:bodyPr/>
          <a:lstStyle/>
          <a:p>
            <a:pPr algn="ctr">
              <a:buNone/>
            </a:pPr>
            <a:endParaRPr lang="ru-RU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  Презентацию подготовила ученица </a:t>
            </a:r>
            <a:r>
              <a:rPr lang="ru-RU" dirty="0" smtClean="0">
                <a:solidFill>
                  <a:srgbClr val="C00000"/>
                </a:solidFill>
                <a:latin typeface="Monotype Corsiva" pitchFamily="66" charset="0"/>
              </a:rPr>
              <a:t>10а класса МОБУ лицея №33  </a:t>
            </a: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Лукьяненко Дарья Владиславовна.</a:t>
            </a:r>
          </a:p>
          <a:p>
            <a:endParaRPr lang="ru-RU" dirty="0"/>
          </a:p>
        </p:txBody>
      </p:sp>
      <p:pic>
        <p:nvPicPr>
          <p:cNvPr id="7" name="Picture 6" descr="Изображение 87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429124" y="1285860"/>
            <a:ext cx="429167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канирование0004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20000"/>
          </a:blip>
          <a:stretch>
            <a:fillRect/>
          </a:stretch>
        </p:blipFill>
        <p:spPr>
          <a:xfrm rot="5640000">
            <a:off x="1634809" y="-419783"/>
            <a:ext cx="6000794" cy="8873433"/>
          </a:xfrm>
          <a:prstGeom prst="rect">
            <a:avLst/>
          </a:prstGeom>
        </p:spPr>
      </p:pic>
      <p:cxnSp>
        <p:nvCxnSpPr>
          <p:cNvPr id="4" name="Прямая со стрелкой 3"/>
          <p:cNvCxnSpPr/>
          <p:nvPr/>
        </p:nvCxnSpPr>
        <p:spPr>
          <a:xfrm rot="5400000">
            <a:off x="2214546" y="2000240"/>
            <a:ext cx="2643206" cy="10715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285720" y="214290"/>
            <a:ext cx="82383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Родина Клавдия Ивановна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Click="0" advTm="10000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канирование0006.jpg"/>
          <p:cNvPicPr>
            <a:picLocks noChangeAspect="1"/>
          </p:cNvPicPr>
          <p:nvPr/>
        </p:nvPicPr>
        <p:blipFill>
          <a:blip r:embed="rId2" cstate="email">
            <a:lum bright="-20000" contrast="40000"/>
          </a:blip>
          <a:srcRect/>
          <a:stretch>
            <a:fillRect/>
          </a:stretch>
        </p:blipFill>
        <p:spPr>
          <a:xfrm rot="5400000">
            <a:off x="4214810" y="2285968"/>
            <a:ext cx="5357850" cy="3786214"/>
          </a:xfrm>
          <a:prstGeom prst="rect">
            <a:avLst/>
          </a:prstGeom>
        </p:spPr>
      </p:pic>
      <p:pic>
        <p:nvPicPr>
          <p:cNvPr id="3" name="Рисунок 2" descr="сканирование0007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 rot="5400000">
            <a:off x="-864166" y="2364340"/>
            <a:ext cx="5357827" cy="362949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41434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Monotype Corsiva" pitchFamily="66" charset="0"/>
              </a:rPr>
              <a:t>Дорогой семье от Клавы. Пусть этот мертвый облик напомнит меня живую.</a:t>
            </a:r>
          </a:p>
          <a:p>
            <a:r>
              <a:rPr lang="ru-RU" dirty="0" smtClean="0">
                <a:latin typeface="Monotype Corsiva" pitchFamily="66" charset="0"/>
              </a:rPr>
              <a:t>6 января 1945г.</a:t>
            </a:r>
          </a:p>
          <a:p>
            <a:r>
              <a:rPr lang="ru-RU" dirty="0" smtClean="0">
                <a:latin typeface="Monotype Corsiva" pitchFamily="66" charset="0"/>
              </a:rPr>
              <a:t>Не обижайтесь, что уж больно плохая. В наших условиях лучше сделать нельзя.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15000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Monotype Corsiva" pitchFamily="66" charset="0"/>
              </a:rPr>
              <a:t>Мои прадедушка и прабабушка со своим сыном Геннадием.</a:t>
            </a:r>
            <a:endParaRPr lang="ru-RU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800" dirty="0" smtClean="0">
                <a:latin typeface="Monotype Corsiva" pitchFamily="66" charset="0"/>
              </a:rPr>
              <a:t>Сын моего прадеда, Геннадий Ильич, – дядя моей мамы. К сожалению, он погиб в 1971 году при выполнении боевого вылета. Он был лётчиком-испытателем. А  Клавдия Ивановна умерла в  1992 году.</a:t>
            </a:r>
            <a:endParaRPr lang="ru-RU" sz="2800" dirty="0">
              <a:latin typeface="Monotype Corsiva" pitchFamily="66" charset="0"/>
            </a:endParaRPr>
          </a:p>
        </p:txBody>
      </p:sp>
      <p:pic>
        <p:nvPicPr>
          <p:cNvPr id="2050" name="Picture 2" descr="C:\Documents and Settings\All Users\Мои документы\Downloads\сканирование00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43306" y="1214422"/>
            <a:ext cx="5357850" cy="457203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000108"/>
            <a:ext cx="8072462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sz="4800" dirty="0" smtClean="0">
                <a:ln w="17780" cmpd="sng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Monotype Corsiva" pitchFamily="66" charset="0"/>
              </a:rPr>
              <a:t> Награды, которые получила Клавдия Ивановна, моя прабабушка, сейчас хранятся у нас в семье.</a:t>
            </a:r>
          </a:p>
          <a:p>
            <a:pPr algn="just"/>
            <a:endParaRPr lang="ru-RU" sz="5400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10000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Мои документы\Мои результаты сканировани\2012-02 (фев)\сканирование0010.jpg"/>
          <p:cNvPicPr>
            <a:picLocks noChangeAspect="1" noChangeArrowheads="1"/>
          </p:cNvPicPr>
          <p:nvPr/>
        </p:nvPicPr>
        <p:blipFill>
          <a:blip r:embed="rId2" cstate="email">
            <a:lum bright="10000" contrast="30000"/>
          </a:blip>
          <a:srcRect/>
          <a:stretch>
            <a:fillRect/>
          </a:stretch>
        </p:blipFill>
        <p:spPr bwMode="auto">
          <a:xfrm>
            <a:off x="428564" y="500042"/>
            <a:ext cx="8358278" cy="578647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14290"/>
            <a:ext cx="3844849" cy="4999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4000496" y="714356"/>
            <a:ext cx="47863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500043"/>
            <a:ext cx="464347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Моему прадеду и моей прабабушке  повезло, они вернулись с той страшной войны живыми. Илья Иванович и сейчас ещё </a:t>
            </a:r>
            <a:r>
              <a:rPr lang="ru-RU" sz="3600" dirty="0" smtClean="0">
                <a:solidFill>
                  <a:srgbClr val="002060"/>
                </a:solidFill>
                <a:latin typeface="Monotype Corsiva" pitchFamily="66" charset="0"/>
              </a:rPr>
              <a:t>полон сил и оптимизма, хотя ему уже 95 лет. Он живет в Таганроге, и мы с родителями часто бываем у него.</a:t>
            </a:r>
            <a:endParaRPr lang="ru-RU" sz="3600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10000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\Мои результаты сканировани\2012-02 (фев)\сканирование000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6200000">
            <a:off x="1035819" y="750075"/>
            <a:ext cx="2143140" cy="22145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4214810" y="357166"/>
            <a:ext cx="40005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Monotype Corsiva" pitchFamily="66" charset="0"/>
              </a:rPr>
              <a:t>Нам памятен…</a:t>
            </a:r>
          </a:p>
          <a:p>
            <a:pPr>
              <a:buNone/>
            </a:pPr>
            <a:r>
              <a:rPr lang="ru-RU" sz="240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Monotype Corsiva" pitchFamily="66" charset="0"/>
              </a:rPr>
              <a:t>Нам памятен не только 45-ый,</a:t>
            </a:r>
          </a:p>
          <a:p>
            <a:pPr>
              <a:buNone/>
            </a:pPr>
            <a:r>
              <a:rPr lang="ru-RU" sz="240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Monotype Corsiva" pitchFamily="66" charset="0"/>
              </a:rPr>
              <a:t>В кровавой бойне выжила страна,</a:t>
            </a:r>
          </a:p>
          <a:p>
            <a:pPr>
              <a:buNone/>
            </a:pPr>
            <a:r>
              <a:rPr lang="ru-RU" sz="240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Monotype Corsiva" pitchFamily="66" charset="0"/>
              </a:rPr>
              <a:t>Но загубили столько душ солдатских –</a:t>
            </a:r>
          </a:p>
          <a:p>
            <a:pPr>
              <a:buNone/>
            </a:pPr>
            <a:r>
              <a:rPr lang="ru-RU" sz="240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Monotype Corsiva" pitchFamily="66" charset="0"/>
              </a:rPr>
              <a:t>Была Победы дорога цена.</a:t>
            </a:r>
          </a:p>
          <a:p>
            <a:pPr>
              <a:buNone/>
            </a:pPr>
            <a:r>
              <a:rPr lang="ru-RU" sz="240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Monotype Corsiva" pitchFamily="66" charset="0"/>
              </a:rPr>
              <a:t>Нам не в чем упрекать отцов и дедов,</a:t>
            </a:r>
          </a:p>
          <a:p>
            <a:pPr>
              <a:buNone/>
            </a:pPr>
            <a:r>
              <a:rPr lang="ru-RU" sz="240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Monotype Corsiva" pitchFamily="66" charset="0"/>
              </a:rPr>
              <a:t>Пришлось платить им по чужим счетам,</a:t>
            </a:r>
          </a:p>
          <a:p>
            <a:pPr>
              <a:buNone/>
            </a:pPr>
            <a:r>
              <a:rPr lang="ru-RU" sz="240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Monotype Corsiva" pitchFamily="66" charset="0"/>
              </a:rPr>
              <a:t>Их кровь и пот на кителях победных,</a:t>
            </a:r>
          </a:p>
          <a:p>
            <a:pPr>
              <a:buNone/>
            </a:pPr>
            <a:r>
              <a:rPr lang="ru-RU" sz="240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Monotype Corsiva" pitchFamily="66" charset="0"/>
              </a:rPr>
              <a:t>Заслуг не счесть по громким орденам.</a:t>
            </a:r>
          </a:p>
        </p:txBody>
      </p:sp>
    </p:spTree>
  </p:cSld>
  <p:clrMapOvr>
    <a:masterClrMapping/>
  </p:clrMapOvr>
  <p:transition advClick="0" advTm="20000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C00000"/>
                </a:solidFill>
                <a:latin typeface="Monotype Corsiva" pitchFamily="66" charset="0"/>
              </a:rPr>
              <a:t>Потрясают мужественность и стойкость моих  героических  предков, прошедших через труднейшие жизненные испытания , выживших и сохранивших бодрость духа и оптимизм. </a:t>
            </a:r>
            <a:endParaRPr lang="ru-RU" sz="31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4" name="Содержимое 3" descr="Картинка 774 из 46414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71319" y="1785926"/>
            <a:ext cx="6401362" cy="434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86993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000108"/>
            <a:ext cx="3008313" cy="5126055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Память о дедах и прадедах, участниках Великой Отечественной  войны, в нашей семье хранится и передается из поколения в поколение.</a:t>
            </a:r>
            <a:endParaRPr lang="ru-RU" sz="2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5" name="Содержимое 3" descr="Картинка 77 из 46412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5050" y="1071546"/>
            <a:ext cx="5283230" cy="3817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0180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Мой прадед, Родин Илья Иванович, родился в 1917году в селе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Волтовынка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Калужской области. Занимался самым мирным трудом- выращивал хлеб.</a:t>
            </a:r>
            <a:endParaRPr lang="ru-RU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10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471858" cy="1162050"/>
          </a:xfrm>
        </p:spPr>
        <p:txBody>
          <a:bodyPr>
            <a:noAutofit/>
          </a:bodyPr>
          <a:lstStyle/>
          <a:p>
            <a:endParaRPr lang="ru-RU" sz="28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В1937 году он был призван в ряды Красной Армии, в войска зенитной артиллерии (ПВО). Принимал участие в Финской войне. </a:t>
            </a:r>
            <a:endParaRPr lang="ru-RU" sz="32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7" name="Содержимое 6" descr="сканирование0008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 rot="5400000">
            <a:off x="3310913" y="1239221"/>
            <a:ext cx="6000794" cy="4379559"/>
          </a:xfrm>
          <a:prstGeom prst="rect">
            <a:avLst/>
          </a:prstGeom>
        </p:spPr>
      </p:pic>
    </p:spTree>
  </p:cSld>
  <p:clrMapOvr>
    <a:masterClrMapping/>
  </p:clrMapOvr>
  <p:transition advClick="0" advTm="15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57167"/>
            <a:ext cx="364333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7030A0"/>
                </a:solidFill>
                <a:latin typeface="Monotype Corsiva" pitchFamily="66" charset="0"/>
              </a:rPr>
              <a:t>В декабре 1941 года в Московском военном округе он в составе 131-го Стрелкового полка 7-й Гвардейской дивизии вступил в бой. Получив ранение в битве под Москвой, был отправлен в госпиталь. Затем попал в резерв главного командования на Сталинградский фронт, где его контузило. </a:t>
            </a:r>
            <a:endParaRPr lang="ru-RU" sz="2800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3" name="Содержимое 4" descr="Картинка 58 из 46412"/>
          <p:cNvPicPr>
            <a:picLocks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1000108"/>
            <a:ext cx="4286280" cy="5126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20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flipH="1">
            <a:off x="4572000" y="428604"/>
            <a:ext cx="407196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</a:rPr>
              <a:t>Вскоре судьба подкинула новое испытание – молодого солдата направили обучаться на строевого командира. Там он получил звание заместителя командира батареи  и продолжал воевать  в составе 1-го Белорусского фронта в войсках ПВО 321-го Зенитно-артиллерийского отдельного батальона.</a:t>
            </a:r>
            <a:endParaRPr lang="ru-RU" sz="28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сканирование0005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3F7F8"/>
              </a:clrFrom>
              <a:clrTo>
                <a:srgbClr val="F3F7F8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rot="5580000">
            <a:off x="-537352" y="885179"/>
            <a:ext cx="5797241" cy="4727108"/>
          </a:xfrm>
          <a:prstGeom prst="rect">
            <a:avLst/>
          </a:prstGeom>
        </p:spPr>
      </p:pic>
    </p:spTree>
  </p:cSld>
  <p:clrMapOvr>
    <a:masterClrMapping/>
  </p:clrMapOvr>
  <p:transition advClick="0" advTm="15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Илья Иванович и Клавдия Ивановна</a:t>
            </a:r>
            <a:r>
              <a:rPr lang="ru-RU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just"/>
            <a:r>
              <a:rPr lang="ru-RU" dirty="0" smtClean="0"/>
              <a:t> </a:t>
            </a:r>
            <a:r>
              <a:rPr lang="ru-RU" sz="2400" dirty="0" smtClean="0">
                <a:solidFill>
                  <a:srgbClr val="C00000"/>
                </a:solidFill>
                <a:latin typeface="Monotype Corsiva" pitchFamily="66" charset="0"/>
              </a:rPr>
              <a:t>Своей главной наградой в  жизни дедушка считает Клавдию Ивановну, свою жену. Совсем юной девушкой она служила в батарее станции оружейной наводки старшим сержантом. На фронте они познакомились и больше не расставались. </a:t>
            </a:r>
            <a:endParaRPr lang="ru-RU" sz="24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5" name="Содержимое 4" descr="сканирование0002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20000"/>
          </a:blip>
          <a:stretch>
            <a:fillRect/>
          </a:stretch>
        </p:blipFill>
        <p:spPr>
          <a:xfrm rot="16440000">
            <a:off x="3374650" y="787242"/>
            <a:ext cx="5971224" cy="5145957"/>
          </a:xfrm>
          <a:prstGeom prst="rect">
            <a:avLst/>
          </a:prstGeom>
        </p:spPr>
      </p:pic>
      <p:pic>
        <p:nvPicPr>
          <p:cNvPr id="6" name="Содержимое 4" descr="сканирование0002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20000"/>
          </a:blip>
          <a:stretch>
            <a:fillRect/>
          </a:stretch>
        </p:blipFill>
        <p:spPr>
          <a:xfrm rot="16440000">
            <a:off x="3383412" y="799132"/>
            <a:ext cx="5971224" cy="5145957"/>
          </a:xfrm>
          <a:prstGeom prst="rect">
            <a:avLst/>
          </a:prstGeom>
        </p:spPr>
      </p:pic>
    </p:spTree>
  </p:cSld>
  <p:clrMapOvr>
    <a:masterClrMapping/>
  </p:clrMapOvr>
  <p:transition advClick="0" advTm="2000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канирование0001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rcRect/>
          <a:stretch>
            <a:fillRect/>
          </a:stretch>
        </p:blipFill>
        <p:spPr>
          <a:xfrm rot="16500000">
            <a:off x="1499968" y="-378073"/>
            <a:ext cx="5641612" cy="8813196"/>
          </a:xfrm>
          <a:prstGeom prst="rect">
            <a:avLst/>
          </a:prstGeom>
        </p:spPr>
      </p:pic>
      <p:cxnSp>
        <p:nvCxnSpPr>
          <p:cNvPr id="6" name="Прямая со стрелкой 5"/>
          <p:cNvCxnSpPr/>
          <p:nvPr/>
        </p:nvCxnSpPr>
        <p:spPr>
          <a:xfrm>
            <a:off x="3214678" y="785794"/>
            <a:ext cx="1428760" cy="12144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0" y="0"/>
            <a:ext cx="442912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Родин Илья Иванович 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rot="10800000" flipV="1">
            <a:off x="5857884" y="1285860"/>
            <a:ext cx="857256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3718845" y="0"/>
            <a:ext cx="5425155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Родина Клавдия Ивановна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Click="0" advTm="10000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канирование0003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10000"/>
          </a:blip>
          <a:stretch>
            <a:fillRect/>
          </a:stretch>
        </p:blipFill>
        <p:spPr>
          <a:xfrm rot="16020000">
            <a:off x="1769320" y="249348"/>
            <a:ext cx="5396388" cy="81802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71472" y="285728"/>
            <a:ext cx="78581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Monotype Corsiva" pitchFamily="66" charset="0"/>
              </a:rPr>
              <a:t>Прадедушка встретил Победу, не дойдя до Берлина всего 120км. Был награжден  орденом Красной Звезды, двумя орденами Отечественной войны первой степени и медалью “За победу над Германией”. </a:t>
            </a:r>
            <a:endParaRPr lang="ru-RU" sz="2400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15000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473</Words>
  <Application>Microsoft Office PowerPoint</Application>
  <PresentationFormat>Экран (4:3)</PresentationFormat>
  <Paragraphs>32</Paragraphs>
  <Slides>17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Из воспоминаний моего прадеда…</vt:lpstr>
      <vt:lpstr>Слайд 2</vt:lpstr>
      <vt:lpstr>Мой прадед, Родин Илья Иванович, родился в 1917году в селе Волтовынка Калужской области. Занимался самым мирным трудом- выращивал хлеб.</vt:lpstr>
      <vt:lpstr>Слайд 4</vt:lpstr>
      <vt:lpstr>Слайд 5</vt:lpstr>
      <vt:lpstr>Слайд 6</vt:lpstr>
      <vt:lpstr>Илья Иванович и Клавдия Ивановна </vt:lpstr>
      <vt:lpstr>Слайд 8</vt:lpstr>
      <vt:lpstr>Слайд 9</vt:lpstr>
      <vt:lpstr>Слайд 10</vt:lpstr>
      <vt:lpstr>Слайд 11</vt:lpstr>
      <vt:lpstr>Мои прадедушка и прабабушка со своим сыном Геннадием.</vt:lpstr>
      <vt:lpstr>Слайд 13</vt:lpstr>
      <vt:lpstr>Слайд 14</vt:lpstr>
      <vt:lpstr>Слайд 15</vt:lpstr>
      <vt:lpstr>Слайд 16</vt:lpstr>
      <vt:lpstr>Потрясают мужественность и стойкость моих  героических  предков, прошедших через труднейшие жизненные испытания , выживших и сохранивших бодрость духа и оптимизм.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op</dc:creator>
  <cp:lastModifiedBy>Валя</cp:lastModifiedBy>
  <cp:revision>42</cp:revision>
  <dcterms:created xsi:type="dcterms:W3CDTF">2012-02-03T07:33:16Z</dcterms:created>
  <dcterms:modified xsi:type="dcterms:W3CDTF">2014-01-26T18:38:47Z</dcterms:modified>
</cp:coreProperties>
</file>