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60" r:id="rId5"/>
    <p:sldId id="261" r:id="rId6"/>
    <p:sldId id="269" r:id="rId7"/>
    <p:sldId id="266" r:id="rId8"/>
    <p:sldId id="262" r:id="rId9"/>
    <p:sldId id="263" r:id="rId10"/>
    <p:sldId id="264" r:id="rId11"/>
    <p:sldId id="265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963D96-28EE-465D-8098-BAB9E8241E94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C2CAB4-AFC2-4ABE-A3F3-3349B80B6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963D96-28EE-465D-8098-BAB9E8241E94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2CAB4-AFC2-4ABE-A3F3-3349B80B6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963D96-28EE-465D-8098-BAB9E8241E94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2CAB4-AFC2-4ABE-A3F3-3349B80B6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963D96-28EE-465D-8098-BAB9E8241E94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2CAB4-AFC2-4ABE-A3F3-3349B80B6F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963D96-28EE-465D-8098-BAB9E8241E94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2CAB4-AFC2-4ABE-A3F3-3349B80B6F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963D96-28EE-465D-8098-BAB9E8241E94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2CAB4-AFC2-4ABE-A3F3-3349B80B6F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963D96-28EE-465D-8098-BAB9E8241E94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2CAB4-AFC2-4ABE-A3F3-3349B80B6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963D96-28EE-465D-8098-BAB9E8241E94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2CAB4-AFC2-4ABE-A3F3-3349B80B6F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963D96-28EE-465D-8098-BAB9E8241E94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2CAB4-AFC2-4ABE-A3F3-3349B80B6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0963D96-28EE-465D-8098-BAB9E8241E94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2CAB4-AFC2-4ABE-A3F3-3349B80B6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963D96-28EE-465D-8098-BAB9E8241E94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C2CAB4-AFC2-4ABE-A3F3-3349B80B6F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963D96-28EE-465D-8098-BAB9E8241E94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4C2CAB4-AFC2-4ABE-A3F3-3349B80B6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dddkursk.ru/image/planet/000403.0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smoking-room.ru/data/pnp/professii/4.jpg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1470025"/>
          </a:xfrm>
        </p:spPr>
        <p:txBody>
          <a:bodyPr/>
          <a:lstStyle/>
          <a:p>
            <a:r>
              <a:rPr lang="ru-RU" dirty="0" smtClean="0"/>
              <a:t>На пути к профессии</a:t>
            </a:r>
            <a:br>
              <a:rPr lang="ru-RU" dirty="0" smtClean="0"/>
            </a:br>
            <a:r>
              <a:rPr lang="ru-RU" sz="2800" dirty="0" smtClean="0"/>
              <a:t>проект классного часа.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571612"/>
            <a:ext cx="6400800" cy="3643338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Без труда не может человек соблюсти своё человеческое достоинство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Л.Н.Толстой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1800" dirty="0" smtClean="0"/>
              <a:t>Авторы :Шаламова Маша, Храмцова </a:t>
            </a:r>
            <a:r>
              <a:rPr lang="ru-RU" sz="1800" dirty="0" smtClean="0"/>
              <a:t>Лиза</a:t>
            </a:r>
          </a:p>
          <a:p>
            <a:r>
              <a:rPr lang="ru-RU" sz="1800" dirty="0" smtClean="0"/>
              <a:t>у</a:t>
            </a:r>
            <a:r>
              <a:rPr lang="ru-RU" sz="1800" dirty="0" smtClean="0"/>
              <a:t>ч-ся 9класса</a:t>
            </a:r>
            <a:endParaRPr lang="ru-RU" sz="1800" dirty="0" smtClean="0"/>
          </a:p>
          <a:p>
            <a:r>
              <a:rPr lang="ru-RU" sz="1800" dirty="0" smtClean="0"/>
              <a:t>Руководитель: Болотских Е.А.</a:t>
            </a:r>
          </a:p>
          <a:p>
            <a:r>
              <a:rPr lang="ru-RU" sz="1500" dirty="0" smtClean="0"/>
              <a:t>п</a:t>
            </a:r>
            <a:r>
              <a:rPr lang="ru-RU" sz="1500" smtClean="0"/>
              <a:t>едагог-психолог</a:t>
            </a:r>
            <a:endParaRPr lang="ru-RU" sz="1500" dirty="0" smtClean="0"/>
          </a:p>
          <a:p>
            <a:r>
              <a:rPr lang="ru-RU" dirty="0" smtClean="0"/>
              <a:t>                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000" dirty="0" smtClean="0"/>
              <a:t>Дегустатор чая. Титестер-профессионал по вкусу , запаху и виду может определить сорт чая , место, где чай был выращен, сезон сбора , способ хранения и переработки.</a:t>
            </a:r>
          </a:p>
          <a:p>
            <a:pPr>
              <a:buNone/>
            </a:pPr>
            <a:r>
              <a:rPr lang="ru-RU" sz="2000" dirty="0" smtClean="0"/>
              <a:t>Идеальный титестер не курит, не пьет алкоголя, более того, ему даже нельзя находиться в одной комнате с курящими людьми и пользоваться парфюмерией. Еда титестера очень ограничена: он не ест копченостей, жареного и специй. Очень опасен для титестера насморк. Овладеть этой профессии может далеко не каждый. Здесь нужен довольно специфический талант. Чтобы стать титестером вышей категории, нужно учиться более 10 лет!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Титестер</a:t>
            </a:r>
            <a:endParaRPr lang="ru-RU" sz="3200" dirty="0"/>
          </a:p>
        </p:txBody>
      </p:sp>
    </p:spTree>
  </p:cSld>
  <p:clrMapOvr>
    <a:masterClrMapping/>
  </p:clrMapOvr>
  <p:transition advTm="50000"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Разрабатывает проекты сайтов. Человек координирующий все работы по созданию, наполнению и поддержке интернет- проекта. </a:t>
            </a:r>
          </a:p>
          <a:p>
            <a:pPr>
              <a:buNone/>
            </a:pPr>
            <a:r>
              <a:rPr lang="ru-RU" sz="2000" dirty="0" err="1" smtClean="0"/>
              <a:t>Веб</a:t>
            </a:r>
            <a:r>
              <a:rPr lang="ru-RU" sz="2000" dirty="0" smtClean="0"/>
              <a:t>- мастер должен разработать правильную концепцию развития сайта или портала, спроектировать макет сайта и поставить четкие задачи дизайнерам, верстальщикам, программистам по рекламе. 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Веб-мастер</a:t>
            </a:r>
            <a:endParaRPr lang="ru-RU" sz="3200" dirty="0"/>
          </a:p>
        </p:txBody>
      </p:sp>
    </p:spTree>
  </p:cSld>
  <p:clrMapOvr>
    <a:masterClrMapping/>
  </p:clrMapOvr>
  <p:transition advTm="50000"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Специалист по изучению вкусов покупателей и продвижению товара. </a:t>
            </a:r>
            <a:r>
              <a:rPr lang="ru-RU" sz="2000" dirty="0" err="1" smtClean="0"/>
              <a:t>Маркетологи</a:t>
            </a:r>
            <a:r>
              <a:rPr lang="ru-RU" sz="2000" dirty="0" smtClean="0"/>
              <a:t> сегодня необходимы любой фирме, заинтересованной в продвижении и сбыте своей продукции. </a:t>
            </a:r>
          </a:p>
          <a:p>
            <a:pPr>
              <a:buNone/>
            </a:pPr>
            <a:r>
              <a:rPr lang="ru-RU" sz="2000" dirty="0" smtClean="0"/>
              <a:t>Отделы маркетинга есть в банках, промышленных холдингах, торговых фирмах.</a:t>
            </a:r>
          </a:p>
          <a:p>
            <a:pPr>
              <a:buNone/>
            </a:pPr>
            <a:r>
              <a:rPr lang="ru-RU" sz="2000" dirty="0" err="1" smtClean="0"/>
              <a:t>Маркетологи</a:t>
            </a:r>
            <a:r>
              <a:rPr lang="ru-RU" sz="2000" dirty="0" smtClean="0"/>
              <a:t> востребованы и в специализированных консалтинговых компаниях, которые оказывают услуги по проведению маркетинговых исследований. 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Маркетолог</a:t>
            </a:r>
            <a:endParaRPr lang="ru-RU" sz="3200" dirty="0"/>
          </a:p>
        </p:txBody>
      </p:sp>
    </p:spTree>
  </p:cSld>
  <p:clrMapOvr>
    <a:masterClrMapping/>
  </p:clrMapOvr>
  <p:transition advTm="50000"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Переворачиватель пингвинов.</a:t>
            </a:r>
          </a:p>
          <a:p>
            <a:pPr>
              <a:buNone/>
            </a:pPr>
            <a:r>
              <a:rPr lang="ru-RU" sz="2000" dirty="0" smtClean="0"/>
              <a:t>Этой профессией владеют всего 2 человека на планете, которые работают на полярных станциях в Антарктиде.</a:t>
            </a:r>
          </a:p>
          <a:p>
            <a:pPr>
              <a:buNone/>
            </a:pPr>
            <a:r>
              <a:rPr lang="ru-RU" sz="2000" dirty="0" smtClean="0"/>
              <a:t>После взлета или посадки самолета они ходят вокруг аэродрома и ставят на ноги бедных пингвинов, которых звуковой волной опрокидывает на спину. </a:t>
            </a:r>
          </a:p>
          <a:p>
            <a:pPr>
              <a:buNone/>
            </a:pPr>
            <a:r>
              <a:rPr lang="ru-RU" sz="2000" dirty="0" smtClean="0"/>
              <a:t>Дело в том, что из этого положения птица сама выбраться не может, и в природе не бывает таких ситуаций, чтобы случилось подобная неприятность.</a:t>
            </a:r>
          </a:p>
          <a:p>
            <a:pPr>
              <a:buNone/>
            </a:pPr>
            <a:r>
              <a:rPr lang="ru-RU" sz="2000" dirty="0" smtClean="0"/>
              <a:t>Действительно, переворачиватель пингвинов очень редкая, но очень добрая профессия.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Самая редкая профессия.</a:t>
            </a:r>
            <a:endParaRPr lang="ru-RU" sz="3200" dirty="0"/>
          </a:p>
        </p:txBody>
      </p:sp>
      <p:pic>
        <p:nvPicPr>
          <p:cNvPr id="7170" name="Picture 2" descr="http://im0-tub.yandex.ru/i?id=20955061&amp;tov=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-1"/>
            <a:ext cx="1643042" cy="2455121"/>
          </a:xfrm>
          <a:prstGeom prst="rect">
            <a:avLst/>
          </a:prstGeom>
          <a:noFill/>
        </p:spPr>
      </p:pic>
      <p:pic>
        <p:nvPicPr>
          <p:cNvPr id="7172" name="Picture 4" descr="http://images.google.com/images?q=tbn:tr16axMaT4uRRM:smoking-room.ru/data/pnp/professii/4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429264"/>
            <a:ext cx="1428736" cy="1428736"/>
          </a:xfrm>
          <a:prstGeom prst="rect">
            <a:avLst/>
          </a:prstGeom>
          <a:noFill/>
        </p:spPr>
      </p:pic>
    </p:spTree>
  </p:cSld>
  <p:clrMapOvr>
    <a:masterClrMapping/>
  </p:clrMapOvr>
  <p:transition advTm="50000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1400" dirty="0" smtClean="0"/>
              <a:t>Я определяю основные цели, прежде чем приступать к решению какой-либо проблемы.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400" dirty="0" smtClean="0"/>
              <a:t>Я анализирую свои способности, потребности, интересы, думая о выборе профессии.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400" dirty="0" smtClean="0"/>
              <a:t>Я записываю основные идеи, прежде чем двигаться на этом  пути дальше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400" dirty="0" smtClean="0"/>
              <a:t>Я могу четко сформулировать, в какой  сфере деятельности мне бы хотелось работать в будущем.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400" dirty="0" smtClean="0"/>
              <a:t>Я знаю, что жду от своей будущей работы: удовлетворение интересов, много денег, возможность свободно распоряжаться собой.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400" dirty="0" smtClean="0"/>
              <a:t>Я ориентируюсь в справочной литературе, без труда  могу найти нужную информацию о выбираемом  учебном заведении.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400" dirty="0" smtClean="0"/>
              <a:t>Я без труда, не испытывая волнения, могу войти в официальное учреждение и получить там необходимую информацию.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400" dirty="0" smtClean="0"/>
              <a:t>У меня не возникает проблем, если я говорю с незнакомым человеком. В этот момент я уверен в себе.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400" dirty="0" smtClean="0"/>
              <a:t>Если я и волнуюсь, когда говорю с незнакомым человеком о себе, о своих намерениях, то волнение использую, чтобы показаться более эмоциональной и интересной личностью.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400" dirty="0" smtClean="0"/>
              <a:t>Я уверен, что смогу освоить многие виды деятельности.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400" dirty="0" smtClean="0"/>
              <a:t>Я могу четко определить, какие профессии мне подходят по моим личностным  способностям.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400" dirty="0" smtClean="0"/>
              <a:t>Беседуя с человеком, время от времени я смотрю ему в глаза, чтобы понять его реакцию на меня.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400" dirty="0" smtClean="0"/>
              <a:t>Я умею справляться с волнением, когда говорю с  незнакомыми людьми.</a:t>
            </a:r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>              «Выбор сделай сам».</a:t>
            </a:r>
            <a:br>
              <a:rPr lang="ru-RU" sz="3200" dirty="0" smtClean="0"/>
            </a:br>
            <a:r>
              <a:rPr lang="ru-RU" sz="3200" dirty="0" smtClean="0"/>
              <a:t>           </a:t>
            </a:r>
            <a:r>
              <a:rPr lang="ru-RU" sz="2000" dirty="0" smtClean="0"/>
              <a:t>Определение готовности к самоопределению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 advTm="50000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000" dirty="0" smtClean="0"/>
              <a:t>52 -65баллов: вы очень хорошо подготовлены к тому, чтобы решать проблему выбора профессии самостоятельно. Вы даже можете обойтись без опеки профконсультанта, и, пожалуй, единственное, что можно было бы порекомендовать,- это убедиться в том, что вы действительно не завысили свою оценку</a:t>
            </a:r>
          </a:p>
          <a:p>
            <a:r>
              <a:rPr lang="ru-RU" sz="2000" dirty="0" smtClean="0"/>
              <a:t>39 -52балла: можно предположить, что вы подготовлены решать проблему выбора профессии самостоятельно, правда вы не очень уверены в себе. С другой стороны, вам недостает отдельных умений. Их можно сформировать. В этом вам поможет школьный психолог. У вас возникают проблемы, когда нужно представить себя другому человеку, то есть в </a:t>
            </a:r>
            <a:r>
              <a:rPr lang="ru-RU" sz="2000" dirty="0" err="1" smtClean="0"/>
              <a:t>самопрезентации</a:t>
            </a:r>
            <a:r>
              <a:rPr lang="ru-RU" sz="2000" dirty="0" smtClean="0"/>
              <a:t>. Не унывайте, этому можно научиться.</a:t>
            </a:r>
          </a:p>
          <a:p>
            <a:r>
              <a:rPr lang="ru-RU" sz="2000" dirty="0" smtClean="0"/>
              <a:t>26- 39баллов: вам нужна помощь специалиста-профконсультанта. Не откладывая проблему в долгий ящик, обратитесь к нему и начните с обсуждения тех вопросов, которые вы оценили низкими баллами.</a:t>
            </a:r>
          </a:p>
          <a:p>
            <a:r>
              <a:rPr lang="ru-RU" sz="2000" dirty="0" smtClean="0"/>
              <a:t>Меньше 26баллов: вам нужно много работать, чтобы научиться решать проблему выбора профессии самостоятельно. Не унывайте! Этому можно очень быстро научиться, если захотеть! 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/>
              <a:t>                 Расшифровка теста</a:t>
            </a:r>
            <a:endParaRPr lang="ru-RU" sz="3200" dirty="0"/>
          </a:p>
        </p:txBody>
      </p:sp>
    </p:spTree>
  </p:cSld>
  <p:clrMapOvr>
    <a:masterClrMapping/>
  </p:clrMapOvr>
  <p:transition advTm="50000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                                      диаграмма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Результаты опроса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Угодничество,   хитрость,   готовность к риску,   страсть к удовольствию,</a:t>
            </a:r>
          </a:p>
          <a:p>
            <a:pPr algn="just">
              <a:buNone/>
            </a:pPr>
            <a:r>
              <a:rPr lang="ru-RU" sz="2000" dirty="0" smtClean="0"/>
              <a:t>умение планировать свои действия,   умение вести беседу,   жадность, </a:t>
            </a:r>
          </a:p>
          <a:p>
            <a:pPr algn="just">
              <a:buNone/>
            </a:pPr>
            <a:r>
              <a:rPr lang="ru-RU" sz="2000" dirty="0" smtClean="0"/>
              <a:t>боязливость,   беспечность,   эрудированность,   крепкое здоровье, </a:t>
            </a:r>
          </a:p>
          <a:p>
            <a:pPr algn="just">
              <a:buNone/>
            </a:pPr>
            <a:r>
              <a:rPr lang="ru-RU" sz="2000" dirty="0" smtClean="0"/>
              <a:t>хвастливость,   чувство юмора,   пьянство,   стыдливость,   честность,</a:t>
            </a:r>
          </a:p>
          <a:p>
            <a:pPr algn="just">
              <a:buNone/>
            </a:pPr>
            <a:r>
              <a:rPr lang="ru-RU" sz="2000" dirty="0" smtClean="0"/>
              <a:t>образованность,  искренность,  праздность,  эгоизм,   воля,  трудолюбие</a:t>
            </a:r>
          </a:p>
          <a:p>
            <a:pPr algn="just">
              <a:buNone/>
            </a:pPr>
            <a:r>
              <a:rPr lang="ru-RU" sz="2000" dirty="0" smtClean="0"/>
              <a:t>                     (можно добавить свои) </a:t>
            </a:r>
          </a:p>
          <a:p>
            <a:pPr algn="just">
              <a:buNone/>
            </a:pPr>
            <a:r>
              <a:rPr lang="ru-RU" sz="2000" dirty="0" smtClean="0"/>
              <a:t>                                          диаграмма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Какими чертами характера должен обладать человек при выборе той или иной профессии?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Я опираюсь в выборе профессии только на самого себя</a:t>
            </a:r>
          </a:p>
          <a:p>
            <a:r>
              <a:rPr lang="ru-RU" sz="2000" dirty="0" smtClean="0"/>
              <a:t>Профессия выбирается раз и навсегда</a:t>
            </a:r>
          </a:p>
          <a:p>
            <a:r>
              <a:rPr lang="ru-RU" sz="2000" dirty="0" smtClean="0"/>
              <a:t>Выбор профессии зависит от толщины кошелька</a:t>
            </a:r>
          </a:p>
          <a:p>
            <a:r>
              <a:rPr lang="ru-RU" sz="2000" dirty="0" smtClean="0"/>
              <a:t>Нужно найти ту профессию, в которой ты будешь лучшим</a:t>
            </a:r>
          </a:p>
          <a:p>
            <a:r>
              <a:rPr lang="ru-RU" sz="2000" dirty="0" smtClean="0"/>
              <a:t>Профессия предназначена человеку от рождения</a:t>
            </a:r>
          </a:p>
          <a:p>
            <a:r>
              <a:rPr lang="ru-RU" sz="2000" dirty="0" smtClean="0"/>
              <a:t>По названию вуза можно судить о том, кого он готовит</a:t>
            </a:r>
          </a:p>
          <a:p>
            <a:r>
              <a:rPr lang="ru-RU" sz="2000" dirty="0" smtClean="0"/>
              <a:t>Профессию можно выбрать, опираясь на знания родителей и друзей</a:t>
            </a:r>
          </a:p>
          <a:p>
            <a:r>
              <a:rPr lang="ru-RU" sz="2000" dirty="0" smtClean="0"/>
              <a:t>Чтобы получить хорошее образование,  нужно идти в престижный вуз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Диаграмма               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Главный фактор в выборе профессии – ваше желание и стремление взять ответственность на себя</a:t>
            </a:r>
            <a:endParaRPr lang="ru-RU" sz="3200" dirty="0"/>
          </a:p>
        </p:txBody>
      </p:sp>
    </p:spTree>
  </p:cSld>
  <p:clrMapOvr>
    <a:masterClrMapping/>
  </p:clrMapOvr>
  <p:transition advTm="50000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 algn="just">
              <a:buNone/>
            </a:pPr>
            <a:r>
              <a:rPr lang="ru-RU" sz="2000" dirty="0" smtClean="0"/>
              <a:t>1.Кем по роду занятий был хозяин Каштанки? </a:t>
            </a:r>
            <a:r>
              <a:rPr lang="ru-RU" sz="1200" dirty="0" smtClean="0"/>
              <a:t>Столяр, плотник, портной</a:t>
            </a:r>
          </a:p>
          <a:p>
            <a:pPr marL="457200" indent="-457200" algn="just">
              <a:buNone/>
            </a:pPr>
            <a:r>
              <a:rPr lang="ru-RU" sz="2000" dirty="0" smtClean="0"/>
              <a:t>2.Где работает  брокер? </a:t>
            </a:r>
            <a:r>
              <a:rPr lang="ru-RU" sz="1200" dirty="0" smtClean="0"/>
              <a:t>В банке,  на бирже,  на базаре</a:t>
            </a:r>
          </a:p>
          <a:p>
            <a:pPr marL="457200" indent="-457200" algn="just">
              <a:buNone/>
            </a:pPr>
            <a:r>
              <a:rPr lang="ru-RU" sz="2000" dirty="0" smtClean="0"/>
              <a:t>3. Где работает крупье?  </a:t>
            </a:r>
            <a:r>
              <a:rPr lang="ru-RU" sz="1200" dirty="0" smtClean="0"/>
              <a:t>На конюшне, на мельнице,  в казино</a:t>
            </a:r>
          </a:p>
          <a:p>
            <a:pPr marL="457200" indent="-457200" algn="just">
              <a:buNone/>
            </a:pPr>
            <a:r>
              <a:rPr lang="ru-RU" sz="2000" dirty="0" smtClean="0"/>
              <a:t>4. За чем обращается мужчина к флористу? </a:t>
            </a:r>
            <a:r>
              <a:rPr lang="ru-RU" sz="1200" dirty="0" smtClean="0"/>
              <a:t>За грибами, за букетом,  за табаком</a:t>
            </a:r>
          </a:p>
          <a:p>
            <a:pPr marL="457200" indent="-457200" algn="just">
              <a:buNone/>
            </a:pPr>
            <a:r>
              <a:rPr lang="ru-RU" sz="2000" dirty="0" smtClean="0"/>
              <a:t>5. Как называется артист кукольного театра, который </a:t>
            </a:r>
            <a:r>
              <a:rPr lang="ru-RU" sz="2000" dirty="0" err="1" smtClean="0"/>
              <a:t>упрвляет</a:t>
            </a:r>
            <a:r>
              <a:rPr lang="ru-RU" sz="2000" dirty="0" smtClean="0"/>
              <a:t> куклами при помощи специальных нитей? </a:t>
            </a:r>
            <a:r>
              <a:rPr lang="ru-RU" sz="1200" dirty="0" smtClean="0"/>
              <a:t>Марионетка, кукловод, перчаточник</a:t>
            </a:r>
          </a:p>
          <a:p>
            <a:pPr marL="457200" indent="-457200" algn="just">
              <a:buNone/>
            </a:pPr>
            <a:r>
              <a:rPr lang="ru-RU" sz="2000" dirty="0" smtClean="0"/>
              <a:t>6. Кем работал крокодил Гена в зоопарке? </a:t>
            </a:r>
            <a:r>
              <a:rPr lang="ru-RU" sz="1200" dirty="0" smtClean="0"/>
              <a:t>Сторожем, дрессировщиком, крокодилом.</a:t>
            </a:r>
          </a:p>
          <a:p>
            <a:pPr marL="457200" indent="-457200" algn="just">
              <a:buNone/>
            </a:pPr>
            <a:r>
              <a:rPr lang="ru-RU" sz="2000" dirty="0" smtClean="0"/>
              <a:t>7. Кто должен заверить завещание, для того, чтобы оно вступило в законную силу? </a:t>
            </a:r>
            <a:r>
              <a:rPr lang="ru-RU" sz="1200" dirty="0" smtClean="0"/>
              <a:t>Адвокат, нотариус, прокурор</a:t>
            </a:r>
          </a:p>
          <a:p>
            <a:pPr marL="457200" indent="-457200" algn="just">
              <a:buNone/>
            </a:pPr>
            <a:r>
              <a:rPr lang="ru-RU" sz="2000" dirty="0" smtClean="0"/>
              <a:t>8. Как называется комедия Н.В.Гоголя? </a:t>
            </a:r>
            <a:r>
              <a:rPr lang="ru-RU" sz="1200" dirty="0" smtClean="0"/>
              <a:t>«Аудитор», «Ревизор», «Инспектор»</a:t>
            </a:r>
          </a:p>
          <a:p>
            <a:pPr marL="457200" indent="-457200" algn="just">
              <a:buNone/>
            </a:pPr>
            <a:r>
              <a:rPr lang="ru-RU" sz="2000" dirty="0" smtClean="0"/>
              <a:t>9. Как называют руководителя хора? </a:t>
            </a:r>
            <a:r>
              <a:rPr lang="ru-RU" sz="1200" dirty="0" smtClean="0"/>
              <a:t>Хореограф, хормейстер, хоровод</a:t>
            </a:r>
          </a:p>
          <a:p>
            <a:pPr marL="457200" indent="-457200" algn="just">
              <a:buNone/>
            </a:pPr>
            <a:r>
              <a:rPr lang="ru-RU" sz="2000" dirty="0" smtClean="0"/>
              <a:t>10. Представителям какой профессии посвящен телесериал «Убойная сила»? </a:t>
            </a:r>
          </a:p>
          <a:p>
            <a:pPr marL="457200" indent="-457200" algn="ctr">
              <a:buNone/>
            </a:pPr>
            <a:r>
              <a:rPr lang="ru-RU" sz="1200" dirty="0" smtClean="0"/>
              <a:t>Кузнецам, милиционерам, хирургам</a:t>
            </a:r>
          </a:p>
          <a:p>
            <a:pPr marL="457200" indent="-457200" algn="just">
              <a:buNone/>
            </a:pPr>
            <a:r>
              <a:rPr lang="ru-RU" sz="2000" dirty="0" smtClean="0"/>
              <a:t>11. Кто надевает во время работы самый дорогой в мире костюм?</a:t>
            </a:r>
          </a:p>
          <a:p>
            <a:pPr marL="457200" indent="-457200" algn="ctr">
              <a:buNone/>
            </a:pPr>
            <a:r>
              <a:rPr lang="ru-RU" sz="1200" dirty="0" smtClean="0"/>
              <a:t>Летчик, космонавт, аквалангист</a:t>
            </a:r>
          </a:p>
          <a:p>
            <a:pPr marL="457200" indent="-457200" algn="just">
              <a:buNone/>
            </a:pPr>
            <a:r>
              <a:rPr lang="ru-RU" sz="2000" dirty="0" smtClean="0"/>
              <a:t>12. Кем, согласно русской пословице, является человек для своего счастья?</a:t>
            </a:r>
          </a:p>
          <a:p>
            <a:pPr marL="457200" indent="-457200" algn="ctr">
              <a:buNone/>
            </a:pPr>
            <a:r>
              <a:rPr lang="ru-RU" sz="1200" dirty="0" smtClean="0"/>
              <a:t>Портным, кузнецом</a:t>
            </a:r>
            <a:r>
              <a:rPr lang="ru-RU" sz="1200" smtClean="0"/>
              <a:t>, укротителем</a:t>
            </a:r>
            <a:endParaRPr lang="ru-RU" sz="1400" dirty="0" smtClean="0"/>
          </a:p>
          <a:p>
            <a:pPr marL="457200" indent="-457200" algn="ctr">
              <a:buNone/>
            </a:pPr>
            <a:r>
              <a:rPr lang="ru-RU" sz="1200" dirty="0" smtClean="0"/>
              <a:t>                                                    </a:t>
            </a:r>
            <a:endParaRPr lang="ru-RU" sz="1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Викторина</a:t>
            </a:r>
            <a:endParaRPr lang="ru-RU" sz="3200" dirty="0"/>
          </a:p>
        </p:txBody>
      </p:sp>
    </p:spTree>
  </p:cSld>
  <p:clrMapOvr>
    <a:masterClrMapping/>
  </p:clrMapOvr>
  <p:transition advTm="5000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Уже в школе каждый задумывается над вопросом: какую профессию выбрать, чтобы она помогла реализовать себя как личность и  обеспечила хорошую материальную жизнь. Выбор профессии равносилен выбору судьбы. Особенно сейчас, в рыночных условиях, когда трудоустройство молодежи является одной из актуальных проблем. </a:t>
            </a:r>
          </a:p>
          <a:p>
            <a:pPr algn="just">
              <a:buNone/>
            </a:pPr>
            <a:r>
              <a:rPr lang="ru-RU" sz="2000" dirty="0" smtClean="0"/>
              <a:t>Поэтому прежде чем определиться с профессией, нужно дать себе правильную оценку и понять, что вас больше интересует.</a:t>
            </a:r>
          </a:p>
          <a:p>
            <a:pPr algn="just">
              <a:buNone/>
            </a:pPr>
            <a:r>
              <a:rPr lang="ru-RU" sz="2000" dirty="0" smtClean="0"/>
              <a:t>Любая профессия предполагает, что человек, избравший ее, обладает определенными , присущими только ей качествами. </a:t>
            </a:r>
          </a:p>
          <a:p>
            <a:pPr algn="just">
              <a:buNone/>
            </a:pPr>
            <a:r>
              <a:rPr lang="ru-RU" sz="2000" dirty="0" smtClean="0"/>
              <a:t>Принимая решение. С какой профессией связывать мечты, надежды, очень важно учитывать свои способности. 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У меня растут года,</a:t>
            </a:r>
            <a:br>
              <a:rPr lang="ru-RU" sz="2000" dirty="0" smtClean="0"/>
            </a:br>
            <a:r>
              <a:rPr lang="ru-RU" sz="2000" dirty="0" smtClean="0"/>
              <a:t>будет мне семнадцать.</a:t>
            </a:r>
            <a:br>
              <a:rPr lang="ru-RU" sz="2000" dirty="0" smtClean="0"/>
            </a:br>
            <a:r>
              <a:rPr lang="ru-RU" sz="2000" dirty="0" smtClean="0"/>
              <a:t>Где работать мне тогда,</a:t>
            </a:r>
            <a:br>
              <a:rPr lang="ru-RU" sz="2000" dirty="0" smtClean="0"/>
            </a:br>
            <a:r>
              <a:rPr lang="ru-RU" sz="2000" dirty="0" smtClean="0"/>
              <a:t>чем заниматься?</a:t>
            </a:r>
            <a:endParaRPr lang="ru-RU" sz="2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Задачи: </a:t>
            </a:r>
            <a:endParaRPr lang="ru-RU" sz="2000" dirty="0" smtClean="0"/>
          </a:p>
          <a:p>
            <a:pPr marL="514350" indent="-514350"/>
            <a:r>
              <a:rPr lang="ru-RU" sz="2000" dirty="0" smtClean="0"/>
              <a:t>Познакомиться с современными профессиями;</a:t>
            </a:r>
          </a:p>
          <a:p>
            <a:pPr marL="514350" indent="-514350"/>
            <a:r>
              <a:rPr lang="ru-RU" sz="2000" dirty="0" smtClean="0"/>
              <a:t>Выяснить , какие профессии являются востребованными, а какие – редкими;</a:t>
            </a:r>
          </a:p>
          <a:p>
            <a:pPr marL="514350" indent="-514350"/>
            <a:r>
              <a:rPr lang="ru-RU" sz="2000" dirty="0" smtClean="0"/>
              <a:t>Провести социологический опрос с целью: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sz="1600" dirty="0" smtClean="0"/>
              <a:t>Выяснение профессионального предпочтения,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sz="1600" dirty="0" smtClean="0"/>
              <a:t>Готовность к самоопределению,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sz="1600" dirty="0" smtClean="0"/>
              <a:t>Выявление способностей,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sz="1600" dirty="0" smtClean="0"/>
              <a:t>определение знаний о редких и востребованных профессиях;</a:t>
            </a:r>
          </a:p>
          <a:p>
            <a:pPr marL="514350" indent="-514350"/>
            <a:r>
              <a:rPr lang="ru-RU" sz="2000" dirty="0" smtClean="0"/>
              <a:t>Изучить и обобщить результаты социологического опроса в виде диаграмм и схем;</a:t>
            </a:r>
          </a:p>
          <a:p>
            <a:pPr marL="514350" indent="-514350"/>
            <a:r>
              <a:rPr lang="ru-RU" sz="2000" dirty="0" smtClean="0"/>
              <a:t>Подготовить </a:t>
            </a:r>
            <a:r>
              <a:rPr lang="ru-RU" sz="2000" dirty="0" err="1" smtClean="0"/>
              <a:t>мультемидийную</a:t>
            </a:r>
            <a:r>
              <a:rPr lang="ru-RU" sz="2000" dirty="0" smtClean="0"/>
              <a:t> презентацию о профессиях.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401080" cy="141763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Цель: способствовать развитию интереса у учащихся к выбору будущей профессии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По результатам анкетирования половина опрошенных назвала профессии, связанные с знанием компьютера. Представить современную жизнь без компьютера уже невозможно, а в будущем зависимость человека от этого чудо- техники будет только возрастать .</a:t>
            </a:r>
          </a:p>
          <a:p>
            <a:r>
              <a:rPr lang="ru-RU" sz="2000" dirty="0" smtClean="0"/>
              <a:t> Престижной профессией считается бизнесмен , хотя это не профессия , а род занятий , но именно с ним ассоциируются дело , успех , деньги. </a:t>
            </a:r>
          </a:p>
          <a:p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Какая профессия сегодня востребована? </a:t>
            </a:r>
            <a:endParaRPr lang="ru-RU" sz="2800" dirty="0"/>
          </a:p>
        </p:txBody>
      </p:sp>
    </p:spTree>
  </p:cSld>
  <p:clrMapOvr>
    <a:masterClrMapping/>
  </p:clrMapOvr>
  <p:transition advTm="50000"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571612"/>
            <a:ext cx="8472518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           Байер </a:t>
            </a:r>
          </a:p>
          <a:p>
            <a:pPr>
              <a:buNone/>
            </a:pPr>
            <a:r>
              <a:rPr lang="ru-RU" sz="2000" dirty="0" smtClean="0"/>
              <a:t>Английское слово «</a:t>
            </a:r>
            <a:r>
              <a:rPr lang="en-US" sz="2000" dirty="0" smtClean="0"/>
              <a:t>buyer</a:t>
            </a:r>
            <a:r>
              <a:rPr lang="ru-RU" sz="2000" dirty="0" smtClean="0"/>
              <a:t>» буквально означает «покупатель», но в бизнесе этим термином обозначают - менеджер по закупкам. </a:t>
            </a:r>
          </a:p>
          <a:p>
            <a:pPr>
              <a:buNone/>
            </a:pPr>
            <a:r>
              <a:rPr lang="ru-RU" sz="2000" dirty="0" smtClean="0"/>
              <a:t>Подобная должность существует в любой сфере , связанной с куплей-продажей чего бы то ни было.</a:t>
            </a:r>
          </a:p>
          <a:p>
            <a:pPr>
              <a:buNone/>
            </a:pPr>
            <a:r>
              <a:rPr lang="ru-RU" sz="2000" dirty="0" smtClean="0"/>
              <a:t>Профессия </a:t>
            </a:r>
            <a:r>
              <a:rPr lang="ru-RU" sz="2000" dirty="0" err="1" smtClean="0"/>
              <a:t>байера</a:t>
            </a:r>
            <a:r>
              <a:rPr lang="ru-RU" sz="2000" dirty="0" smtClean="0"/>
              <a:t> творческая и требует знания иностранных языков, модных тенденций, психологии  и маркетинга.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Редкие профессии.</a:t>
            </a:r>
            <a:endParaRPr lang="ru-RU" sz="3200" dirty="0"/>
          </a:p>
        </p:txBody>
      </p:sp>
      <p:pic>
        <p:nvPicPr>
          <p:cNvPr id="15363" name="Picture 3" descr="http://im8-tub.yandex.net/i?id=28645709&amp;tov=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95791"/>
            <a:ext cx="1857356" cy="2662210"/>
          </a:xfrm>
          <a:prstGeom prst="rect">
            <a:avLst/>
          </a:prstGeom>
          <a:noFill/>
        </p:spPr>
      </p:pic>
    </p:spTree>
  </p:cSld>
  <p:clrMapOvr>
    <a:masterClrMapping/>
  </p:clrMapOvr>
  <p:transition advTm="5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Специалист по изучению вкусов покупателей и продвижению товара. </a:t>
            </a:r>
          </a:p>
          <a:p>
            <a:pPr>
              <a:buNone/>
            </a:pPr>
            <a:r>
              <a:rPr lang="ru-RU" sz="2000" dirty="0" err="1" smtClean="0"/>
              <a:t>Маркетологи</a:t>
            </a:r>
            <a:r>
              <a:rPr lang="ru-RU" sz="2000" dirty="0" smtClean="0"/>
              <a:t> сегодня необходимы любой фирме, заинтересованной в продвижении и сбыте своей продукции.</a:t>
            </a:r>
          </a:p>
          <a:p>
            <a:pPr>
              <a:buNone/>
            </a:pPr>
            <a:r>
              <a:rPr lang="ru-RU" sz="2000" dirty="0" smtClean="0"/>
              <a:t>Отделы маркетинга есть в банках, промышленных холдингах, торговых фирмах.</a:t>
            </a:r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Маркетолог</a:t>
            </a:r>
            <a:endParaRPr lang="ru-RU" sz="3200" dirty="0"/>
          </a:p>
        </p:txBody>
      </p:sp>
    </p:spTree>
  </p:cSld>
  <p:clrMapOvr>
    <a:masterClrMapping/>
  </p:clrMapOvr>
  <p:transition advTm="50000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Логист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643050"/>
            <a:ext cx="764386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Специалист по организации транспортировки продукции. Задача логиста - организовать доставку товара в нужное место , к определенному времени и с минимальными затратами.</a:t>
            </a:r>
          </a:p>
          <a:p>
            <a:r>
              <a:rPr lang="ru-RU" sz="2000" dirty="0" smtClean="0"/>
              <a:t>Профессия приобретает все больший спрос, для ее получения необходимы экономическое образование и курсы специализации.</a:t>
            </a:r>
          </a:p>
          <a:p>
            <a:r>
              <a:rPr lang="ru-RU" sz="2000" dirty="0" smtClean="0"/>
              <a:t>По статистике, сегодня в любой торговой или дистрибьюторской компании численность логистов составляет от 15 до 30%.</a:t>
            </a:r>
            <a:endParaRPr lang="ru-RU" sz="2000" dirty="0"/>
          </a:p>
        </p:txBody>
      </p:sp>
    </p:spTree>
  </p:cSld>
  <p:clrMapOvr>
    <a:masterClrMapping/>
  </p:clrMapOvr>
  <p:transition advTm="50000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90063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000" dirty="0" smtClean="0"/>
              <a:t>Это человек , совершающий операции на международном валютном рынке  и зарабатывающий деньги на разнице курсов мировых валют.</a:t>
            </a:r>
          </a:p>
          <a:p>
            <a:pPr>
              <a:buNone/>
            </a:pPr>
            <a:r>
              <a:rPr lang="ru-RU" sz="2000" dirty="0" smtClean="0"/>
              <a:t>Суть работы – купить дешевле и продать дороже, увеличив капитал, свой собственный или клиента.</a:t>
            </a:r>
          </a:p>
          <a:p>
            <a:pPr>
              <a:buNone/>
            </a:pPr>
            <a:r>
              <a:rPr lang="ru-RU" sz="2000" dirty="0" smtClean="0"/>
              <a:t>Деятельность </a:t>
            </a:r>
            <a:r>
              <a:rPr lang="ru-RU" sz="2000" dirty="0" err="1" smtClean="0"/>
              <a:t>трейдера</a:t>
            </a:r>
            <a:r>
              <a:rPr lang="ru-RU" sz="2000" dirty="0" smtClean="0"/>
              <a:t> заключается в анализе поступающей рыночной информации, построении на ее основе прогнозов и выборе момента для совершения сделок.</a:t>
            </a:r>
          </a:p>
          <a:p>
            <a:pPr>
              <a:buNone/>
            </a:pPr>
            <a:r>
              <a:rPr lang="ru-RU" sz="2000" dirty="0" smtClean="0"/>
              <a:t>Но валютных </a:t>
            </a:r>
            <a:r>
              <a:rPr lang="ru-RU" sz="2000" dirty="0" err="1" smtClean="0"/>
              <a:t>трейдеров</a:t>
            </a:r>
            <a:r>
              <a:rPr lang="ru-RU" sz="2000" dirty="0" smtClean="0"/>
              <a:t> со светлой головой и холодным сердцем немного, поэтому они так ценятся и их зарплаты столь высоки.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Трейдер</a:t>
            </a:r>
            <a:endParaRPr lang="ru-RU" sz="3200" dirty="0"/>
          </a:p>
        </p:txBody>
      </p:sp>
    </p:spTree>
  </p:cSld>
  <p:clrMapOvr>
    <a:masterClrMapping/>
  </p:clrMapOvr>
  <p:transition advTm="50000"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000" dirty="0" smtClean="0"/>
              <a:t>Специалист по варке кофе. Профессия </a:t>
            </a:r>
            <a:r>
              <a:rPr lang="ru-RU" sz="2000" dirty="0" err="1" smtClean="0"/>
              <a:t>бариста</a:t>
            </a:r>
            <a:r>
              <a:rPr lang="ru-RU" sz="2000" dirty="0" smtClean="0"/>
              <a:t> пришла в нашу страну из Италии. Итальянцы – истинные любители кофе. </a:t>
            </a:r>
          </a:p>
          <a:p>
            <a:pPr>
              <a:buNone/>
            </a:pPr>
            <a:r>
              <a:rPr lang="ru-RU" sz="2000" dirty="0" smtClean="0"/>
              <a:t>Опытный </a:t>
            </a:r>
            <a:r>
              <a:rPr lang="ru-RU" sz="2000" dirty="0" err="1" smtClean="0"/>
              <a:t>бариста</a:t>
            </a:r>
            <a:r>
              <a:rPr lang="ru-RU" sz="2000" dirty="0" smtClean="0"/>
              <a:t> знает все о кофе, он разбирается в его сортах, отличает по аромату степень обжарки зерен, умеет рисовать на кофейной пенке – это искусство </a:t>
            </a:r>
            <a:r>
              <a:rPr lang="ru-RU" sz="2000" dirty="0" err="1" smtClean="0"/>
              <a:t>бариста</a:t>
            </a:r>
            <a:r>
              <a:rPr lang="ru-RU" sz="2000" dirty="0" smtClean="0"/>
              <a:t> называется «</a:t>
            </a:r>
            <a:r>
              <a:rPr lang="ru-RU" sz="2000" dirty="0" err="1" smtClean="0"/>
              <a:t>латте-арт</a:t>
            </a:r>
            <a:r>
              <a:rPr lang="ru-RU" sz="2000" dirty="0" smtClean="0"/>
              <a:t>». </a:t>
            </a:r>
          </a:p>
          <a:p>
            <a:pPr>
              <a:buNone/>
            </a:pPr>
            <a:r>
              <a:rPr lang="ru-RU" sz="2000" dirty="0" smtClean="0"/>
              <a:t>Помимо всего прочего, </a:t>
            </a:r>
            <a:r>
              <a:rPr lang="ru-RU" sz="2000" dirty="0" err="1" smtClean="0"/>
              <a:t>бариста</a:t>
            </a:r>
            <a:r>
              <a:rPr lang="ru-RU" sz="2000" dirty="0" smtClean="0"/>
              <a:t> знает, как  правильно подавать и пить каждый вид кофе.</a:t>
            </a:r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Бариста</a:t>
            </a:r>
            <a:endParaRPr lang="ru-RU" sz="3200" dirty="0"/>
          </a:p>
        </p:txBody>
      </p:sp>
    </p:spTree>
  </p:cSld>
  <p:clrMapOvr>
    <a:masterClrMapping/>
  </p:clrMapOvr>
  <p:transition advTm="50000"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368</TotalTime>
  <Words>1631</Words>
  <Application>Microsoft Office PowerPoint</Application>
  <PresentationFormat>Экран (4:3)</PresentationFormat>
  <Paragraphs>128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На пути к профессии проект классного часа.</vt:lpstr>
      <vt:lpstr>У меня растут года, будет мне семнадцать. Где работать мне тогда, чем заниматься?</vt:lpstr>
      <vt:lpstr>Цель: способствовать развитию интереса у учащихся к выбору будущей профессии</vt:lpstr>
      <vt:lpstr>Какая профессия сегодня востребована? </vt:lpstr>
      <vt:lpstr>Редкие профессии.</vt:lpstr>
      <vt:lpstr>Маркетолог</vt:lpstr>
      <vt:lpstr>Логист</vt:lpstr>
      <vt:lpstr>Трейдер</vt:lpstr>
      <vt:lpstr>Бариста</vt:lpstr>
      <vt:lpstr>Титестер</vt:lpstr>
      <vt:lpstr>Веб-мастер</vt:lpstr>
      <vt:lpstr>Маркетолог</vt:lpstr>
      <vt:lpstr>Самая редкая профессия.</vt:lpstr>
      <vt:lpstr>              «Выбор сделай сам».            Определение готовности к самоопределению </vt:lpstr>
      <vt:lpstr>                 Расшифровка теста</vt:lpstr>
      <vt:lpstr>Результаты опроса</vt:lpstr>
      <vt:lpstr>Какими чертами характера должен обладать человек при выборе той или иной профессии?</vt:lpstr>
      <vt:lpstr>Главный фактор в выборе профессии – ваше желание и стремление взять ответственность на себя</vt:lpstr>
      <vt:lpstr>Викторина</vt:lpstr>
    </vt:vector>
  </TitlesOfParts>
  <Company>СШ №161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пути к профессии проект классного часа.</dc:title>
  <dc:creator>Пользователь</dc:creator>
  <cp:lastModifiedBy>Админ</cp:lastModifiedBy>
  <cp:revision>46</cp:revision>
  <dcterms:created xsi:type="dcterms:W3CDTF">2009-02-21T07:16:19Z</dcterms:created>
  <dcterms:modified xsi:type="dcterms:W3CDTF">2013-01-20T11:15:13Z</dcterms:modified>
</cp:coreProperties>
</file>