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8" r:id="rId2"/>
    <p:sldId id="273" r:id="rId3"/>
    <p:sldId id="269" r:id="rId4"/>
    <p:sldId id="270" r:id="rId5"/>
    <p:sldId id="257" r:id="rId6"/>
    <p:sldId id="259" r:id="rId7"/>
    <p:sldId id="260" r:id="rId8"/>
    <p:sldId id="261" r:id="rId9"/>
    <p:sldId id="262" r:id="rId10"/>
    <p:sldId id="277" r:id="rId11"/>
    <p:sldId id="263" r:id="rId12"/>
    <p:sldId id="276" r:id="rId13"/>
    <p:sldId id="275" r:id="rId14"/>
    <p:sldId id="272" r:id="rId15"/>
    <p:sldId id="264" r:id="rId16"/>
    <p:sldId id="266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4C9CE6B6-4D76-4C03-94BB-EAE64E428F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5E89284-582B-4CE8-B88A-F127209656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8428300-E276-4F86-A16D-B40AF86071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685343B-ECB3-46D8-BA52-6AFD670BBBE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AF8FAC-4214-4FBB-91C6-62AA4EB8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1450" y="228600"/>
            <a:ext cx="8675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ТВЕРСКОЕ СУВОРОВСКОЕ ВОЕННОЕ УЧИЛИЩЕ      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МИНИСТЕРСТВА ОБОРОНЫ РОССИЙСКОЙ ФЕДЕРАЦИИ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23850" y="1089025"/>
            <a:ext cx="8675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основы безопасности жизнедеятельности, основы военной подготовки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>
              <a:cs typeface="Arial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688" y="6484938"/>
            <a:ext cx="8675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Тверь 2014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4213" y="936625"/>
            <a:ext cx="76327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27" name="Rectangle 1"/>
          <p:cNvSpPr txBox="1">
            <a:spLocks noChangeArrowheads="1"/>
          </p:cNvSpPr>
          <p:nvPr/>
        </p:nvSpPr>
        <p:spPr bwMode="auto">
          <a:xfrm>
            <a:off x="0" y="3071810"/>
            <a:ext cx="9144000" cy="1293840"/>
          </a:xfrm>
          <a:prstGeom prst="rect">
            <a:avLst/>
          </a:prstGeom>
          <a:noFill/>
          <a:ln w="3816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/>
              <a:t> </a:t>
            </a:r>
          </a:p>
          <a:p>
            <a:endParaRPr lang="ru-RU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ru-RU" sz="3200" b="1" dirty="0"/>
          </a:p>
          <a:p>
            <a:endParaRPr lang="ru-RU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медицинская помощь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различных повреждениях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</a:t>
            </a:r>
            <a:endParaRPr lang="ru-RU" sz="3200" dirty="0"/>
          </a:p>
          <a:p>
            <a:pPr algn="ctr"/>
            <a:endParaRPr lang="ru-RU" sz="3200" dirty="0"/>
          </a:p>
          <a:p>
            <a:pPr algn="ctr"/>
            <a:r>
              <a:rPr lang="en-US" sz="3600" b="1" dirty="0"/>
              <a:t>  </a:t>
            </a:r>
            <a:endParaRPr lang="ru-RU" sz="3600" b="1" dirty="0"/>
          </a:p>
        </p:txBody>
      </p:sp>
      <p:pic>
        <p:nvPicPr>
          <p:cNvPr id="512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0017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14282" y="2143116"/>
            <a:ext cx="8532813" cy="2160240"/>
          </a:xfrm>
          <a:prstGeom prst="rect">
            <a:avLst/>
          </a:prstGeom>
          <a:ln w="3816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b="1" dirty="0" smtClean="0">
              <a:solidFill>
                <a:srgbClr val="0E2C1D"/>
              </a:solidFill>
              <a:latin typeface="Arial" charset="0"/>
              <a:ea typeface="+mj-ea"/>
              <a:cs typeface="Arial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0E2C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Вызов скорой медицинской помощи </a:t>
            </a: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dirty="0" smtClean="0"/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dirty="0"/>
          </a:p>
          <a:p>
            <a:pPr lvl="0"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E2C1D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20" y="500042"/>
            <a:ext cx="8540750" cy="5365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Вызов скорой медицинской помощи</a:t>
            </a:r>
          </a:p>
        </p:txBody>
      </p:sp>
      <p:sp>
        <p:nvSpPr>
          <p:cNvPr id="139271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01625" y="4647778"/>
            <a:ext cx="8540750" cy="1733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вызова скорой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помощи по телефону необходимо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набрать</a:t>
            </a:r>
            <a:r>
              <a:rPr lang="ru-RU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номер </a:t>
            </a:r>
            <a:r>
              <a:rPr lang="ru-RU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сообщить диспетчеру точный адрес происшествия (название улицы, номера дома и квартиры), рассказать кратко, что произошло. </a:t>
            </a:r>
          </a:p>
        </p:txBody>
      </p:sp>
      <p:pic>
        <p:nvPicPr>
          <p:cNvPr id="3074" name="Picture 2" descr="C:\Documents and Settings\НачУО\Рабочий стол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429024" cy="3227665"/>
          </a:xfrm>
          <a:prstGeom prst="rect">
            <a:avLst/>
          </a:prstGeom>
          <a:noFill/>
        </p:spPr>
      </p:pic>
      <p:pic>
        <p:nvPicPr>
          <p:cNvPr id="3075" name="Picture 3" descr="C:\Documents and Settings\НачУО\Рабочий стол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500462" cy="3165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cs614817.vk.me/v614817144/42a2/LJkjRznBQ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671517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НачУО\Рабочий стол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38587"/>
            <a:ext cx="7407275" cy="311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ega-mir.com/upload/medialibrary/7dc/%D0%B5%D0%B4%D0%B8%D0%BD%D1%8B%D0%B9%20%D0%BD%D0%BE%D0%BC%D0%B5%D1%80%2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929618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85720" y="1928802"/>
            <a:ext cx="8532813" cy="2160240"/>
          </a:xfrm>
          <a:prstGeom prst="rect">
            <a:avLst/>
          </a:prstGeom>
          <a:ln w="3816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b="1" dirty="0" smtClean="0">
              <a:solidFill>
                <a:srgbClr val="0E2C1D"/>
              </a:solidFill>
              <a:latin typeface="Arial" charset="0"/>
              <a:ea typeface="+mj-ea"/>
              <a:cs typeface="Arial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E2C1D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E2C1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Домашняя аптечка и её содержимое</a:t>
            </a: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dirty="0" smtClean="0"/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dirty="0"/>
          </a:p>
          <a:p>
            <a:pPr lvl="0"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E2C1D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282" y="1285860"/>
            <a:ext cx="4465066" cy="5115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Стерильные </a:t>
            </a:r>
            <a:r>
              <a:rPr lang="ru-RU" sz="2400" dirty="0">
                <a:latin typeface="Times New Roman" pitchFamily="18" charset="0"/>
              </a:rPr>
              <a:t>марлевые салфетки (или бинты</a:t>
            </a:r>
            <a:r>
              <a:rPr lang="ru-RU" sz="2400" dirty="0" smtClean="0">
                <a:latin typeface="Times New Roman" pitchFamily="18" charset="0"/>
              </a:rPr>
              <a:t>).</a:t>
            </a:r>
            <a:endParaRPr lang="ru-RU" sz="2400" i="1" dirty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</a:rPr>
              <a:t>ейкопластырь </a:t>
            </a:r>
            <a:r>
              <a:rPr lang="ru-RU" sz="2400" dirty="0">
                <a:latin typeface="Times New Roman" pitchFamily="18" charset="0"/>
              </a:rPr>
              <a:t>бактерицидный для порезов и </a:t>
            </a:r>
            <a:r>
              <a:rPr lang="ru-RU" sz="2400" dirty="0" smtClean="0">
                <a:latin typeface="Times New Roman" pitchFamily="18" charset="0"/>
              </a:rPr>
              <a:t>царапин.</a:t>
            </a:r>
            <a:endParaRPr lang="ru-RU" sz="2400" dirty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</a:rPr>
              <a:t>улончик лейкопластыря.</a:t>
            </a:r>
            <a:endParaRPr lang="ru-RU" sz="2400" dirty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</a:rPr>
              <a:t>5%-ный раствор </a:t>
            </a:r>
            <a:r>
              <a:rPr lang="ru-RU" sz="2400" dirty="0" smtClean="0">
                <a:latin typeface="Times New Roman" pitchFamily="18" charset="0"/>
              </a:rPr>
              <a:t>йода.</a:t>
            </a:r>
            <a:endParaRPr lang="ru-RU" sz="2400" dirty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Ножницы</a:t>
            </a:r>
            <a:r>
              <a:rPr lang="ru-RU" sz="2400" dirty="0">
                <a:latin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</a:rPr>
              <a:t>ермометр </a:t>
            </a:r>
            <a:r>
              <a:rPr lang="ru-RU" sz="2400" dirty="0">
                <a:latin typeface="Times New Roman" pitchFamily="18" charset="0"/>
              </a:rPr>
              <a:t>для измерения температуры </a:t>
            </a:r>
            <a:r>
              <a:rPr lang="ru-RU" sz="2400" dirty="0" smtClean="0">
                <a:latin typeface="Times New Roman" pitchFamily="18" charset="0"/>
              </a:rPr>
              <a:t>тела.</a:t>
            </a:r>
            <a:endParaRPr lang="ru-RU" sz="2400" dirty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</a:rPr>
              <a:t>безболивающее </a:t>
            </a:r>
            <a:r>
              <a:rPr lang="ru-RU" sz="2400" dirty="0">
                <a:latin typeface="Times New Roman" pitchFamily="18" charset="0"/>
              </a:rPr>
              <a:t>средство (анальгин</a:t>
            </a:r>
            <a:r>
              <a:rPr lang="ru-RU" sz="2400" dirty="0" smtClean="0">
                <a:latin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285860"/>
            <a:ext cx="4143404" cy="504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500042"/>
            <a:ext cx="6137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набор аптечки могут входить: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476250"/>
            <a:ext cx="8572560" cy="1152525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/>
              <a:t> </a:t>
            </a:r>
            <a:r>
              <a:rPr lang="ru-RU" sz="3500" b="1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916113"/>
            <a:ext cx="8229600" cy="3673475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Проанализируйте различные случаи получения травм, произошедшие с Вами или Вашими близкими и определите степень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необходимости оказания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первой помощи в них. 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Обоснуйте свою точку зрения.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charset="0"/>
              <a:buNone/>
            </a:pPr>
            <a:endParaRPr lang="ru-RU" sz="2400" dirty="0"/>
          </a:p>
        </p:txBody>
      </p:sp>
      <p:pic>
        <p:nvPicPr>
          <p:cNvPr id="3074" name="Picture 2" descr="http://im2-tub-ru.yandex.net/i?id=ddc7e0b2e5432bdfdb129781c2903273-101-144&amp;n=33&amp;h=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2505075" cy="200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282" y="1714488"/>
            <a:ext cx="8664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научиться оказывать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первую медицинскую помощь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609600" lvl="0" indent="-6096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познакомиться с правилами вызова «Скорой помощи»;</a:t>
            </a:r>
          </a:p>
          <a:p>
            <a:pPr marL="609600" lvl="0" indent="-6096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узнать 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содержимом  домашней аптечки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lvl="0" indent="-609600" algn="just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3200" dirty="0">
              <a:latin typeface="Arial" charset="0"/>
              <a:cs typeface="Arial" charset="0"/>
            </a:endParaRPr>
          </a:p>
          <a:p>
            <a:pPr marL="609600" indent="-609600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714356"/>
            <a:ext cx="8664575" cy="838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  <a:spcBef>
                <a:spcPct val="50000"/>
              </a:spcBef>
              <a:buSzPct val="80000"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Цель урока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сформировать представление                                       об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основных  правилах оказания первой медицинской помощи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НачУО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01" y="3475062"/>
            <a:ext cx="7537451" cy="338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r>
              <a:rPr lang="ru-RU" altLang="ru-RU" dirty="0" smtClean="0">
                <a:latin typeface="Arial" charset="0"/>
                <a:cs typeface="Arial" charset="0"/>
              </a:rPr>
              <a:t/>
            </a:r>
            <a:br>
              <a:rPr lang="ru-RU" altLang="ru-RU" dirty="0" smtClean="0"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71744"/>
            <a:ext cx="8784976" cy="2376736"/>
          </a:xfrm>
        </p:spPr>
        <p:txBody>
          <a:bodyPr>
            <a:normAutofit/>
          </a:bodyPr>
          <a:lstStyle/>
          <a:p>
            <a:pPr marL="457200" indent="-457200">
              <a:buNone/>
              <a:tabLst>
                <a:tab pos="914400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Первая медицинская помощь, правила её оказания. </a:t>
            </a:r>
          </a:p>
          <a:p>
            <a:pPr marL="457200" indent="-457200">
              <a:buNone/>
              <a:tabLst>
                <a:tab pos="9144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Вызов скорой помощи. </a:t>
            </a:r>
          </a:p>
          <a:p>
            <a:pPr marL="457200" indent="-457200">
              <a:buNone/>
              <a:tabLst>
                <a:tab pos="9144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Домашняя аптечка и её содержимое.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050" name="Picture 2" descr="C:\Documents and Settings\НачУО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019300" cy="2019300"/>
          </a:xfrm>
          <a:prstGeom prst="rect">
            <a:avLst/>
          </a:prstGeom>
          <a:noFill/>
        </p:spPr>
      </p:pic>
      <p:pic>
        <p:nvPicPr>
          <p:cNvPr id="2051" name="Picture 3" descr="C:\Documents and Settings\НачУО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429000"/>
            <a:ext cx="2414588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14282" y="2143116"/>
            <a:ext cx="8532813" cy="2160240"/>
          </a:xfrm>
          <a:prstGeom prst="rect">
            <a:avLst/>
          </a:prstGeom>
          <a:ln w="3816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b="1" dirty="0" smtClean="0">
              <a:solidFill>
                <a:srgbClr val="0E2C1D"/>
              </a:solidFill>
              <a:latin typeface="Arial" charset="0"/>
              <a:ea typeface="+mj-ea"/>
              <a:cs typeface="Arial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0E2C1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Первая медицинская помощь,</a:t>
            </a:r>
          </a:p>
          <a:p>
            <a:pPr marL="742950" indent="-742950"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правила её оказания </a:t>
            </a: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dirty="0" smtClean="0"/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600" dirty="0"/>
          </a:p>
          <a:p>
            <a:pPr lvl="0"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E2C1D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>
            <a:spLocks noGrp="1"/>
          </p:cNvSpPr>
          <p:nvPr>
            <p:ph type="body" sz="half" idx="1"/>
          </p:nvPr>
        </p:nvSpPr>
        <p:spPr>
          <a:xfrm>
            <a:off x="323528" y="642918"/>
            <a:ext cx="8540750" cy="17190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медицинская помощь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помощь человеку,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получившему травму или внезапно заболевшему,  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месте происшествия.</a:t>
            </a:r>
          </a:p>
          <a:p>
            <a:endParaRPr lang="ru-RU" dirty="0"/>
          </a:p>
        </p:txBody>
      </p:sp>
      <p:pic>
        <p:nvPicPr>
          <p:cNvPr id="1027" name="Picture 3" descr="I:\Фото на сайт\Б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5" y="2786058"/>
            <a:ext cx="4841433" cy="3214710"/>
          </a:xfrm>
          <a:prstGeom prst="rect">
            <a:avLst/>
          </a:prstGeom>
          <a:noFill/>
        </p:spPr>
      </p:pic>
      <p:pic>
        <p:nvPicPr>
          <p:cNvPr id="3074" name="Picture 2" descr="C:\Documents and Settings\НачУО\Рабочий стол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3011488" cy="394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571500"/>
            <a:ext cx="8712200" cy="71437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Оказание первой медицинской помощи</a:t>
            </a:r>
            <a:endParaRPr lang="ru-RU" sz="3200" dirty="0"/>
          </a:p>
        </p:txBody>
      </p:sp>
      <p:pic>
        <p:nvPicPr>
          <p:cNvPr id="2050" name="Picture 2" descr="C:\Documents and Settings\НачУО\Рабочий стол\Фото Булочкин и Маркин\DSC_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459288" cy="3017837"/>
          </a:xfrm>
          <a:prstGeom prst="rect">
            <a:avLst/>
          </a:prstGeom>
          <a:noFill/>
        </p:spPr>
      </p:pic>
      <p:pic>
        <p:nvPicPr>
          <p:cNvPr id="2051" name="Picture 3" descr="C:\Documents and Settings\НачУО\Рабочий стол\Фото Булочкин и Маркин\DSC_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306888" cy="286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правила последовательности оказания первой медицинской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2844" y="1571612"/>
            <a:ext cx="8784976" cy="452596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</a:rPr>
              <a:t>      Определите</a:t>
            </a:r>
            <a:r>
              <a:rPr lang="ru-RU" dirty="0">
                <a:latin typeface="Times New Roman" pitchFamily="18" charset="0"/>
              </a:rPr>
              <a:t>, что произошло, каковы последствия несчастного случая и необходимо ли немедленно вызвать скорую помощь.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</a:rPr>
              <a:t>      Если </a:t>
            </a:r>
            <a:r>
              <a:rPr lang="ru-RU" dirty="0">
                <a:latin typeface="Times New Roman" pitchFamily="18" charset="0"/>
              </a:rPr>
              <a:t>необходимо, вызовите скорую медицинскую помощь или попросите кого-то сделать </a:t>
            </a:r>
            <a:r>
              <a:rPr lang="ru-RU" dirty="0" smtClean="0">
                <a:latin typeface="Times New Roman" pitchFamily="18" charset="0"/>
              </a:rPr>
              <a:t>это.</a:t>
            </a:r>
            <a:endParaRPr lang="ru-RU" dirty="0">
              <a:latin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</a:rPr>
              <a:t>      Приступайте </a:t>
            </a:r>
            <a:r>
              <a:rPr lang="ru-RU" dirty="0">
                <a:latin typeface="Times New Roman" pitchFamily="18" charset="0"/>
              </a:rPr>
              <a:t>к оказанию </a:t>
            </a:r>
            <a:r>
              <a:rPr lang="ru-RU" dirty="0" smtClean="0">
                <a:latin typeface="Times New Roman" pitchFamily="18" charset="0"/>
              </a:rPr>
              <a:t>ПМП </a:t>
            </a:r>
            <a:r>
              <a:rPr lang="ru-RU" dirty="0">
                <a:latin typeface="Times New Roman" pitchFamily="18" charset="0"/>
              </a:rPr>
              <a:t>пострадавшему и оказывайте ее до прибытия скорой медицинской помощи.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14282" y="1714488"/>
            <a:ext cx="571504" cy="10001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14282" y="2571744"/>
            <a:ext cx="571504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42844" y="3571876"/>
            <a:ext cx="642942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НачУО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562" y="4584700"/>
            <a:ext cx="2992438" cy="227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357166"/>
            <a:ext cx="8540750" cy="7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 скорой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5" name="Rectangle 11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251520" y="1124744"/>
            <a:ext cx="8540750" cy="2173287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во всяких ситуациях следует вызывать скорую помощь.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некоторых случаях достаточно будет после оказания первой помощи довести пострадавшего до дома или ближайшего медицинского пункта.</a:t>
            </a:r>
          </a:p>
        </p:txBody>
      </p:sp>
      <p:pic>
        <p:nvPicPr>
          <p:cNvPr id="1026" name="Picture 2" descr="C:\Documents and Settings\НачУО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4194207" cy="3000396"/>
          </a:xfrm>
          <a:prstGeom prst="rect">
            <a:avLst/>
          </a:prstGeom>
          <a:noFill/>
        </p:spPr>
      </p:pic>
      <p:pic>
        <p:nvPicPr>
          <p:cNvPr id="1027" name="Picture 3" descr="C:\Documents and Settings\НачУО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5024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44" y="500042"/>
            <a:ext cx="8858312" cy="10668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Вызов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скорой помощи необходим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в следующих ситуациях: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1785926"/>
            <a:ext cx="8501122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пострадавший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находится 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бессознательном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него затруднено дыхание;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кровотечение;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отравление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перелом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костей.</a:t>
            </a:r>
          </a:p>
        </p:txBody>
      </p:sp>
      <p:pic>
        <p:nvPicPr>
          <p:cNvPr id="2050" name="Picture 2" descr="C:\Documents and Settings\НачУО\Рабочий стол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4071966" cy="302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269</TotalTime>
  <Words>347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Слайд 1</vt:lpstr>
      <vt:lpstr>Слайд 2</vt:lpstr>
      <vt:lpstr> План урока </vt:lpstr>
      <vt:lpstr>Слайд 4</vt:lpstr>
      <vt:lpstr>Слайд 5</vt:lpstr>
      <vt:lpstr>Слайд 6</vt:lpstr>
      <vt:lpstr>Общие правила последовательности оказания первой медицинской помощи </vt:lpstr>
      <vt:lpstr>  Вызов скорой помощи </vt:lpstr>
      <vt:lpstr>Вызов скорой помощи необходим в следующих ситуациях:</vt:lpstr>
      <vt:lpstr>Слайд 10</vt:lpstr>
      <vt:lpstr>Вызов скорой медицинской помощи</vt:lpstr>
      <vt:lpstr>Слайд 12</vt:lpstr>
      <vt:lpstr>Слайд 13</vt:lpstr>
      <vt:lpstr>Слайд 14</vt:lpstr>
      <vt:lpstr>Слайд 15</vt:lpstr>
      <vt:lpstr>Проверь себя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.</cp:lastModifiedBy>
  <cp:revision>32</cp:revision>
  <dcterms:created xsi:type="dcterms:W3CDTF">2014-04-28T08:43:16Z</dcterms:created>
  <dcterms:modified xsi:type="dcterms:W3CDTF">2014-12-26T10:27:04Z</dcterms:modified>
</cp:coreProperties>
</file>