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8" r:id="rId4"/>
    <p:sldId id="258" r:id="rId5"/>
    <p:sldId id="260" r:id="rId6"/>
    <p:sldId id="264" r:id="rId7"/>
    <p:sldId id="261" r:id="rId8"/>
    <p:sldId id="259" r:id="rId9"/>
    <p:sldId id="263" r:id="rId10"/>
    <p:sldId id="265" r:id="rId11"/>
    <p:sldId id="266" r:id="rId12"/>
    <p:sldId id="267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yandsearch;web;;&amp;text=%D0%9A%D1%83%D1%80%D1%81%D0%BA%D0%B8%D0%B9%20%D0%B8%20%D0%BE%D1%80%D0%BB%D0%BE%D0%B2%D1%81%D0%BA%D0%B8%D0%B9%20%D0%B3%D0%BE%D0%B2%D0%BE%D1%80&amp;uuid=&amp;state=AiuY0DBWFJ4ePaEse6rgeKdnI0e4oXuRYo0IEhrXr7xFz7azk5YTGReGmg56knCRhDCEKIJ46efBtyYqcSKGe2ie5lFpoDvyo1nScoAeWq-1QzItnyD-48xb0q-voIXAml9i99P_yLuU4eOMZ4diFxOzcaOkzbK-hR3uUn9RN_mNcyVq8_nJIDRKgp4NBTjWUdVp1QZH-5t_x_K98tNeivw9uCfO-z7N&amp;data=UlNrNmk5WktYejR0eWJFYk1LdmtxZ3psaTZhRzZWczVuYkdnd3ZkTmNfNDg2eWJNMHNyckFLTDh1WUR3T2l4MXFHWjRLMEZGcndUb0hIYk84Q2toTS1ZR2xONURValg4X1hLVmdxQXV1WUU&amp;b64e=2&amp;sign=ec5339e48d5651aa663f1371b7f0ef31&amp;keyno=0&amp;l10n=ru&amp;mc=4.327793677716117" TargetMode="External"/><Relationship Id="rId2" Type="http://schemas.openxmlformats.org/officeDocument/2006/relationships/hyperlink" Target="http://yandex.ru/clck/jsredir?from=yandex.ru;yandsearch;web;;&amp;text=%D0%9A%D1%83%D1%80%D1%81%D0%BA%D0%B8%D0%B9%20%D0%B8%20%D0%BE%D1%80%D0%BB%D0%BE%D0%B2%D1%81%D0%BA%D0%B8%D0%B9%20%D0%B3%D0%BE%D0%B2%D0%BE%D1%80&amp;uuid=&amp;state=AiuY0DBWFJ4ePaEse6rgeKdnI0e4oXuRYo0IEhrXr7yzC-cy8qJC97rqrEOY1rnngR_TlXOtqI4gzBVV3fHpBw7XU1Czw6WN4h9ECmaccxIQUPNHXqGu1UR3X0UTkVk-BMPU_gQu2kbaRFe71y2OM6jk0d_GlV5M6UqSO5hQDF_mRzw8um9vmwkZJ7xMGf7eGXeOO5H-0bJbC1e2KpvMbrYLwDGQerfF&amp;data=UlNrNmk5WktYejR0eWJFYk1LdmtxamVnNEJRWnJseWwyX0JzSlhyc2l1YTVHZkU0QkxaSU9JTUlGUzhKOWYybzdiVS1JSnFUejJhZjFaUTFJWGIxNVBjTjZCMlZPZWJuQkxDcG9rczdzaW8&amp;b64e=2&amp;sign=86cdbabbebb8479539946d1fbcd3becd&amp;keyno=0&amp;l10n=ru&amp;mc=4.551381843392486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87;&#1088;&#1086;&#1077;&#1082;&#1090;\&#1041;&#1077;&#1079;%20&#1080;&#1084;&#1077;&#1085;&#1080;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643866" cy="836712"/>
          </a:xfrm>
        </p:spPr>
        <p:txBody>
          <a:bodyPr>
            <a:noAutofit/>
          </a:bodyPr>
          <a:lstStyle/>
          <a:p>
            <a:pPr algn="r"/>
            <a:r>
              <a:rPr lang="ru-RU" sz="6600" dirty="0" smtClean="0">
                <a:solidFill>
                  <a:srgbClr val="FF0000"/>
                </a:solidFill>
              </a:rPr>
              <a:t>«Летницкий говор»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14290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 Летницкая  средняя общеобразовательная школа №16 имени Героя Социалистического труда Нины Васильевны Переверзевой.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14311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Исследовательский проект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5072074"/>
            <a:ext cx="4067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подготовили: Михайлова Алёна,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Костина Аня</a:t>
            </a:r>
            <a:r>
              <a:rPr lang="ru-RU" sz="4000" dirty="0" smtClean="0"/>
              <a:t> 11 </a:t>
            </a:r>
            <a:r>
              <a:rPr lang="ru-RU" sz="3200" dirty="0" smtClean="0"/>
              <a:t>класс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071670" y="6215082"/>
            <a:ext cx="31432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2013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Admin.MICROSOF-C82623\Рабочий стол\let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3643314"/>
            <a:ext cx="414340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1"/>
          <a:ext cx="7920879" cy="726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60047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-Замена</a:t>
                      </a:r>
                      <a:r>
                        <a:rPr lang="ru-RU" baseline="0" dirty="0" smtClean="0"/>
                        <a:t> звука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err="1" smtClean="0"/>
                        <a:t>ф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 и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err="1" smtClean="0"/>
                        <a:t>ф</a:t>
                      </a:r>
                      <a:r>
                        <a:rPr lang="en-US" baseline="0" dirty="0" smtClean="0"/>
                        <a:t>`]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err="1" smtClean="0"/>
                        <a:t>хв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 :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47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Теле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хв</a:t>
                      </a:r>
                      <a:r>
                        <a:rPr lang="ru-RU" dirty="0" err="1" smtClean="0"/>
                        <a:t>он</a:t>
                      </a:r>
                      <a:endParaRPr lang="ru-RU" dirty="0" smtClean="0"/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хв</a:t>
                      </a:r>
                      <a:r>
                        <a:rPr lang="ru-RU" dirty="0" err="1" smtClean="0"/>
                        <a:t>амилия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Сара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хв</a:t>
                      </a:r>
                      <a:r>
                        <a:rPr lang="ru-RU" dirty="0" err="1" smtClean="0"/>
                        <a:t>ан</a:t>
                      </a:r>
                      <a:endParaRPr lang="ru-RU" dirty="0" smtClean="0"/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хв</a:t>
                      </a:r>
                      <a:r>
                        <a:rPr lang="ru-RU" dirty="0" err="1" smtClean="0"/>
                        <a:t>артук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Телефон,сарафан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Фамилия,фартук</a:t>
                      </a:r>
                      <a:endParaRPr lang="ru-RU" dirty="0"/>
                    </a:p>
                  </a:txBody>
                  <a:tcPr/>
                </a:tc>
              </a:tr>
              <a:tr h="529129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-Мягкое</a:t>
                      </a:r>
                      <a:r>
                        <a:rPr lang="ru-RU" baseline="0" dirty="0" smtClean="0"/>
                        <a:t> произношение окончания в существительном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0471"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На </a:t>
                      </a:r>
                      <a:r>
                        <a:rPr lang="ru-RU" dirty="0" err="1" smtClean="0"/>
                        <a:t>линей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кя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балалай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кю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Балалайку</a:t>
                      </a:r>
                    </a:p>
                    <a:p>
                      <a:r>
                        <a:rPr lang="ru-RU" dirty="0" smtClean="0"/>
                        <a:t>На линейках</a:t>
                      </a:r>
                      <a:endParaRPr lang="ru-RU" dirty="0"/>
                    </a:p>
                  </a:txBody>
                  <a:tcPr/>
                </a:tc>
              </a:tr>
              <a:tr h="352753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-Диалектные слова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7470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Сподряд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Ничё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Нынче</a:t>
                      </a: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Телевизер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Тверстый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хварать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Сподряд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Ничё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Нынче</a:t>
                      </a:r>
                    </a:p>
                    <a:p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Телевизер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Тверстый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Хварать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1600" dirty="0" smtClean="0">
                          <a:solidFill>
                            <a:srgbClr val="FF0000"/>
                          </a:solidFill>
                        </a:rPr>
                      </a:b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dirty="0" smtClean="0"/>
                        <a:t>Обратно</a:t>
                      </a:r>
                    </a:p>
                    <a:p>
                      <a:r>
                        <a:rPr lang="ru-RU" sz="1600" dirty="0" smtClean="0"/>
                        <a:t>Зачинай</a:t>
                      </a:r>
                    </a:p>
                    <a:p>
                      <a:r>
                        <a:rPr lang="ru-RU" sz="1600" dirty="0" smtClean="0"/>
                        <a:t>Снимки</a:t>
                      </a:r>
                    </a:p>
                    <a:p>
                      <a:r>
                        <a:rPr lang="ru-RU" sz="1600" dirty="0" err="1" smtClean="0"/>
                        <a:t>Давича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Стренуть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Толченка</a:t>
                      </a:r>
                      <a:endParaRPr lang="ru-RU" sz="1600" dirty="0" smtClean="0"/>
                    </a:p>
                    <a:p>
                      <a:r>
                        <a:rPr lang="ru-RU" sz="1600" dirty="0" err="1" smtClean="0"/>
                        <a:t>Лисапед</a:t>
                      </a:r>
                      <a:endParaRPr lang="ru-RU" sz="1600" dirty="0" smtClean="0"/>
                    </a:p>
                    <a:p>
                      <a:r>
                        <a:rPr lang="ru-RU" sz="1600" dirty="0" smtClean="0"/>
                        <a:t>Нянька</a:t>
                      </a:r>
                    </a:p>
                    <a:p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Подряд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Ничего</a:t>
                      </a:r>
                    </a:p>
                    <a:p>
                      <a:r>
                        <a:rPr lang="ru-RU" dirty="0" smtClean="0"/>
                        <a:t>Сегодня</a:t>
                      </a:r>
                    </a:p>
                    <a:p>
                      <a:r>
                        <a:rPr lang="ru-RU" dirty="0" smtClean="0"/>
                        <a:t>Телевизор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Твёрдый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Болеть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600" dirty="0" smtClean="0"/>
                        <a:t>Опять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Начинай</a:t>
                      </a:r>
                    </a:p>
                    <a:p>
                      <a:r>
                        <a:rPr lang="ru-RU" sz="1600" dirty="0" smtClean="0"/>
                        <a:t>Сметана</a:t>
                      </a:r>
                    </a:p>
                    <a:p>
                      <a:r>
                        <a:rPr lang="ru-RU" sz="1600" dirty="0" smtClean="0"/>
                        <a:t>Вчера</a:t>
                      </a:r>
                    </a:p>
                    <a:p>
                      <a:r>
                        <a:rPr lang="ru-RU" sz="1600" dirty="0" smtClean="0"/>
                        <a:t>Встретить</a:t>
                      </a:r>
                    </a:p>
                    <a:p>
                      <a:r>
                        <a:rPr lang="ru-RU" sz="1600" dirty="0" smtClean="0"/>
                        <a:t>Картофельное</a:t>
                      </a:r>
                      <a:r>
                        <a:rPr lang="ru-RU" sz="1600" baseline="0" dirty="0" smtClean="0"/>
                        <a:t> пюре</a:t>
                      </a:r>
                    </a:p>
                    <a:p>
                      <a:r>
                        <a:rPr lang="ru-RU" sz="1600" baseline="0" dirty="0" smtClean="0"/>
                        <a:t>Велосипед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Сестра</a:t>
                      </a:r>
                      <a:br>
                        <a:rPr lang="ru-RU" sz="1600" baseline="0" dirty="0" smtClean="0"/>
                      </a:b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6631"/>
          <a:ext cx="8568951" cy="670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856317"/>
                <a:gridCol w="2856317"/>
              </a:tblGrid>
              <a:tr h="531440"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2. Морфологические</a:t>
                      </a:r>
                      <a:r>
                        <a:rPr lang="ru-RU" sz="2800" baseline="0" dirty="0" smtClean="0"/>
                        <a:t> особенности 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gridSpan="3">
                  <a:txBody>
                    <a:bodyPr/>
                    <a:lstStyle/>
                    <a:p>
                      <a:r>
                        <a:rPr lang="ru-RU" sz="2400" dirty="0" smtClean="0"/>
                        <a:t>Глагол :</a:t>
                      </a:r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367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-Окончание гл. 3 л. Ед. ч. 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т</a:t>
                      </a:r>
                      <a:r>
                        <a:rPr lang="en-US" dirty="0" smtClean="0"/>
                        <a:t>`]</a:t>
                      </a:r>
                      <a:r>
                        <a:rPr lang="ru-RU" dirty="0" smtClean="0"/>
                        <a:t>,отражающие древнерусское 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err="1" smtClean="0"/>
                        <a:t>ть</a:t>
                      </a:r>
                      <a:r>
                        <a:rPr lang="en-US" dirty="0" smtClean="0"/>
                        <a:t>]</a:t>
                      </a:r>
                      <a:r>
                        <a:rPr lang="ru-RU" dirty="0" smtClean="0"/>
                        <a:t>,вместо литературного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т</a:t>
                      </a:r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3670">
                <a:tc>
                  <a:txBody>
                    <a:bodyPr/>
                    <a:lstStyle/>
                    <a:p>
                      <a:r>
                        <a:rPr lang="ru-RU" dirty="0" smtClean="0"/>
                        <a:t>Он </a:t>
                      </a:r>
                      <a:r>
                        <a:rPr lang="ru-RU" dirty="0" err="1" smtClean="0"/>
                        <a:t>несе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Она </a:t>
                      </a:r>
                      <a:r>
                        <a:rPr lang="ru-RU" dirty="0" err="1" smtClean="0"/>
                        <a:t>иде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ть</a:t>
                      </a:r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dirty="0" err="1" smtClean="0"/>
                        <a:t>играю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Несёт,идет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играют</a:t>
                      </a:r>
                      <a:endParaRPr lang="ru-RU" dirty="0"/>
                    </a:p>
                  </a:txBody>
                  <a:tcPr/>
                </a:tc>
              </a:tr>
              <a:tr h="420892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-Окончание</a:t>
                      </a:r>
                      <a:r>
                        <a:rPr lang="ru-RU" baseline="0" dirty="0" smtClean="0"/>
                        <a:t> гл. 3 </a:t>
                      </a:r>
                      <a:r>
                        <a:rPr lang="ru-RU" baseline="0" dirty="0" err="1" smtClean="0"/>
                        <a:t>бл</a:t>
                      </a:r>
                      <a:r>
                        <a:rPr lang="ru-RU" baseline="0" dirty="0" smtClean="0"/>
                        <a:t>. Мн. ч. </a:t>
                      </a:r>
                      <a:r>
                        <a:rPr lang="en-US" baseline="0" dirty="0" smtClean="0"/>
                        <a:t>I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спр</a:t>
                      </a:r>
                      <a:r>
                        <a:rPr lang="ru-RU" baseline="0" dirty="0" smtClean="0"/>
                        <a:t>. </a:t>
                      </a:r>
                      <a:r>
                        <a:rPr lang="ru-RU" baseline="0" dirty="0" err="1" smtClean="0"/>
                        <a:t>ють</a:t>
                      </a:r>
                      <a:r>
                        <a:rPr lang="ru-RU" baseline="0" dirty="0" smtClean="0"/>
                        <a:t> вместо ять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367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вид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ють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прос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ють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Видят</a:t>
                      </a:r>
                    </a:p>
                    <a:p>
                      <a:r>
                        <a:rPr lang="ru-RU" dirty="0" smtClean="0"/>
                        <a:t>просят</a:t>
                      </a:r>
                      <a:endParaRPr lang="ru-RU" dirty="0"/>
                    </a:p>
                  </a:txBody>
                  <a:tcPr/>
                </a:tc>
              </a:tr>
              <a:tr h="462474"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Существительное :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20378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-окончание И.п.</a:t>
                      </a:r>
                      <a:r>
                        <a:rPr lang="ru-RU" baseline="0" dirty="0" smtClean="0"/>
                        <a:t> мн. Числа сущ. Ср.р. на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smtClean="0"/>
                        <a:t>и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-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err="1" smtClean="0"/>
                        <a:t>ы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: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сёл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окн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Сёла, окна</a:t>
                      </a:r>
                    </a:p>
                  </a:txBody>
                  <a:tcPr/>
                </a:tc>
              </a:tr>
              <a:tr h="360040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-Утрата</a:t>
                      </a:r>
                      <a:r>
                        <a:rPr lang="ru-RU" baseline="0" dirty="0" smtClean="0"/>
                        <a:t> категории ср.рода: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33670">
                <a:tc>
                  <a:txBody>
                    <a:bodyPr/>
                    <a:lstStyle/>
                    <a:p>
                      <a:r>
                        <a:rPr lang="ru-RU" dirty="0" smtClean="0"/>
                        <a:t>Тут мой полотен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ец(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м.р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r>
                        <a:rPr lang="ru-RU" dirty="0" smtClean="0"/>
                        <a:t> висел.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Съел мой яблок(</a:t>
                      </a:r>
                      <a:r>
                        <a:rPr lang="ru-RU" dirty="0" err="1" smtClean="0"/>
                        <a:t>м.р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висело полотенце</a:t>
                      </a:r>
                    </a:p>
                    <a:p>
                      <a:r>
                        <a:rPr lang="ru-RU" dirty="0" smtClean="0"/>
                        <a:t>моё</a:t>
                      </a:r>
                      <a:r>
                        <a:rPr lang="ru-RU" baseline="0" dirty="0" smtClean="0"/>
                        <a:t> яблоко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536" y="1268760"/>
          <a:ext cx="8352928" cy="456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36304"/>
                <a:gridCol w="2880320"/>
              </a:tblGrid>
              <a:tr h="692696">
                <a:tc gridSpan="3">
                  <a:txBody>
                    <a:bodyPr/>
                    <a:lstStyle/>
                    <a:p>
                      <a:r>
                        <a:rPr lang="ru-RU" sz="4000" dirty="0" smtClean="0"/>
                        <a:t>Местоимения :</a:t>
                      </a:r>
                      <a:endParaRPr lang="ru-R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23704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-Форма</a:t>
                      </a:r>
                      <a:r>
                        <a:rPr lang="ru-RU" baseline="0" dirty="0" smtClean="0"/>
                        <a:t> местоимений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dirty="0" smtClean="0"/>
                        <a:t>не</a:t>
                      </a:r>
                    </a:p>
                    <a:p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э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н</a:t>
                      </a:r>
                      <a:r>
                        <a:rPr lang="ru-RU" dirty="0" err="1" smtClean="0"/>
                        <a:t>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err="1" smtClean="0"/>
                        <a:t>бе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dirty="0" err="1" smtClean="0"/>
                        <a:t>бе</a:t>
                      </a:r>
                      <a:endParaRPr lang="ru-RU" dirty="0" smtClean="0"/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ен</a:t>
                      </a:r>
                      <a:r>
                        <a:rPr lang="ru-RU" dirty="0" err="1" smtClean="0"/>
                        <a:t>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Мне</a:t>
                      </a:r>
                    </a:p>
                    <a:p>
                      <a:r>
                        <a:rPr lang="ru-RU" dirty="0" smtClean="0"/>
                        <a:t>тебе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648072">
                <a:tc gridSpan="3">
                  <a:txBody>
                    <a:bodyPr/>
                    <a:lstStyle/>
                    <a:p>
                      <a:r>
                        <a:rPr lang="ru-RU" sz="3600" dirty="0" smtClean="0"/>
                        <a:t>Наречия :</a:t>
                      </a:r>
                      <a:endParaRPr lang="ru-RU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04056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-Формы</a:t>
                      </a:r>
                      <a:r>
                        <a:rPr lang="ru-RU" baseline="0" dirty="0" smtClean="0"/>
                        <a:t> наречий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99558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Ка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и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де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та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</a:rPr>
                        <a:t>да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Когда</a:t>
                      </a:r>
                      <a:r>
                        <a:rPr lang="ru-RU" baseline="0" dirty="0" smtClean="0"/>
                        <a:t> </a:t>
                      </a:r>
                      <a:br>
                        <a:rPr lang="ru-RU" baseline="0" dirty="0" smtClean="0"/>
                      </a:br>
                      <a:r>
                        <a:rPr lang="ru-RU" dirty="0" smtClean="0"/>
                        <a:t>Тогда</a:t>
                      </a:r>
                    </a:p>
                    <a:p>
                      <a:r>
                        <a:rPr lang="ru-RU" dirty="0" smtClean="0"/>
                        <a:t>где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15200" cy="13323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вывод: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речи жителей Летника  и курско-орловских говорах много общего и в фонетике, и в морфологии, и в орфоэпии, и в лексике. </a:t>
            </a:r>
            <a:br>
              <a:rPr lang="ru-RU" sz="2800" dirty="0" smtClean="0"/>
            </a:br>
            <a:r>
              <a:rPr lang="ru-RU" sz="2800" dirty="0" smtClean="0"/>
              <a:t>Летницкий говор является довольно устойчивой речевой системой , но в основном  для старшего поколения.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Список литературы 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А .А. Озеров – На Черкасском тракте</a:t>
            </a:r>
          </a:p>
          <a:p>
            <a:r>
              <a:rPr lang="ru-RU" sz="2800" dirty="0" smtClean="0"/>
              <a:t>2. В .И. Даль  - О наречиях русского языка.</a:t>
            </a:r>
          </a:p>
          <a:p>
            <a:r>
              <a:rPr lang="ru-RU" sz="2800" dirty="0" smtClean="0"/>
              <a:t>3.Словарь  С.И. Ожегова.</a:t>
            </a:r>
          </a:p>
          <a:p>
            <a:r>
              <a:rPr lang="ru-RU" sz="2800" dirty="0" smtClean="0"/>
              <a:t>4.Интернет –ресурсы. Википедия .</a:t>
            </a:r>
          </a:p>
          <a:p>
            <a:r>
              <a:rPr lang="ru-RU" sz="2800" dirty="0" smtClean="0"/>
              <a:t>5.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http://</a:t>
            </a:r>
            <a:r>
              <a:rPr lang="en-US" sz="2800" dirty="0" smtClean="0">
                <a:solidFill>
                  <a:srgbClr val="7030A0"/>
                </a:solidFill>
                <a:hlinkClick r:id="rId2"/>
              </a:rPr>
              <a:t> ru.wikipedia.org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/>
              <a:t>6. .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http://</a:t>
            </a:r>
            <a:r>
              <a:rPr lang="en-US" sz="2800" dirty="0" smtClean="0">
                <a:solidFill>
                  <a:srgbClr val="7030A0"/>
                </a:solidFill>
                <a:hlinkClick r:id="rId3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hlinkClick r:id="rId3"/>
              </a:rPr>
              <a:t>cheloveknauka.com</a:t>
            </a:r>
            <a:endParaRPr lang="ru-RU" sz="2800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изучить местный говор села Летник Песчанокопского района.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9249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Гипотеза</a:t>
            </a:r>
            <a:r>
              <a:rPr lang="ru-RU" sz="3200" dirty="0" smtClean="0">
                <a:solidFill>
                  <a:srgbClr val="FF0000"/>
                </a:solidFill>
              </a:rPr>
              <a:t>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01008"/>
            <a:ext cx="8012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говор села Летник возник благодаря переселенцам из центральной России, многие черты курско-орловских говоров сохранились в речи местных жителей и сегодня.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84482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Определить особенности речи жителей села Летник.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Рассмотреть историю и причины возникновения местного говора.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Проанализировать особенности речи жителей села Летник.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Методы исследования: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340768"/>
            <a:ext cx="78488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Наблюдения , встречи с носителями языка , интервью , сравнение ,сопоставление.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Актуальность исследования </a:t>
            </a:r>
          </a:p>
          <a:p>
            <a:r>
              <a:rPr lang="ru-RU" sz="2800" dirty="0" smtClean="0"/>
              <a:t>обусловлена тем , что в условиях возросшего интереса к историческим ценностям, изучение русских народных говоров приобретает особую значимость. </a:t>
            </a:r>
          </a:p>
          <a:p>
            <a:r>
              <a:rPr lang="ru-RU" sz="2800" dirty="0" smtClean="0"/>
              <a:t>Изучение говора дает бесценный материал для проникновения в истоки языка , его историческое прошлое ,позволяет понять процесс становления и развития русского литературного языка.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332656"/>
            <a:ext cx="7956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ЛЕТНИЦКИЕ ПРОСТОРЫ…</a:t>
            </a:r>
            <a:endParaRPr lang="ru-RU" sz="4400" dirty="0"/>
          </a:p>
        </p:txBody>
      </p:sp>
      <p:pic>
        <p:nvPicPr>
          <p:cNvPr id="2051" name="Picture 3" descr="C:\Users\1\Desktop\ЛЕТНИК\Новая папка\SAM_0566.JPG"/>
          <p:cNvPicPr>
            <a:picLocks noChangeAspect="1" noChangeArrowheads="1"/>
          </p:cNvPicPr>
          <p:nvPr/>
        </p:nvPicPr>
        <p:blipFill>
          <a:blip r:embed="rId2" cstate="print"/>
          <a:srcRect r="1184" b="11869"/>
          <a:stretch>
            <a:fillRect/>
          </a:stretch>
        </p:blipFill>
        <p:spPr bwMode="auto">
          <a:xfrm rot="884462">
            <a:off x="368693" y="1496500"/>
            <a:ext cx="4553954" cy="386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1\Desktop\ЛЕТНИК\Новая папка\DSC_000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3061">
            <a:off x="4459100" y="1396818"/>
            <a:ext cx="3908542" cy="521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ЛЕТНИЦКИЕ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</a:rPr>
              <a:t>ПРОСТОРЫ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…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98" name="Picture 2" descr="H:\Фото\Фото1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0053">
            <a:off x="440444" y="1912969"/>
            <a:ext cx="5369545" cy="40271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" descr="H:\Фото\Фото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7762">
            <a:off x="4746422" y="1501486"/>
            <a:ext cx="3802599" cy="5070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Наши респонденты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6145" name="Picture 1" descr="C:\Users\1\Desktop\ЛЕТНИК\SAM_3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285992"/>
            <a:ext cx="2687093" cy="3960439"/>
          </a:xfrm>
          <a:prstGeom prst="rect">
            <a:avLst/>
          </a:prstGeom>
          <a:noFill/>
        </p:spPr>
      </p:pic>
      <p:pic>
        <p:nvPicPr>
          <p:cNvPr id="6146" name="Picture 2" descr="C:\Users\1\Desktop\ЛЕТНИК\SAM_3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3032977" cy="3888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Ельников Дмитрий Леонтьевич, родился 30 октября 1939 года, по образованию строитель.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785794"/>
            <a:ext cx="435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Костин Михаил Дмитриевич, родился 7 октября 1941 года,    образование семилетнее, работал шафёром.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46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«… язык , которым говорит народ и в котором есть звуки для выражения всего, … - мне мил …»</a:t>
            </a:r>
            <a:endParaRPr lang="ru-RU" sz="2800" dirty="0"/>
          </a:p>
        </p:txBody>
      </p:sp>
      <p:pic>
        <p:nvPicPr>
          <p:cNvPr id="8" name="Без имен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196752"/>
            <a:ext cx="6408373" cy="480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2670883"/>
            <a:ext cx="859684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600" dirty="0" smtClean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60648"/>
          <a:ext cx="8424936" cy="6216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91546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Курско – орловский говор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Летницкий говор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Литературное соответствие</a:t>
                      </a:r>
                      <a:endParaRPr lang="ru-RU" sz="2400" dirty="0"/>
                    </a:p>
                  </a:txBody>
                  <a:tcPr/>
                </a:tc>
              </a:tr>
              <a:tr h="484177"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1.Фонетика 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1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А)Произношение гласных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0760">
                <a:tc>
                  <a:txBody>
                    <a:bodyPr/>
                    <a:lstStyle/>
                    <a:p>
                      <a:r>
                        <a:rPr lang="ru-RU" dirty="0" smtClean="0"/>
                        <a:t>-произношение 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е</a:t>
                      </a:r>
                      <a:r>
                        <a:rPr lang="en-US" dirty="0" smtClean="0"/>
                        <a:t>]</a:t>
                      </a:r>
                      <a:r>
                        <a:rPr lang="ru-RU" dirty="0" smtClean="0"/>
                        <a:t>на месте орфографического</a:t>
                      </a:r>
                      <a:r>
                        <a:rPr lang="en-US" dirty="0" smtClean="0"/>
                        <a:t>[</a:t>
                      </a:r>
                      <a:r>
                        <a:rPr lang="ru-RU" dirty="0" smtClean="0"/>
                        <a:t>я</a:t>
                      </a:r>
                      <a:r>
                        <a:rPr lang="en-US" dirty="0" smtClean="0"/>
                        <a:t>]</a:t>
                      </a:r>
                      <a:r>
                        <a:rPr lang="ru-RU" dirty="0" smtClean="0"/>
                        <a:t>:</a:t>
                      </a:r>
                    </a:p>
                    <a:p>
                      <a:r>
                        <a:rPr lang="ru-RU" dirty="0" smtClean="0"/>
                        <a:t>Гр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dirty="0" smtClean="0"/>
                        <a:t>зь и наоборот :н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r>
                        <a:rPr lang="ru-RU" dirty="0" smtClean="0"/>
                        <a:t>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ид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dirty="0" smtClean="0"/>
                        <a:t>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Грязь</a:t>
                      </a:r>
                    </a:p>
                    <a:p>
                      <a:r>
                        <a:rPr lang="ru-RU" dirty="0" smtClean="0"/>
                        <a:t>нет</a:t>
                      </a:r>
                    </a:p>
                    <a:p>
                      <a:r>
                        <a:rPr lang="ru-RU" dirty="0" smtClean="0"/>
                        <a:t>Идёшь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36806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Б)Произношение</a:t>
                      </a:r>
                      <a:r>
                        <a:rPr lang="ru-RU" baseline="0" dirty="0" smtClean="0"/>
                        <a:t> согласных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998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-отвердение долгих шипящих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5461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я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шш</a:t>
                      </a:r>
                      <a:r>
                        <a:rPr lang="ru-RU" dirty="0" err="1" smtClean="0"/>
                        <a:t>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темноти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шш</a:t>
                      </a:r>
                      <a:r>
                        <a:rPr lang="ru-RU" dirty="0" err="1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Ящик </a:t>
                      </a:r>
                    </a:p>
                    <a:p>
                      <a:r>
                        <a:rPr lang="ru-RU" dirty="0" smtClean="0"/>
                        <a:t>темнотища</a:t>
                      </a:r>
                      <a:endParaRPr lang="ru-RU" dirty="0"/>
                    </a:p>
                  </a:txBody>
                  <a:tcPr/>
                </a:tc>
              </a:tr>
              <a:tr h="464121">
                <a:tc gridSpan="3">
                  <a:txBody>
                    <a:bodyPr/>
                    <a:lstStyle/>
                    <a:p>
                      <a:r>
                        <a:rPr lang="ru-RU" dirty="0" smtClean="0"/>
                        <a:t>-Замена</a:t>
                      </a:r>
                      <a:r>
                        <a:rPr lang="ru-RU" baseline="0" dirty="0" smtClean="0"/>
                        <a:t> звука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smtClean="0"/>
                        <a:t>в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 на </a:t>
                      </a:r>
                      <a:r>
                        <a:rPr lang="en-US" baseline="0" dirty="0" smtClean="0"/>
                        <a:t>[</a:t>
                      </a:r>
                      <a:r>
                        <a:rPr lang="ru-RU" baseline="0" dirty="0" smtClean="0"/>
                        <a:t>у</a:t>
                      </a:r>
                      <a:r>
                        <a:rPr lang="en-US" baseline="0" dirty="0" smtClean="0"/>
                        <a:t>]</a:t>
                      </a:r>
                      <a:r>
                        <a:rPr lang="ru-RU" baseline="0" dirty="0" smtClean="0"/>
                        <a:t> в начале слова :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546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err="1" smtClean="0"/>
                        <a:t>нук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baseline="0" dirty="0" smtClean="0"/>
                        <a:t> город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err="1" smtClean="0"/>
                        <a:t>перед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хати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Внук, вперёд</a:t>
                      </a:r>
                    </a:p>
                    <a:p>
                      <a:r>
                        <a:rPr lang="ru-RU" baseline="0" dirty="0" smtClean="0"/>
                        <a:t> в город</a:t>
                      </a:r>
                      <a:r>
                        <a:rPr lang="ru-RU" dirty="0" smtClean="0"/>
                        <a:t>, в хате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1336</TotalTime>
  <Words>537</Words>
  <Application>Microsoft Office PowerPoint</Application>
  <PresentationFormat>Экран (4:3)</PresentationFormat>
  <Paragraphs>139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«Летницкий говор»</vt:lpstr>
      <vt:lpstr>Цель:</vt:lpstr>
      <vt:lpstr>Задачи:</vt:lpstr>
      <vt:lpstr>Методы исследования:</vt:lpstr>
      <vt:lpstr>Слайд 5</vt:lpstr>
      <vt:lpstr>ЛЕТНИЦКИЕ ПРОСТОРЫ…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вывод:</vt:lpstr>
      <vt:lpstr>Список литературы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61</cp:revision>
  <dcterms:created xsi:type="dcterms:W3CDTF">2013-04-14T13:41:54Z</dcterms:created>
  <dcterms:modified xsi:type="dcterms:W3CDTF">2013-10-16T11:59:55Z</dcterms:modified>
</cp:coreProperties>
</file>