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  <p:sldId id="262" r:id="rId7"/>
    <p:sldId id="263" r:id="rId8"/>
    <p:sldId id="265" r:id="rId9"/>
    <p:sldId id="264" r:id="rId10"/>
    <p:sldId id="266" r:id="rId11"/>
    <p:sldId id="282" r:id="rId12"/>
    <p:sldId id="267" r:id="rId13"/>
    <p:sldId id="269" r:id="rId14"/>
    <p:sldId id="268" r:id="rId15"/>
    <p:sldId id="276" r:id="rId16"/>
    <p:sldId id="277" r:id="rId17"/>
    <p:sldId id="278" r:id="rId18"/>
    <p:sldId id="279" r:id="rId19"/>
    <p:sldId id="28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31313"/>
    <a:srgbClr val="FF0000"/>
    <a:srgbClr val="FF3300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BCE68-6DAC-4626-9D7E-F9293464870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43CDF99-7E2F-49FA-B9EA-A8FA573CC4F6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ial Black" pitchFamily="34" charset="0"/>
            </a:rPr>
            <a:t>1</a:t>
          </a:r>
          <a:r>
            <a:rPr lang="ru-RU" dirty="0" smtClean="0"/>
            <a:t> - СИСТЕМЫ</a:t>
          </a:r>
          <a:endParaRPr lang="ru-RU" dirty="0"/>
        </a:p>
      </dgm:t>
    </dgm:pt>
    <dgm:pt modelId="{42EAE54D-9F5A-40C7-A895-7DE035173744}" type="parTrans" cxnId="{2153806D-AB64-45EC-BCD3-89C4C2303556}">
      <dgm:prSet/>
      <dgm:spPr/>
      <dgm:t>
        <a:bodyPr/>
        <a:lstStyle/>
        <a:p>
          <a:endParaRPr lang="ru-RU"/>
        </a:p>
      </dgm:t>
    </dgm:pt>
    <dgm:pt modelId="{568ED756-E656-4C1E-B67C-BA88369BB8CC}" type="sibTrans" cxnId="{2153806D-AB64-45EC-BCD3-89C4C2303556}">
      <dgm:prSet/>
      <dgm:spPr/>
      <dgm:t>
        <a:bodyPr/>
        <a:lstStyle/>
        <a:p>
          <a:endParaRPr lang="ru-RU"/>
        </a:p>
      </dgm:t>
    </dgm:pt>
    <dgm:pt modelId="{7CB5C489-5AF7-4503-B38D-D4113306447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ial Black" pitchFamily="34" charset="0"/>
            </a:rPr>
            <a:t>2</a:t>
          </a:r>
          <a:r>
            <a:rPr lang="ru-RU" dirty="0" smtClean="0"/>
            <a:t> - СРЕДСТВА</a:t>
          </a:r>
          <a:endParaRPr lang="ru-RU" dirty="0"/>
        </a:p>
      </dgm:t>
    </dgm:pt>
    <dgm:pt modelId="{1F826E20-EB53-482B-A843-7EF1085C3DE5}" type="parTrans" cxnId="{28CCD6DF-6B0B-413D-BA79-7C033FF9284B}">
      <dgm:prSet/>
      <dgm:spPr/>
      <dgm:t>
        <a:bodyPr/>
        <a:lstStyle/>
        <a:p>
          <a:endParaRPr lang="ru-RU"/>
        </a:p>
      </dgm:t>
    </dgm:pt>
    <dgm:pt modelId="{C8F41A65-3D45-4FF1-909D-2436ED6D0127}" type="sibTrans" cxnId="{28CCD6DF-6B0B-413D-BA79-7C033FF9284B}">
      <dgm:prSet/>
      <dgm:spPr/>
      <dgm:t>
        <a:bodyPr/>
        <a:lstStyle/>
        <a:p>
          <a:endParaRPr lang="ru-RU"/>
        </a:p>
      </dgm:t>
    </dgm:pt>
    <dgm:pt modelId="{F087D51F-63B2-4692-90DE-C89612B5C14F}">
      <dgm:prSet custT="1"/>
      <dgm:spPr/>
      <dgm:t>
        <a:bodyPr/>
        <a:lstStyle/>
        <a:p>
          <a:r>
            <a:rPr lang="ru-RU" sz="2400" b="1" dirty="0" smtClean="0"/>
            <a:t>Радиостанция</a:t>
          </a:r>
          <a:endParaRPr lang="ru-RU" sz="2400" b="1" dirty="0"/>
        </a:p>
      </dgm:t>
    </dgm:pt>
    <dgm:pt modelId="{9D6BEEBC-BAC0-471D-BB35-32298CD46C80}" type="parTrans" cxnId="{F3871A97-CC21-4BD8-9F27-79E1B6D7C2BA}">
      <dgm:prSet/>
      <dgm:spPr/>
      <dgm:t>
        <a:bodyPr/>
        <a:lstStyle/>
        <a:p>
          <a:endParaRPr lang="ru-RU"/>
        </a:p>
      </dgm:t>
    </dgm:pt>
    <dgm:pt modelId="{C54C430E-05B2-4D07-9306-937F8A5E8770}" type="sibTrans" cxnId="{F3871A97-CC21-4BD8-9F27-79E1B6D7C2BA}">
      <dgm:prSet/>
      <dgm:spPr/>
      <dgm:t>
        <a:bodyPr/>
        <a:lstStyle/>
        <a:p>
          <a:endParaRPr lang="ru-RU"/>
        </a:p>
      </dgm:t>
    </dgm:pt>
    <dgm:pt modelId="{160EF590-4A32-4351-9EF1-F8A6C6C14388}">
      <dgm:prSet custT="1"/>
      <dgm:spPr/>
      <dgm:t>
        <a:bodyPr/>
        <a:lstStyle/>
        <a:p>
          <a:r>
            <a:rPr lang="ru-RU" sz="2200" b="1" dirty="0" smtClean="0"/>
            <a:t>Спасательные круги</a:t>
          </a:r>
          <a:endParaRPr lang="ru-RU" sz="2200" b="1" dirty="0"/>
        </a:p>
      </dgm:t>
    </dgm:pt>
    <dgm:pt modelId="{FC660D48-80DA-411F-A5A9-09BFC9D03669}" type="parTrans" cxnId="{386CE34D-43B8-4221-BB58-2DE056E34A45}">
      <dgm:prSet/>
      <dgm:spPr/>
      <dgm:t>
        <a:bodyPr/>
        <a:lstStyle/>
        <a:p>
          <a:endParaRPr lang="ru-RU"/>
        </a:p>
      </dgm:t>
    </dgm:pt>
    <dgm:pt modelId="{32CA861A-2B8A-414F-A5F2-CAF9130B03E0}" type="sibTrans" cxnId="{386CE34D-43B8-4221-BB58-2DE056E34A45}">
      <dgm:prSet/>
      <dgm:spPr/>
      <dgm:t>
        <a:bodyPr/>
        <a:lstStyle/>
        <a:p>
          <a:endParaRPr lang="ru-RU"/>
        </a:p>
      </dgm:t>
    </dgm:pt>
    <dgm:pt modelId="{7BEB4C98-C41E-453E-9A7B-105FD6171493}">
      <dgm:prSet custT="1"/>
      <dgm:spPr/>
      <dgm:t>
        <a:bodyPr/>
        <a:lstStyle/>
        <a:p>
          <a:r>
            <a:rPr lang="ru-RU" sz="2200" b="1" dirty="0" smtClean="0"/>
            <a:t>Спасательные жилеты</a:t>
          </a:r>
          <a:endParaRPr lang="ru-RU" sz="2200" b="1" dirty="0"/>
        </a:p>
      </dgm:t>
    </dgm:pt>
    <dgm:pt modelId="{19CFE408-D16A-47EE-A53E-8C66924D4969}" type="parTrans" cxnId="{791FD323-A204-46D7-A2D7-CA684765188F}">
      <dgm:prSet/>
      <dgm:spPr/>
      <dgm:t>
        <a:bodyPr/>
        <a:lstStyle/>
        <a:p>
          <a:endParaRPr lang="ru-RU"/>
        </a:p>
      </dgm:t>
    </dgm:pt>
    <dgm:pt modelId="{1561D2E4-9BDC-4B20-8555-44B1C56D4F1B}" type="sibTrans" cxnId="{791FD323-A204-46D7-A2D7-CA684765188F}">
      <dgm:prSet/>
      <dgm:spPr/>
      <dgm:t>
        <a:bodyPr/>
        <a:lstStyle/>
        <a:p>
          <a:endParaRPr lang="ru-RU"/>
        </a:p>
      </dgm:t>
    </dgm:pt>
    <dgm:pt modelId="{D6BB0DC6-E2C7-4C1E-93D3-4022712B442B}">
      <dgm:prSet custT="1"/>
      <dgm:spPr/>
      <dgm:t>
        <a:bodyPr/>
        <a:lstStyle/>
        <a:p>
          <a:r>
            <a:rPr lang="ru-RU" sz="2200" b="1" dirty="0" smtClean="0"/>
            <a:t>Шлюпки</a:t>
          </a:r>
          <a:endParaRPr lang="ru-RU" sz="2200" b="1" dirty="0"/>
        </a:p>
      </dgm:t>
    </dgm:pt>
    <dgm:pt modelId="{8D95AF1D-9F05-4391-966A-E700FB6365DB}" type="parTrans" cxnId="{C2506997-2E46-4CBB-9EFC-FCE9A7CA94E0}">
      <dgm:prSet/>
      <dgm:spPr/>
      <dgm:t>
        <a:bodyPr/>
        <a:lstStyle/>
        <a:p>
          <a:endParaRPr lang="ru-RU"/>
        </a:p>
      </dgm:t>
    </dgm:pt>
    <dgm:pt modelId="{B7254522-7F79-4040-940A-4A0BAC96B064}" type="sibTrans" cxnId="{C2506997-2E46-4CBB-9EFC-FCE9A7CA94E0}">
      <dgm:prSet/>
      <dgm:spPr/>
      <dgm:t>
        <a:bodyPr/>
        <a:lstStyle/>
        <a:p>
          <a:endParaRPr lang="ru-RU"/>
        </a:p>
      </dgm:t>
    </dgm:pt>
    <dgm:pt modelId="{DB0A886D-286F-4A7B-96D8-7567252C7C1F}">
      <dgm:prSet custT="1"/>
      <dgm:spPr/>
      <dgm:t>
        <a:bodyPr/>
        <a:lstStyle/>
        <a:p>
          <a:r>
            <a:rPr lang="ru-RU" sz="2200" b="1" dirty="0" smtClean="0"/>
            <a:t>Надувные плоты</a:t>
          </a:r>
          <a:endParaRPr lang="ru-RU" sz="2200" b="1" dirty="0"/>
        </a:p>
      </dgm:t>
    </dgm:pt>
    <dgm:pt modelId="{C47C698D-21FE-4C99-BF3F-0D0F23A59423}" type="parTrans" cxnId="{27988854-E317-4EDE-83B6-D22F8569F358}">
      <dgm:prSet/>
      <dgm:spPr/>
      <dgm:t>
        <a:bodyPr/>
        <a:lstStyle/>
        <a:p>
          <a:endParaRPr lang="ru-RU"/>
        </a:p>
      </dgm:t>
    </dgm:pt>
    <dgm:pt modelId="{B2032717-DF25-402D-88CA-989C88B0C024}" type="sibTrans" cxnId="{27988854-E317-4EDE-83B6-D22F8569F358}">
      <dgm:prSet/>
      <dgm:spPr/>
      <dgm:t>
        <a:bodyPr/>
        <a:lstStyle/>
        <a:p>
          <a:endParaRPr lang="ru-RU"/>
        </a:p>
      </dgm:t>
    </dgm:pt>
    <dgm:pt modelId="{67F1782B-F168-44A7-9C7A-4530EE97C0C1}">
      <dgm:prSet custT="1"/>
      <dgm:spPr/>
      <dgm:t>
        <a:bodyPr/>
        <a:lstStyle/>
        <a:p>
          <a:r>
            <a:rPr lang="ru-RU" sz="2200" b="1" dirty="0" smtClean="0"/>
            <a:t>Спасательные костюмы</a:t>
          </a:r>
          <a:endParaRPr lang="ru-RU" sz="2200" b="1" dirty="0"/>
        </a:p>
      </dgm:t>
    </dgm:pt>
    <dgm:pt modelId="{A40FCF2A-1B07-47EA-9BA5-CF7D62F29CD6}" type="parTrans" cxnId="{0CA8D14D-A784-40A1-9009-3FF51BD14152}">
      <dgm:prSet/>
      <dgm:spPr/>
      <dgm:t>
        <a:bodyPr/>
        <a:lstStyle/>
        <a:p>
          <a:endParaRPr lang="ru-RU"/>
        </a:p>
      </dgm:t>
    </dgm:pt>
    <dgm:pt modelId="{13DCCA26-B4ED-4359-A1C0-CBCD8E07DADC}" type="sibTrans" cxnId="{0CA8D14D-A784-40A1-9009-3FF51BD14152}">
      <dgm:prSet/>
      <dgm:spPr/>
      <dgm:t>
        <a:bodyPr/>
        <a:lstStyle/>
        <a:p>
          <a:endParaRPr lang="ru-RU"/>
        </a:p>
      </dgm:t>
    </dgm:pt>
    <dgm:pt modelId="{66703799-A24A-41F5-9ACA-6B861CBD68A6}" type="pres">
      <dgm:prSet presAssocID="{61FBCE68-6DAC-4626-9D7E-F9293464870E}" presName="diagram" presStyleCnt="0">
        <dgm:presLayoutVars>
          <dgm:dir/>
          <dgm:animLvl val="lvl"/>
          <dgm:resizeHandles val="exact"/>
        </dgm:presLayoutVars>
      </dgm:prSet>
      <dgm:spPr/>
    </dgm:pt>
    <dgm:pt modelId="{C23F60D6-3ED9-4138-9F34-CE423EF3AC2F}" type="pres">
      <dgm:prSet presAssocID="{D43CDF99-7E2F-49FA-B9EA-A8FA573CC4F6}" presName="compNode" presStyleCnt="0"/>
      <dgm:spPr/>
    </dgm:pt>
    <dgm:pt modelId="{3B252C64-2AA8-40E8-B331-15A7715ED73F}" type="pres">
      <dgm:prSet presAssocID="{D43CDF99-7E2F-49FA-B9EA-A8FA573CC4F6}" presName="childRect" presStyleLbl="bgAcc1" presStyleIdx="0" presStyleCnt="2" custScaleX="181786" custScaleY="125165" custLinFactNeighborX="-240" custLinFactNeighborY="38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1D1A-1AA2-44C4-B778-34FC544489DE}" type="pres">
      <dgm:prSet presAssocID="{D43CDF99-7E2F-49FA-B9EA-A8FA573CC4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0D5C9-0AC9-41B8-BE56-C078ED970E15}" type="pres">
      <dgm:prSet presAssocID="{D43CDF99-7E2F-49FA-B9EA-A8FA573CC4F6}" presName="parentRect" presStyleLbl="alignNode1" presStyleIdx="0" presStyleCnt="2" custScaleX="181625" custLinFactY="-100000" custLinFactNeighborX="-9477" custLinFactNeighborY="-175193"/>
      <dgm:spPr/>
      <dgm:t>
        <a:bodyPr/>
        <a:lstStyle/>
        <a:p>
          <a:endParaRPr lang="ru-RU"/>
        </a:p>
      </dgm:t>
    </dgm:pt>
    <dgm:pt modelId="{CB44E1AC-1DD1-4031-87EC-05131D294F4A}" type="pres">
      <dgm:prSet presAssocID="{D43CDF99-7E2F-49FA-B9EA-A8FA573CC4F6}" presName="adorn" presStyleLbl="fgAccFollowNode1" presStyleIdx="0" presStyleCnt="2" custLinFactY="-100000" custLinFactNeighborX="82922" custLinFactNeighborY="-1664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C9C550-62B3-40F2-8F23-131D8539A8C5}" type="pres">
      <dgm:prSet presAssocID="{568ED756-E656-4C1E-B67C-BA88369BB8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A7837A-C0B2-4F63-955E-25583D68DAC6}" type="pres">
      <dgm:prSet presAssocID="{7CB5C489-5AF7-4503-B38D-D41133064477}" presName="compNode" presStyleCnt="0"/>
      <dgm:spPr/>
    </dgm:pt>
    <dgm:pt modelId="{9CAC9FD2-429D-4F30-9744-57C1D6B3683B}" type="pres">
      <dgm:prSet presAssocID="{7CB5C489-5AF7-4503-B38D-D41133064477}" presName="childRect" presStyleLbl="bgAcc1" presStyleIdx="1" presStyleCnt="2" custScaleX="222567" custScaleY="122270" custLinFactNeighborX="339" custLinFactNeighborY="3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2AB28-DCE5-4B47-9423-C033973223EA}" type="pres">
      <dgm:prSet presAssocID="{7CB5C489-5AF7-4503-B38D-D411330644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F9FB4-6081-429D-A7B5-6020CD16C73A}" type="pres">
      <dgm:prSet presAssocID="{7CB5C489-5AF7-4503-B38D-D41133064477}" presName="parentRect" presStyleLbl="alignNode1" presStyleIdx="1" presStyleCnt="2" custScaleX="223202" custLinFactY="-100000" custLinFactNeighborX="240" custLinFactNeighborY="-171420"/>
      <dgm:spPr/>
      <dgm:t>
        <a:bodyPr/>
        <a:lstStyle/>
        <a:p>
          <a:endParaRPr lang="ru-RU"/>
        </a:p>
      </dgm:t>
    </dgm:pt>
    <dgm:pt modelId="{670022EA-E89C-47F7-A6BF-35FB2E91CAA2}" type="pres">
      <dgm:prSet presAssocID="{7CB5C489-5AF7-4503-B38D-D41133064477}" presName="adorn" presStyleLbl="fgAccFollowNode1" presStyleIdx="1" presStyleCnt="2" custLinFactX="48242" custLinFactY="-100000" custLinFactNeighborX="100000" custLinFactNeighborY="-1425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FBCB3BC-99D7-481B-AEB3-5E7153BB118D}" type="presOf" srcId="{568ED756-E656-4C1E-B67C-BA88369BB8CC}" destId="{80C9C550-62B3-40F2-8F23-131D8539A8C5}" srcOrd="0" destOrd="0" presId="urn:microsoft.com/office/officeart/2005/8/layout/bList2"/>
    <dgm:cxn modelId="{DED879A6-36D8-460E-AE0D-2FDF677670DF}" type="presOf" srcId="{D43CDF99-7E2F-49FA-B9EA-A8FA573CC4F6}" destId="{26E0D5C9-0AC9-41B8-BE56-C078ED970E15}" srcOrd="1" destOrd="0" presId="urn:microsoft.com/office/officeart/2005/8/layout/bList2"/>
    <dgm:cxn modelId="{DF7BFCE3-AE59-4BA4-8D72-3C853C8BE20A}" type="presOf" srcId="{D6BB0DC6-E2C7-4C1E-93D3-4022712B442B}" destId="{9CAC9FD2-429D-4F30-9744-57C1D6B3683B}" srcOrd="0" destOrd="3" presId="urn:microsoft.com/office/officeart/2005/8/layout/bList2"/>
    <dgm:cxn modelId="{2153806D-AB64-45EC-BCD3-89C4C2303556}" srcId="{61FBCE68-6DAC-4626-9D7E-F9293464870E}" destId="{D43CDF99-7E2F-49FA-B9EA-A8FA573CC4F6}" srcOrd="0" destOrd="0" parTransId="{42EAE54D-9F5A-40C7-A895-7DE035173744}" sibTransId="{568ED756-E656-4C1E-B67C-BA88369BB8CC}"/>
    <dgm:cxn modelId="{2ECC10D0-C2D8-40E2-B341-70ED63383DB9}" type="presOf" srcId="{D43CDF99-7E2F-49FA-B9EA-A8FA573CC4F6}" destId="{32FA1D1A-1AA2-44C4-B778-34FC544489DE}" srcOrd="0" destOrd="0" presId="urn:microsoft.com/office/officeart/2005/8/layout/bList2"/>
    <dgm:cxn modelId="{27988854-E317-4EDE-83B6-D22F8569F358}" srcId="{7CB5C489-5AF7-4503-B38D-D41133064477}" destId="{DB0A886D-286F-4A7B-96D8-7567252C7C1F}" srcOrd="4" destOrd="0" parTransId="{C47C698D-21FE-4C99-BF3F-0D0F23A59423}" sibTransId="{B2032717-DF25-402D-88CA-989C88B0C024}"/>
    <dgm:cxn modelId="{F3871A97-CC21-4BD8-9F27-79E1B6D7C2BA}" srcId="{D43CDF99-7E2F-49FA-B9EA-A8FA573CC4F6}" destId="{F087D51F-63B2-4692-90DE-C89612B5C14F}" srcOrd="0" destOrd="0" parTransId="{9D6BEEBC-BAC0-471D-BB35-32298CD46C80}" sibTransId="{C54C430E-05B2-4D07-9306-937F8A5E8770}"/>
    <dgm:cxn modelId="{04221C0C-1781-4824-B424-982D5D8AE142}" type="presOf" srcId="{7BEB4C98-C41E-453E-9A7B-105FD6171493}" destId="{9CAC9FD2-429D-4F30-9744-57C1D6B3683B}" srcOrd="0" destOrd="1" presId="urn:microsoft.com/office/officeart/2005/8/layout/bList2"/>
    <dgm:cxn modelId="{28CCD6DF-6B0B-413D-BA79-7C033FF9284B}" srcId="{61FBCE68-6DAC-4626-9D7E-F9293464870E}" destId="{7CB5C489-5AF7-4503-B38D-D41133064477}" srcOrd="1" destOrd="0" parTransId="{1F826E20-EB53-482B-A843-7EF1085C3DE5}" sibTransId="{C8F41A65-3D45-4FF1-909D-2436ED6D0127}"/>
    <dgm:cxn modelId="{C97BB280-A464-4631-8328-1F9D44E5C99B}" type="presOf" srcId="{7CB5C489-5AF7-4503-B38D-D41133064477}" destId="{F68F9FB4-6081-429D-A7B5-6020CD16C73A}" srcOrd="1" destOrd="0" presId="urn:microsoft.com/office/officeart/2005/8/layout/bList2"/>
    <dgm:cxn modelId="{60594F48-83DF-44FE-9D63-F6586AA8AE91}" type="presOf" srcId="{160EF590-4A32-4351-9EF1-F8A6C6C14388}" destId="{9CAC9FD2-429D-4F30-9744-57C1D6B3683B}" srcOrd="0" destOrd="0" presId="urn:microsoft.com/office/officeart/2005/8/layout/bList2"/>
    <dgm:cxn modelId="{6C2A4AB5-B4FE-4202-9C96-04832920E7FC}" type="presOf" srcId="{DB0A886D-286F-4A7B-96D8-7567252C7C1F}" destId="{9CAC9FD2-429D-4F30-9744-57C1D6B3683B}" srcOrd="0" destOrd="4" presId="urn:microsoft.com/office/officeart/2005/8/layout/bList2"/>
    <dgm:cxn modelId="{0CA8D14D-A784-40A1-9009-3FF51BD14152}" srcId="{7CB5C489-5AF7-4503-B38D-D41133064477}" destId="{67F1782B-F168-44A7-9C7A-4530EE97C0C1}" srcOrd="2" destOrd="0" parTransId="{A40FCF2A-1B07-47EA-9BA5-CF7D62F29CD6}" sibTransId="{13DCCA26-B4ED-4359-A1C0-CBCD8E07DADC}"/>
    <dgm:cxn modelId="{1A246128-AD01-4E13-A42B-A407608ABDBA}" type="presOf" srcId="{F087D51F-63B2-4692-90DE-C89612B5C14F}" destId="{3B252C64-2AA8-40E8-B331-15A7715ED73F}" srcOrd="0" destOrd="0" presId="urn:microsoft.com/office/officeart/2005/8/layout/bList2"/>
    <dgm:cxn modelId="{386CE34D-43B8-4221-BB58-2DE056E34A45}" srcId="{7CB5C489-5AF7-4503-B38D-D41133064477}" destId="{160EF590-4A32-4351-9EF1-F8A6C6C14388}" srcOrd="0" destOrd="0" parTransId="{FC660D48-80DA-411F-A5A9-09BFC9D03669}" sibTransId="{32CA861A-2B8A-414F-A5F2-CAF9130B03E0}"/>
    <dgm:cxn modelId="{B3C3935C-810E-4769-8B0D-D0AD856465B4}" type="presOf" srcId="{61FBCE68-6DAC-4626-9D7E-F9293464870E}" destId="{66703799-A24A-41F5-9ACA-6B861CBD68A6}" srcOrd="0" destOrd="0" presId="urn:microsoft.com/office/officeart/2005/8/layout/bList2"/>
    <dgm:cxn modelId="{F16D7111-332F-49BE-8C4B-79E41D778DF0}" type="presOf" srcId="{67F1782B-F168-44A7-9C7A-4530EE97C0C1}" destId="{9CAC9FD2-429D-4F30-9744-57C1D6B3683B}" srcOrd="0" destOrd="2" presId="urn:microsoft.com/office/officeart/2005/8/layout/bList2"/>
    <dgm:cxn modelId="{C2506997-2E46-4CBB-9EFC-FCE9A7CA94E0}" srcId="{7CB5C489-5AF7-4503-B38D-D41133064477}" destId="{D6BB0DC6-E2C7-4C1E-93D3-4022712B442B}" srcOrd="3" destOrd="0" parTransId="{8D95AF1D-9F05-4391-966A-E700FB6365DB}" sibTransId="{B7254522-7F79-4040-940A-4A0BAC96B064}"/>
    <dgm:cxn modelId="{791FD323-A204-46D7-A2D7-CA684765188F}" srcId="{7CB5C489-5AF7-4503-B38D-D41133064477}" destId="{7BEB4C98-C41E-453E-9A7B-105FD6171493}" srcOrd="1" destOrd="0" parTransId="{19CFE408-D16A-47EE-A53E-8C66924D4969}" sibTransId="{1561D2E4-9BDC-4B20-8555-44B1C56D4F1B}"/>
    <dgm:cxn modelId="{6861BB69-8C66-4816-AFDC-1B5E6D9D85A5}" type="presOf" srcId="{7CB5C489-5AF7-4503-B38D-D41133064477}" destId="{F0E2AB28-DCE5-4B47-9423-C033973223EA}" srcOrd="0" destOrd="0" presId="urn:microsoft.com/office/officeart/2005/8/layout/bList2"/>
    <dgm:cxn modelId="{E9848B30-BA13-4CE8-A59F-F9B13EEFF216}" type="presParOf" srcId="{66703799-A24A-41F5-9ACA-6B861CBD68A6}" destId="{C23F60D6-3ED9-4138-9F34-CE423EF3AC2F}" srcOrd="0" destOrd="0" presId="urn:microsoft.com/office/officeart/2005/8/layout/bList2"/>
    <dgm:cxn modelId="{19A2E209-8EF5-4C2C-AC40-3F3254B5865C}" type="presParOf" srcId="{C23F60D6-3ED9-4138-9F34-CE423EF3AC2F}" destId="{3B252C64-2AA8-40E8-B331-15A7715ED73F}" srcOrd="0" destOrd="0" presId="urn:microsoft.com/office/officeart/2005/8/layout/bList2"/>
    <dgm:cxn modelId="{5D8E90BF-1FEC-462E-B360-B1FEDF785BBB}" type="presParOf" srcId="{C23F60D6-3ED9-4138-9F34-CE423EF3AC2F}" destId="{32FA1D1A-1AA2-44C4-B778-34FC544489DE}" srcOrd="1" destOrd="0" presId="urn:microsoft.com/office/officeart/2005/8/layout/bList2"/>
    <dgm:cxn modelId="{6507C574-001D-4DE8-B8AA-9914CA50E722}" type="presParOf" srcId="{C23F60D6-3ED9-4138-9F34-CE423EF3AC2F}" destId="{26E0D5C9-0AC9-41B8-BE56-C078ED970E15}" srcOrd="2" destOrd="0" presId="urn:microsoft.com/office/officeart/2005/8/layout/bList2"/>
    <dgm:cxn modelId="{56555D64-402E-451E-8EA4-2F912BEC32BD}" type="presParOf" srcId="{C23F60D6-3ED9-4138-9F34-CE423EF3AC2F}" destId="{CB44E1AC-1DD1-4031-87EC-05131D294F4A}" srcOrd="3" destOrd="0" presId="urn:microsoft.com/office/officeart/2005/8/layout/bList2"/>
    <dgm:cxn modelId="{6EE3A640-3C93-4CF0-B417-4895CAAA3E95}" type="presParOf" srcId="{66703799-A24A-41F5-9ACA-6B861CBD68A6}" destId="{80C9C550-62B3-40F2-8F23-131D8539A8C5}" srcOrd="1" destOrd="0" presId="urn:microsoft.com/office/officeart/2005/8/layout/bList2"/>
    <dgm:cxn modelId="{BC611B2E-C352-4635-97E2-CACD49FC5846}" type="presParOf" srcId="{66703799-A24A-41F5-9ACA-6B861CBD68A6}" destId="{AFA7837A-C0B2-4F63-955E-25583D68DAC6}" srcOrd="2" destOrd="0" presId="urn:microsoft.com/office/officeart/2005/8/layout/bList2"/>
    <dgm:cxn modelId="{C4B6370F-AF6D-4138-8D90-63830C948E2F}" type="presParOf" srcId="{AFA7837A-C0B2-4F63-955E-25583D68DAC6}" destId="{9CAC9FD2-429D-4F30-9744-57C1D6B3683B}" srcOrd="0" destOrd="0" presId="urn:microsoft.com/office/officeart/2005/8/layout/bList2"/>
    <dgm:cxn modelId="{3F133906-D975-4B64-9B54-609DF74B4A6C}" type="presParOf" srcId="{AFA7837A-C0B2-4F63-955E-25583D68DAC6}" destId="{F0E2AB28-DCE5-4B47-9423-C033973223EA}" srcOrd="1" destOrd="0" presId="urn:microsoft.com/office/officeart/2005/8/layout/bList2"/>
    <dgm:cxn modelId="{99988DD9-6FC3-4DBB-93A4-1BBE77E3D0F4}" type="presParOf" srcId="{AFA7837A-C0B2-4F63-955E-25583D68DAC6}" destId="{F68F9FB4-6081-429D-A7B5-6020CD16C73A}" srcOrd="2" destOrd="0" presId="urn:microsoft.com/office/officeart/2005/8/layout/bList2"/>
    <dgm:cxn modelId="{0FA22EA8-9AE3-4BA4-B1D9-DB5251658AC1}" type="presParOf" srcId="{AFA7837A-C0B2-4F63-955E-25583D68DAC6}" destId="{670022EA-E89C-47F7-A6BF-35FB2E91CAA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2C64-2AA8-40E8-B331-15A7715ED73F}">
      <dsp:nvSpPr>
        <dsp:cNvPr id="0" name=""/>
        <dsp:cNvSpPr/>
      </dsp:nvSpPr>
      <dsp:spPr>
        <a:xfrm>
          <a:off x="0" y="610330"/>
          <a:ext cx="3856160" cy="19819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Радиостанция</a:t>
          </a:r>
          <a:endParaRPr lang="ru-RU" sz="2400" b="1" kern="1200" dirty="0"/>
        </a:p>
      </dsp:txBody>
      <dsp:txXfrm>
        <a:off x="46440" y="656770"/>
        <a:ext cx="3763280" cy="1935520"/>
      </dsp:txXfrm>
    </dsp:sp>
    <dsp:sp modelId="{26E0D5C9-0AC9-41B8-BE56-C078ED970E15}">
      <dsp:nvSpPr>
        <dsp:cNvPr id="0" name=""/>
        <dsp:cNvSpPr/>
      </dsp:nvSpPr>
      <dsp:spPr>
        <a:xfrm>
          <a:off x="0" y="0"/>
          <a:ext cx="3852745" cy="680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Arial Black" pitchFamily="34" charset="0"/>
            </a:rPr>
            <a:t>1</a:t>
          </a:r>
          <a:r>
            <a:rPr lang="ru-RU" sz="2900" kern="1200" dirty="0" smtClean="0"/>
            <a:t> - СИСТЕМЫ</a:t>
          </a:r>
          <a:endParaRPr lang="ru-RU" sz="2900" kern="1200" dirty="0"/>
        </a:p>
      </dsp:txBody>
      <dsp:txXfrm>
        <a:off x="0" y="0"/>
        <a:ext cx="2713200" cy="680895"/>
      </dsp:txXfrm>
    </dsp:sp>
    <dsp:sp modelId="{CB44E1AC-1DD1-4031-87EC-05131D294F4A}">
      <dsp:nvSpPr>
        <dsp:cNvPr id="0" name=""/>
        <dsp:cNvSpPr/>
      </dsp:nvSpPr>
      <dsp:spPr>
        <a:xfrm>
          <a:off x="3042039" y="0"/>
          <a:ext cx="742442" cy="7424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C9FD2-429D-4F30-9744-57C1D6B3683B}">
      <dsp:nvSpPr>
        <dsp:cNvPr id="0" name=""/>
        <dsp:cNvSpPr/>
      </dsp:nvSpPr>
      <dsp:spPr>
        <a:xfrm>
          <a:off x="4059110" y="648076"/>
          <a:ext cx="4721233" cy="19361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Спасательные круги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Спасательные жилеты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Спасательные костюмы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Шлюпки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Надувные плоты</a:t>
          </a:r>
          <a:endParaRPr lang="ru-RU" sz="2200" b="1" kern="1200" dirty="0"/>
        </a:p>
      </dsp:txBody>
      <dsp:txXfrm>
        <a:off x="4104476" y="693442"/>
        <a:ext cx="4630501" cy="1890753"/>
      </dsp:txXfrm>
    </dsp:sp>
    <dsp:sp modelId="{F68F9FB4-6081-429D-A7B5-6020CD16C73A}">
      <dsp:nvSpPr>
        <dsp:cNvPr id="0" name=""/>
        <dsp:cNvSpPr/>
      </dsp:nvSpPr>
      <dsp:spPr>
        <a:xfrm>
          <a:off x="4050272" y="0"/>
          <a:ext cx="4734703" cy="680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Arial Black" pitchFamily="34" charset="0"/>
            </a:rPr>
            <a:t>2</a:t>
          </a:r>
          <a:r>
            <a:rPr lang="ru-RU" sz="2900" kern="1200" dirty="0" smtClean="0"/>
            <a:t> - СРЕДСТВА</a:t>
          </a:r>
          <a:endParaRPr lang="ru-RU" sz="2900" kern="1200" dirty="0"/>
        </a:p>
      </dsp:txBody>
      <dsp:txXfrm>
        <a:off x="4050272" y="0"/>
        <a:ext cx="3334298" cy="680895"/>
      </dsp:txXfrm>
    </dsp:sp>
    <dsp:sp modelId="{670022EA-E89C-47F7-A6BF-35FB2E91CAA2}">
      <dsp:nvSpPr>
        <dsp:cNvPr id="0" name=""/>
        <dsp:cNvSpPr/>
      </dsp:nvSpPr>
      <dsp:spPr>
        <a:xfrm>
          <a:off x="8006370" y="83213"/>
          <a:ext cx="742442" cy="7424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916" y="188641"/>
            <a:ext cx="8458200" cy="720079"/>
          </a:xfrm>
          <a:solidFill>
            <a:srgbClr val="13131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МОРСКОЙ И РЕЧНОЙ ТРАНСПОРТ</a:t>
            </a:r>
            <a:endParaRPr lang="ru-RU" sz="4000" dirty="0"/>
          </a:p>
        </p:txBody>
      </p:sp>
      <p:pic>
        <p:nvPicPr>
          <p:cNvPr id="3075" name="Picture 3" descr="D:\Documents\Desktop\морской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41037"/>
            <a:ext cx="6382989" cy="41427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uments\Desktop\морской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176464" cy="27849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720080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66"/>
                </a:solidFill>
              </a:rPr>
              <a:t>СПАСАТАЛЬНЫЙ  КРУГ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D:\Documents\Desktop\морской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7756"/>
            <a:ext cx="8693122" cy="54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Desktop\морской транспорт\w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5533"/>
            <a:ext cx="7992888" cy="533453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СПАСАТЕЛЬНЫЙ КРУГ</a:t>
            </a:r>
            <a:r>
              <a:rPr lang="ru-RU" sz="2400" dirty="0">
                <a:solidFill>
                  <a:schemeClr val="bg1"/>
                </a:solidFill>
              </a:rPr>
              <a:t> — средство для оказания помощи утопающим.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2016224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Является </a:t>
            </a:r>
            <a:r>
              <a:rPr lang="ru-RU" sz="2400" dirty="0">
                <a:solidFill>
                  <a:schemeClr val="bg1"/>
                </a:solidFill>
              </a:rPr>
              <a:t>поплавком из твердого плавучего материала в форме </a:t>
            </a:r>
            <a:r>
              <a:rPr lang="ru-RU" sz="2400" b="1" dirty="0">
                <a:solidFill>
                  <a:srgbClr val="FF0066"/>
                </a:solidFill>
              </a:rPr>
              <a:t>тора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(«бублика») или подковы. Окрашивается в </a:t>
            </a:r>
            <a:r>
              <a:rPr lang="ru-RU" sz="2400" b="1" dirty="0" smtClean="0">
                <a:solidFill>
                  <a:srgbClr val="FF0066"/>
                </a:solidFill>
              </a:rPr>
              <a:t>яркий, заметный цвет</a:t>
            </a:r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>
                <a:solidFill>
                  <a:schemeClr val="bg1"/>
                </a:solidFill>
              </a:rPr>
              <a:t>ярко-оранжевый или красный, возможно, с несколькими белыми полосами. На круге закреплён </a:t>
            </a:r>
            <a:r>
              <a:rPr lang="ru-RU" sz="2400" b="1" dirty="0" smtClean="0">
                <a:solidFill>
                  <a:srgbClr val="FF0066"/>
                </a:solidFill>
              </a:rPr>
              <a:t>леер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File:Lifebuoy-ru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0034"/>
            <a:ext cx="3991692" cy="46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062.ua/uploaded/Image/news/60a080754a6b231b8a75371cad0a39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7175" r="18050" b="8790"/>
          <a:stretch/>
        </p:blipFill>
        <p:spPr bwMode="auto">
          <a:xfrm>
            <a:off x="4375116" y="2180034"/>
            <a:ext cx="4589372" cy="45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ideo-tub-ru.yandex.net/i?id=33301374-11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98" y="3799912"/>
            <a:ext cx="1560607" cy="1440159"/>
          </a:xfrm>
          <a:prstGeom prst="ellipse">
            <a:avLst/>
          </a:prstGeom>
          <a:ln w="28575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Desktop\морской\Рисунок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1" y="798189"/>
            <a:ext cx="8810667" cy="59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8560" y="-24987"/>
            <a:ext cx="9172560" cy="740129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66"/>
                </a:solidFill>
              </a:rPr>
              <a:t>ОПИШИТЕ   ПОРЯДОК   ДЕЙСТВИЙ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http://&amp;acy;&amp;mcy;&amp;ucy;&amp;rcy;&amp;pcy;&amp;rcy;&amp;iecy;&amp;scy;&amp;scy;.&amp;rcy;&amp;fcy;/images/stories/fast/777Str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&amp;acy;&amp;mcy;&amp;ucy;&amp;rcy;&amp;pcy;&amp;rcy;&amp;iecy;&amp;scy;&amp;scy;.&amp;rcy;&amp;fcy;/images/stories/fast/777Str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&amp;acy;&amp;mcy;&amp;ucy;&amp;rcy;&amp;pcy;&amp;rcy;&amp;iecy;&amp;scy;&amp;scy;.&amp;rcy;&amp;fcy;/images/stories/fast/777Strah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9" descr="{DE0632F_0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-2"/>
          <a:stretch>
            <a:fillRect/>
          </a:stretch>
        </p:blipFill>
        <p:spPr bwMode="auto">
          <a:xfrm>
            <a:off x="3275855" y="2708920"/>
            <a:ext cx="258239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7622">
            <a:off x="3038748" y="2452974"/>
            <a:ext cx="474216" cy="10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0612" y="1643926"/>
            <a:ext cx="474216" cy="10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04" y="3429000"/>
            <a:ext cx="474216" cy="10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0612" y="5130149"/>
            <a:ext cx="474216" cy="10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:\Анимашки\шрифты\11176684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86" y="2793652"/>
            <a:ext cx="5429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Анимашки\шрифты\11176684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4" y="1052736"/>
            <a:ext cx="5905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Анимашки\шрифты\11176684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65" y="1052736"/>
            <a:ext cx="4857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Анимашки\шрифты\111766841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48" y="4581128"/>
            <a:ext cx="428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Анимашки\шрифты\111766841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81128"/>
            <a:ext cx="4572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Documents\Desktop\морской\Рисунок2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54" y="3391275"/>
            <a:ext cx="1362670" cy="10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720080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66"/>
                </a:solidFill>
              </a:rPr>
              <a:t>СПАСАТАЛЬНЫЙ  ЖИЛЕТ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http://&amp;acy;&amp;mcy;&amp;ucy;&amp;rcy;&amp;pcy;&amp;rcy;&amp;iecy;&amp;scy;&amp;scy;.&amp;rcy;&amp;fcy;/images/stories/fast/777Str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D:\Documents\Desktop\морской\Рисунок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1014"/>
            <a:ext cx="4783454" cy="5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ocuments\Desktop\морской\Рисунок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54" y="1757959"/>
            <a:ext cx="50473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856984" cy="2664296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ЖИЛЕТ</a:t>
            </a:r>
            <a:r>
              <a:rPr lang="ru-RU" sz="2400" dirty="0" smtClean="0">
                <a:solidFill>
                  <a:srgbClr val="FF0066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</a:t>
            </a:r>
            <a:r>
              <a:rPr lang="ru-RU" sz="2400" dirty="0" smtClean="0">
                <a:solidFill>
                  <a:srgbClr val="FF0066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спасательное средство. Так </a:t>
            </a:r>
            <a:r>
              <a:rPr lang="ru-RU" sz="2400" dirty="0">
                <a:solidFill>
                  <a:schemeClr val="bg1"/>
                </a:solidFill>
              </a:rPr>
              <a:t>как поясной ремень жилета регулируется по длине, </a:t>
            </a:r>
            <a:r>
              <a:rPr lang="ru-RU" sz="2400" dirty="0" smtClean="0">
                <a:solidFill>
                  <a:schemeClr val="bg1"/>
                </a:solidFill>
              </a:rPr>
              <a:t>жилет </a:t>
            </a:r>
            <a:r>
              <a:rPr lang="ru-RU" sz="2400" dirty="0">
                <a:solidFill>
                  <a:schemeClr val="bg1"/>
                </a:solidFill>
              </a:rPr>
              <a:t>имеет </a:t>
            </a:r>
            <a:r>
              <a:rPr lang="ru-RU" sz="2400" b="1" dirty="0">
                <a:solidFill>
                  <a:srgbClr val="FF0066"/>
                </a:solidFill>
              </a:rPr>
              <a:t>у</a:t>
            </a:r>
            <a:r>
              <a:rPr lang="ru-RU" sz="2400" b="1" dirty="0" smtClean="0">
                <a:solidFill>
                  <a:srgbClr val="FF0066"/>
                </a:solidFill>
              </a:rPr>
              <a:t>ниверсальный </a:t>
            </a:r>
            <a:r>
              <a:rPr lang="ru-RU" sz="2400" b="1" dirty="0">
                <a:solidFill>
                  <a:srgbClr val="FF0066"/>
                </a:solidFill>
              </a:rPr>
              <a:t>размер</a:t>
            </a:r>
            <a:r>
              <a:rPr lang="ru-RU" sz="2400" dirty="0">
                <a:solidFill>
                  <a:schemeClr val="bg1"/>
                </a:solidFill>
              </a:rPr>
              <a:t>. Спасательный жилет сконструирован таким образом, что человек упавший в воду, </a:t>
            </a:r>
            <a:r>
              <a:rPr lang="ru-RU" sz="2400" b="1" dirty="0">
                <a:solidFill>
                  <a:schemeClr val="bg1"/>
                </a:solidFill>
              </a:rPr>
              <a:t>всплывает лицом вверх, </a:t>
            </a:r>
            <a:r>
              <a:rPr lang="ru-RU" sz="2400" dirty="0">
                <a:solidFill>
                  <a:schemeClr val="bg1"/>
                </a:solidFill>
              </a:rPr>
              <a:t>даже если он упал в воду вниз лицом, и удерживается в таком положении не прикладывая никаких усилий.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D:\Documents\Desktop\морской\Рисунок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7" y="2908042"/>
            <a:ext cx="2537279" cy="37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Documents\Desktop\морской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56" y="2908042"/>
            <a:ext cx="5208596" cy="37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6557" y="116631"/>
            <a:ext cx="8856984" cy="2808313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Спасательные жилеты </a:t>
            </a:r>
            <a:r>
              <a:rPr lang="ru-RU" sz="2400" dirty="0" smtClean="0">
                <a:solidFill>
                  <a:schemeClr val="bg1"/>
                </a:solidFill>
              </a:rPr>
              <a:t>– снабжены </a:t>
            </a:r>
            <a:r>
              <a:rPr lang="ru-RU" sz="2400" b="1" dirty="0" smtClean="0">
                <a:solidFill>
                  <a:srgbClr val="FF0066"/>
                </a:solidFill>
              </a:rPr>
              <a:t>лампочками со специальными батарейками. </a:t>
            </a:r>
            <a:r>
              <a:rPr lang="ru-RU" sz="2400" dirty="0" smtClean="0">
                <a:solidFill>
                  <a:schemeClr val="bg1"/>
                </a:solidFill>
              </a:rPr>
              <a:t>Батарея </a:t>
            </a:r>
            <a:r>
              <a:rPr lang="ru-RU" sz="2400" dirty="0">
                <a:solidFill>
                  <a:schemeClr val="bg1"/>
                </a:solidFill>
              </a:rPr>
              <a:t>активируется при попадании в </a:t>
            </a:r>
            <a:r>
              <a:rPr lang="ru-RU" sz="2400" dirty="0" smtClean="0">
                <a:solidFill>
                  <a:schemeClr val="bg1"/>
                </a:solidFill>
              </a:rPr>
              <a:t>морскую воду </a:t>
            </a:r>
            <a:r>
              <a:rPr lang="ru-RU" sz="2400" dirty="0">
                <a:solidFill>
                  <a:schemeClr val="bg1"/>
                </a:solidFill>
              </a:rPr>
              <a:t>и огонь начинает светится белым </a:t>
            </a:r>
            <a:r>
              <a:rPr lang="ru-RU" sz="2400" dirty="0" smtClean="0">
                <a:solidFill>
                  <a:schemeClr val="bg1"/>
                </a:solidFill>
              </a:rPr>
              <a:t>светом, он хорошо </a:t>
            </a:r>
            <a:r>
              <a:rPr lang="ru-RU" sz="2400" dirty="0">
                <a:solidFill>
                  <a:schemeClr val="bg1"/>
                </a:solidFill>
              </a:rPr>
              <a:t>заметен в ночное время.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Перед </a:t>
            </a:r>
            <a:r>
              <a:rPr lang="ru-RU" sz="2400" dirty="0">
                <a:solidFill>
                  <a:schemeClr val="bg1"/>
                </a:solidFill>
              </a:rPr>
              <a:t>использованием необходимо вынуть предохранительные пробки из </a:t>
            </a:r>
            <a:r>
              <a:rPr lang="ru-RU" sz="2400" dirty="0" smtClean="0">
                <a:solidFill>
                  <a:schemeClr val="bg1"/>
                </a:solidFill>
              </a:rPr>
              <a:t>батареи.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Продолжительность </a:t>
            </a:r>
            <a:r>
              <a:rPr lang="ru-RU" sz="2400" dirty="0">
                <a:solidFill>
                  <a:schemeClr val="bg1"/>
                </a:solidFill>
              </a:rPr>
              <a:t>работы огня </a:t>
            </a:r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>
                <a:solidFill>
                  <a:schemeClr val="bg1"/>
                </a:solidFill>
              </a:rPr>
              <a:t>менее 4 часов.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6149" name="Picture 5" descr="D:\Documents\Desktop\морской транспорт\жилет с огнем поиска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r="22020"/>
          <a:stretch/>
        </p:blipFill>
        <p:spPr bwMode="auto">
          <a:xfrm>
            <a:off x="2915816" y="3140968"/>
            <a:ext cx="222394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628766"/>
            <a:ext cx="250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 часа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386" name="Picture 2" descr="D:\Documents\Desktop\морской\Рисунок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9" y="3215084"/>
            <a:ext cx="2451200" cy="241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ocuments\Desktop\морской\Рисунок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3204356"/>
            <a:ext cx="354641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856984" cy="1368152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Спасательный </a:t>
            </a:r>
            <a:r>
              <a:rPr lang="ru-RU" sz="2400" b="1" dirty="0">
                <a:solidFill>
                  <a:schemeClr val="bg1"/>
                </a:solidFill>
              </a:rPr>
              <a:t>жилет </a:t>
            </a:r>
            <a:r>
              <a:rPr lang="ru-RU" sz="2400" dirty="0">
                <a:solidFill>
                  <a:schemeClr val="bg1"/>
                </a:solidFill>
              </a:rPr>
              <a:t>так же комплектуется </a:t>
            </a:r>
            <a:r>
              <a:rPr lang="ru-RU" sz="2400" b="1" dirty="0">
                <a:solidFill>
                  <a:srgbClr val="FF0066"/>
                </a:solidFill>
              </a:rPr>
              <a:t>свистком </a:t>
            </a:r>
            <a:r>
              <a:rPr lang="ru-RU" sz="2400" dirty="0">
                <a:solidFill>
                  <a:schemeClr val="bg1"/>
                </a:solidFill>
              </a:rPr>
              <a:t>для подачи </a:t>
            </a:r>
            <a:r>
              <a:rPr lang="ru-RU" sz="2400" dirty="0" smtClean="0">
                <a:solidFill>
                  <a:schemeClr val="bg1"/>
                </a:solidFill>
              </a:rPr>
              <a:t>аварийного звукового </a:t>
            </a:r>
            <a:r>
              <a:rPr lang="ru-RU" sz="2400" dirty="0">
                <a:solidFill>
                  <a:schemeClr val="bg1"/>
                </a:solidFill>
              </a:rPr>
              <a:t>сигнала и </a:t>
            </a:r>
            <a:r>
              <a:rPr lang="ru-RU" sz="2400" b="1" dirty="0" err="1">
                <a:solidFill>
                  <a:srgbClr val="FF0066"/>
                </a:solidFill>
              </a:rPr>
              <a:t>световозвращающими</a:t>
            </a:r>
            <a:r>
              <a:rPr lang="ru-RU" sz="2400" b="1" dirty="0">
                <a:solidFill>
                  <a:srgbClr val="FF0066"/>
                </a:solidFill>
              </a:rPr>
              <a:t> полосами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410" name="Picture 2" descr="D:\Documents\Desktop\морской\Рисунок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9" y="1879631"/>
            <a:ext cx="3038673" cy="45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ocuments\Desktop\морской\Рисунок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" y="1879630"/>
            <a:ext cx="2701514" cy="44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Documents\Desktop\морской\Рисунок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6" y="1879631"/>
            <a:ext cx="2798754" cy="48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16632"/>
            <a:ext cx="8856984" cy="2198880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Спасательный </a:t>
            </a:r>
            <a:r>
              <a:rPr lang="ru-RU" sz="2400" b="1" dirty="0">
                <a:solidFill>
                  <a:schemeClr val="bg1"/>
                </a:solidFill>
              </a:rPr>
              <a:t>жилет </a:t>
            </a:r>
            <a:r>
              <a:rPr lang="ru-RU" sz="2400" dirty="0" smtClean="0">
                <a:solidFill>
                  <a:schemeClr val="bg1"/>
                </a:solidFill>
              </a:rPr>
              <a:t>может быть снабжен </a:t>
            </a:r>
            <a:r>
              <a:rPr lang="ru-RU" sz="2400" b="1" dirty="0" smtClean="0">
                <a:solidFill>
                  <a:srgbClr val="FF0066"/>
                </a:solidFill>
              </a:rPr>
              <a:t>специальным порошком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который </a:t>
            </a:r>
            <a:r>
              <a:rPr lang="ru-RU" sz="2400" dirty="0">
                <a:solidFill>
                  <a:schemeClr val="bg1"/>
                </a:solidFill>
              </a:rPr>
              <a:t>можно рассыпать на воде </a:t>
            </a:r>
            <a:r>
              <a:rPr lang="ru-RU" sz="2400" dirty="0" smtClean="0">
                <a:solidFill>
                  <a:schemeClr val="bg1"/>
                </a:solidFill>
              </a:rPr>
              <a:t>вокруг и он окрасит </a:t>
            </a:r>
            <a:r>
              <a:rPr lang="ru-RU" sz="2400" dirty="0">
                <a:solidFill>
                  <a:schemeClr val="bg1"/>
                </a:solidFill>
              </a:rPr>
              <a:t>воду в ярко-зеленый цвет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он </a:t>
            </a:r>
            <a:r>
              <a:rPr lang="ru-RU" sz="2400" dirty="0">
                <a:solidFill>
                  <a:schemeClr val="bg1"/>
                </a:solidFill>
              </a:rPr>
              <a:t>будет отсвечивать днём и </a:t>
            </a:r>
            <a:r>
              <a:rPr lang="ru-RU" sz="2400" dirty="0" smtClean="0">
                <a:solidFill>
                  <a:schemeClr val="bg1"/>
                </a:solidFill>
              </a:rPr>
              <a:t>ночью, это свечение хорошо видно с воздуха.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кармане жилета есть сигнальное зеркало  – </a:t>
            </a:r>
            <a:r>
              <a:rPr lang="ru-RU" sz="2400" b="1" dirty="0" smtClean="0">
                <a:solidFill>
                  <a:srgbClr val="FF0066"/>
                </a:solidFill>
              </a:rPr>
              <a:t>гелиограф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Все  это  облегчает  поисковые  и  спасательные  работы .</a:t>
            </a:r>
          </a:p>
        </p:txBody>
      </p:sp>
      <p:pic>
        <p:nvPicPr>
          <p:cNvPr id="18434" name="Picture 2" descr="D:\Documents\Desktop\морской\Рисунок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44" y="2417734"/>
            <a:ext cx="5695636" cy="42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Documents\Desktop\морской\Рисунок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7734"/>
            <a:ext cx="5078603" cy="4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4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16632"/>
            <a:ext cx="8856984" cy="792088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СТАВ  ПАССАЖИРОМ  СУДНА,  ИЗУЧИТЕ  ВНИМАТЕЛЬНО  ИНСТРУКЦИЮ        ПО  ПРИМЕНЕНИЮ  СПАСАТЕЛЬНОГО  ЖИЛЕТА.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D:\Documents\Desktop\морской\Рисунок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1" y="1071234"/>
            <a:ext cx="7615550" cy="53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29125"/>
              </p:ext>
            </p:extLst>
          </p:nvPr>
        </p:nvGraphicFramePr>
        <p:xfrm>
          <a:off x="166650" y="116632"/>
          <a:ext cx="2428892" cy="161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CorelDRAW" r:id="rId3" imgW="2773440" imgH="1762200" progId="">
                  <p:embed/>
                </p:oleObj>
              </mc:Choice>
              <mc:Fallback>
                <p:oleObj name="CorelDRAW" r:id="rId3" imgW="2773440" imgH="176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50" y="116632"/>
                        <a:ext cx="2428892" cy="1619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M:\Анимашки\Школа\Карандаш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-27384"/>
            <a:ext cx="952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6199" y="1519214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ru-RU" sz="2400" b="1" dirty="0" smtClean="0"/>
              <a:t> О спасательных средствах, применяемых при авариях на морском и речном транспорте.</a:t>
            </a:r>
          </a:p>
          <a:p>
            <a:pPr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ru-RU" sz="2400" b="1" dirty="0" smtClean="0"/>
              <a:t>  Правила поведения при посадке в любое спасательное средство, а также в случае, если человек оказался за бортом судна.</a:t>
            </a:r>
          </a:p>
          <a:p>
            <a:pPr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 Алгоритм работы со спасательным жилетом.</a:t>
            </a:r>
          </a:p>
          <a:p>
            <a:pPr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ru-RU" sz="2400" b="1" dirty="0" smtClean="0"/>
              <a:t> Алгоритм действий в аварийной ситуации.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4958" y="332656"/>
            <a:ext cx="6357982" cy="771524"/>
          </a:xfrm>
          <a:prstGeom prst="roundRect">
            <a:avLst/>
          </a:prstGeom>
          <a:solidFill>
            <a:srgbClr val="131313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146000"/>
              <a:buFont typeface="Arial" pitchFamily="34" charset="0"/>
              <a:buChar char="•"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spc="50" dirty="0" smtClean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мы должны сегодня узнать?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114" name="Picture 66" descr="D:\Documents\Desktop\морской\Рисунок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6" y="4196870"/>
            <a:ext cx="3859290" cy="25801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D:\Documents\Desktop\морской\Рисунок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93154"/>
            <a:ext cx="3893301" cy="25839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066800"/>
          </a:xfr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ЧТОБЫ УСПЕШНО ВОСПОЛЬЗОВАТЬСЯ ЖИЛЕТОМ, НЕОБХОДИМО ВЫПОЛНИТЬ СЛЕДУЮЩИЕ ДЕЙСТВИЯ: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32511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SzPct val="157000"/>
            </a:pPr>
            <a:r>
              <a:rPr lang="ru-RU" dirty="0"/>
              <a:t>Одеть его быстро и правильно (по возможности, предварительно, для защиты от переохлаждения надеть головной убор, тёплую одежду, обуться);</a:t>
            </a:r>
          </a:p>
          <a:p>
            <a:pPr>
              <a:buClr>
                <a:srgbClr val="FF0000"/>
              </a:buClr>
              <a:buSzPct val="157000"/>
            </a:pPr>
            <a:r>
              <a:rPr lang="ru-RU" dirty="0" smtClean="0"/>
              <a:t>Перед </a:t>
            </a:r>
            <a:r>
              <a:rPr lang="ru-RU" dirty="0"/>
              <a:t>прыжком в воду следует глубоко вдохнуть и задержать дыхание;</a:t>
            </a:r>
          </a:p>
          <a:p>
            <a:pPr>
              <a:buClr>
                <a:srgbClr val="FF0000"/>
              </a:buClr>
              <a:buSzPct val="157000"/>
            </a:pPr>
            <a:r>
              <a:rPr lang="ru-RU" dirty="0" smtClean="0"/>
              <a:t>Во </a:t>
            </a:r>
            <a:r>
              <a:rPr lang="ru-RU" dirty="0"/>
              <a:t>время прыжка за борт надо одной рукой крепко закрыть рот и нос, а другой оттянуть спасательный жилет за верхний край вниз, чтобы его не сорвало;</a:t>
            </a:r>
          </a:p>
          <a:p>
            <a:pPr>
              <a:buClr>
                <a:srgbClr val="FF0000"/>
              </a:buClr>
              <a:buSzPct val="157000"/>
            </a:pPr>
            <a:r>
              <a:rPr lang="ru-RU" dirty="0" smtClean="0"/>
              <a:t>Попав </a:t>
            </a:r>
            <a:r>
              <a:rPr lang="ru-RU" dirty="0"/>
              <a:t>в воду, выдохнуть нужно тогда, когда вы перевернётесь лицом вверх (через 5-10 с после касания воды);</a:t>
            </a:r>
          </a:p>
          <a:p>
            <a:pPr>
              <a:buClr>
                <a:srgbClr val="FF0000"/>
              </a:buClr>
              <a:buSzPct val="157000"/>
            </a:pPr>
            <a:r>
              <a:rPr lang="ru-RU" dirty="0" smtClean="0"/>
              <a:t>Оказавшись </a:t>
            </a:r>
            <a:r>
              <a:rPr lang="ru-RU" dirty="0"/>
              <a:t>в воде, необходимо быстро отплыть от судна, а затем держаться на воде, делая как можно меньше движений для сохранения тепла;</a:t>
            </a:r>
          </a:p>
          <a:p>
            <a:pPr>
              <a:buClr>
                <a:srgbClr val="FF0000"/>
              </a:buClr>
              <a:buSzPct val="157000"/>
            </a:pPr>
            <a:r>
              <a:rPr lang="ru-RU" dirty="0" smtClean="0"/>
              <a:t>Если </a:t>
            </a:r>
            <a:r>
              <a:rPr lang="ru-RU" dirty="0"/>
              <a:t>поблизости находятся спасательные плоты или катера, постарайтесь подплыть к ним, посигнальте свистком, который находится в кармашке жилета, чтобы вас заметили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27" y="138356"/>
            <a:ext cx="8744461" cy="2138516"/>
          </a:xfr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КАК ПРАВИЛО СОВРЕМЕННЫЕ КОРАБЛИ  - ДОСТАТОЧНО НАДЕЖНЫЕ СРЕДСТВА ПЕРЕДВИЖЕНИЯ.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ТАМ НЕ МЕНЕЕ ВРЕМЯ ОТ ВРЕМЕНИ ПРОИСХОДЯТ СТОЛКНОВЕНИЯ СУДОВ ДРУГ С ДРУГОМ,  С АЙСБЕРГАМИ, РИФАМИ И ДРУГИЕ АВАРИЙНЫЕ СИТУАЦИИ – КАРАБЛЕКРУШЕНИЯ.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Documents\Desktop\морской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460617" cy="41628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3704"/>
            <a:ext cx="8784976" cy="1733128"/>
          </a:xfr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КОРАБЛЕКРУШЕНИЕ</a:t>
            </a:r>
            <a:r>
              <a:rPr lang="ru-RU" sz="2400" dirty="0" smtClean="0">
                <a:solidFill>
                  <a:schemeClr val="bg1"/>
                </a:solidFill>
              </a:rPr>
              <a:t> (КАТАСТРОФА) - АВАРИЯ </a:t>
            </a:r>
            <a:r>
              <a:rPr lang="ru-RU" sz="2400" b="1" dirty="0" smtClean="0">
                <a:solidFill>
                  <a:schemeClr val="bg1"/>
                </a:solidFill>
              </a:rPr>
              <a:t>МОРСКОГО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</a:rPr>
              <a:t>РЕЧНОГО</a:t>
            </a:r>
            <a:r>
              <a:rPr lang="ru-RU" sz="2400" dirty="0" smtClean="0">
                <a:solidFill>
                  <a:schemeClr val="bg1"/>
                </a:solidFill>
              </a:rPr>
              <a:t>) ОБЪЕКТА, В РЕЗУЛЬТАТЕ КОТОРОЙ ОН ЗАТОНУЛ ИЛИ ПРОИЗОШЛО ЕГО ПОЛНОЕ КОНСТРУКТИВНОЕ РАЗРУШЕНИЕ.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661248"/>
            <a:ext cx="8784976" cy="93610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SzPct val="139000"/>
            </a:pPr>
            <a:r>
              <a:rPr lang="ru-RU" dirty="0" smtClean="0"/>
              <a:t>Достаточно </a:t>
            </a:r>
            <a:r>
              <a:rPr lang="ru-RU" dirty="0"/>
              <a:t>вспомнить </a:t>
            </a:r>
            <a:r>
              <a:rPr lang="ru-RU" b="1" dirty="0"/>
              <a:t>кораблекрушение</a:t>
            </a:r>
            <a:r>
              <a:rPr lang="ru-RU" dirty="0"/>
              <a:t> </a:t>
            </a:r>
            <a:r>
              <a:rPr lang="ru-RU" b="1" dirty="0"/>
              <a:t>речного</a:t>
            </a:r>
            <a:r>
              <a:rPr lang="ru-RU" dirty="0"/>
              <a:t> теплохода «</a:t>
            </a:r>
            <a:r>
              <a:rPr lang="ru-RU" dirty="0" err="1"/>
              <a:t>Булгария</a:t>
            </a:r>
            <a:r>
              <a:rPr lang="ru-RU" dirty="0" smtClean="0"/>
              <a:t>» 10 июля 2011 года,                                            буровой </a:t>
            </a:r>
            <a:r>
              <a:rPr lang="ru-RU" dirty="0"/>
              <a:t>платформы «Кольская», </a:t>
            </a:r>
            <a:r>
              <a:rPr lang="ru-RU" dirty="0" smtClean="0"/>
              <a:t> траулера </a:t>
            </a:r>
            <a:r>
              <a:rPr lang="ru-RU" dirty="0"/>
              <a:t>«Аметист</a:t>
            </a:r>
            <a:r>
              <a:rPr lang="ru-RU" dirty="0" smtClean="0"/>
              <a:t>»…</a:t>
            </a:r>
            <a:endParaRPr lang="ru-RU" dirty="0"/>
          </a:p>
        </p:txBody>
      </p:sp>
      <p:pic>
        <p:nvPicPr>
          <p:cNvPr id="5122" name="Picture 2" descr="D:\Documents\Desktop\морской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1481"/>
            <a:ext cx="4167180" cy="337358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Desktop\морской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1235"/>
            <a:ext cx="4517717" cy="33938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440160"/>
          </a:xfrm>
          <a:solidFill>
            <a:srgbClr val="13131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ЕЖЕГОДНО НА ПЛАНЕТЕ ТЕРПЯТ КОРАБЛЕКРУШЕНИЕ ОКОЛО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8 000 МОРСКИХ И РЕЧНЫХ СУДОВ,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ГИБНЕТ СВЫШЕ 2 000 ЧЕЛОВЕК.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Documents\Desktop\морской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88" y="1805074"/>
            <a:ext cx="4275406" cy="32081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\Desktop\морской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7" y="3068960"/>
            <a:ext cx="5396295" cy="36037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512168"/>
          </a:xfr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ЧАСТО ЭТО СЛУЧАЕТСЯ В УСЛОВИЯХ ТУМАНОВ, ШТОРМОВ, НОЧНОЙ ТЬМЫ, КОТОРЫЕ ЗАТРУДНЯЮТ ОРИЕНТИРОВАНИЕ В ПРОСТРАНСТВЕ И СТАНОВЯТСЯ ПРИЧИНОЙ КОРАБЛЕКРУШЕНИЙ.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D:\Documents\Desktop\морской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5" y="2182812"/>
            <a:ext cx="8575185" cy="44124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88640"/>
            <a:ext cx="8928992" cy="1728192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СЕГОДНЯ МОРЯКАМ ПОМОГАЮТ ПРИБОРЫ СПУТНИКОВОЙ НАВИГАЦИИ, РАДИОСВЯЗЬ И САМАЯ СОВРЕМЕННАЯ ТЕХНИКА, НО КРОМЕ ТОГО, НАДЕЖНЫМИ ПОМОЩНИКАМИ В МОРЕ ЯВЛЯЮТСЯ ПРОЧИЕ ЗНАНИЯ И НЕУКОСНИТЕЛЬНОЕ ВЫПОЛНЕНИЕ КАЖДЫМ ЧЕЛОВЕКОМ СВОИХ ОБЯЗАННОСТЕЙ.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Documents\Desktop\морской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9" y="2055411"/>
            <a:ext cx="3996123" cy="46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Desktop\морской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1470"/>
            <a:ext cx="4541254" cy="46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8784976" cy="1008112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КАКИЕ  СИСТЕМЫ  И  СРЕДСТВА  БЕЗОПАСНОСТИ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ИМЕЮТСЯ  НА  СУДАХ?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M:\Анимашки\Символы кнопки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50" y="28007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5399233"/>
              </p:ext>
            </p:extLst>
          </p:nvPr>
        </p:nvGraphicFramePr>
        <p:xfrm>
          <a:off x="179512" y="4149080"/>
          <a:ext cx="8784976" cy="26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D:\Documents\Desktop\морской\Рисунок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0060"/>
            <a:ext cx="8784976" cy="27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60" y="3501008"/>
            <a:ext cx="474216" cy="10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Desktop\морской\Рисунок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39596" cy="50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504" y="116632"/>
            <a:ext cx="8928992" cy="1440160"/>
          </a:xfrm>
          <a:prstGeom prst="rect">
            <a:avLst/>
          </a:prstGeom>
          <a:solidFill>
            <a:srgbClr val="13131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66"/>
                </a:solidFill>
              </a:rPr>
              <a:t>РАДИОСТАНЦИЯ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ПОЗВОЛЯЕТ НЕ ТОЛЬКО ПОДДЕРЖИВАТЬ СВЯЗЬ С БЕРЕГОВЫМИ СЛУЖБАМИ, НО И В СЛУЧАЕ ВОЗНИКНОВЕНИЯ ОПАСНОЙ СИТУАЦИИ ПОДАТЬ СИГНАЛ БЕДСТВИЯ.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157192"/>
            <a:ext cx="3953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en-US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SOS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738</TotalTime>
  <Words>602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Городская</vt:lpstr>
      <vt:lpstr>CorelDRAW</vt:lpstr>
      <vt:lpstr>МОРСКОЙ И РЕЧНОЙ ТРАНСПОРТ</vt:lpstr>
      <vt:lpstr>Презентация PowerPoint</vt:lpstr>
      <vt:lpstr>КАК ПРАВИЛО СОВРЕМЕННЫЕ КОРАБЛИ  - ДОСТАТОЧНО НАДЕЖНЫЕ СРЕДСТВА ПЕРЕДВИЖЕНИЯ.  ТАМ НЕ МЕНЕЕ ВРЕМЯ ОТ ВРЕМЕНИ ПРОИСХОДЯТ СТОЛКНОВЕНИЯ СУДОВ ДРУГ С ДРУГОМ,  С АЙСБЕРГАМИ, РИФАМИ И ДРУГИЕ АВАРИЙНЫЕ СИТУАЦИИ – КАРАБЛЕКРУШЕНИЯ.</vt:lpstr>
      <vt:lpstr>КОРАБЛЕКРУШЕНИЕ (КАТАСТРОФА) - АВАРИЯ МОРСКОГО (РЕЧНОГО) ОБЪЕКТА, В РЕЗУЛЬТАТЕ КОТОРОЙ ОН ЗАТОНУЛ ИЛИ ПРОИЗОШЛО ЕГО ПОЛНОЕ КОНСТРУКТИВНОЕ РАЗРУШЕНИЕ.</vt:lpstr>
      <vt:lpstr>ЕЖЕГОДНО НА ПЛАНЕТЕ ТЕРПЯТ КОРАБЛЕКРУШЕНИЕ ОКОЛО  8 000 МОРСКИХ И РЕЧНЫХ СУДОВ,  ГИБНЕТ СВЫШЕ 2 000 ЧЕЛОВЕК.</vt:lpstr>
      <vt:lpstr>ЧАСТО ЭТО СЛУЧАЕТСЯ В УСЛОВИЯХ ТУМАНОВ, ШТОРМОВ, НОЧНОЙ ТЬМЫ, КОТОРЫЕ ЗАТРУДНЯЮТ ОРИЕНТИРОВАНИЕ В ПРОСТРАНСТВЕ И СТАНОВЯТСЯ ПРИЧИНОЙ КОРАБЛЕКРУШЕНИЙ.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УСПЕШНО ВОСПОЛЬЗОВАТЬСЯ ЖИЛЕТОМ, НЕОБХОДИМО ВЫПОЛНИТЬ СЛЕДУЮЩИЕ ДЕЙСТВИЯ: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dcterms:created xsi:type="dcterms:W3CDTF">2013-01-29T11:03:09Z</dcterms:created>
  <dcterms:modified xsi:type="dcterms:W3CDTF">2014-12-30T21:33:21Z</dcterms:modified>
</cp:coreProperties>
</file>