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9" r:id="rId4"/>
    <p:sldId id="277" r:id="rId5"/>
    <p:sldId id="280" r:id="rId6"/>
    <p:sldId id="283" r:id="rId7"/>
    <p:sldId id="258" r:id="rId8"/>
    <p:sldId id="259" r:id="rId9"/>
    <p:sldId id="260" r:id="rId10"/>
    <p:sldId id="261" r:id="rId11"/>
    <p:sldId id="262" r:id="rId12"/>
    <p:sldId id="263" r:id="rId13"/>
    <p:sldId id="266" r:id="rId14"/>
    <p:sldId id="278" r:id="rId15"/>
    <p:sldId id="281" r:id="rId16"/>
    <p:sldId id="282" r:id="rId17"/>
    <p:sldId id="284" r:id="rId18"/>
    <p:sldId id="286" r:id="rId19"/>
    <p:sldId id="267" r:id="rId20"/>
    <p:sldId id="285" r:id="rId21"/>
    <p:sldId id="287" r:id="rId22"/>
    <p:sldId id="268" r:id="rId23"/>
    <p:sldId id="271" r:id="rId24"/>
    <p:sldId id="272" r:id="rId25"/>
    <p:sldId id="274" r:id="rId26"/>
    <p:sldId id="270" r:id="rId27"/>
    <p:sldId id="275" r:id="rId28"/>
    <p:sldId id="288"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1E000C"/>
    <a:srgbClr val="2E0013"/>
    <a:srgbClr val="48001D"/>
    <a:srgbClr val="B8E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720"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40774-5E3C-4A03-A178-B32BE16D1739}" type="doc">
      <dgm:prSet loTypeId="urn:microsoft.com/office/officeart/2005/8/layout/vList4#4" loCatId="list" qsTypeId="urn:microsoft.com/office/officeart/2005/8/quickstyle/simple1" qsCatId="simple" csTypeId="urn:microsoft.com/office/officeart/2005/8/colors/accent1_2" csCatId="accent1" phldr="1"/>
      <dgm:spPr/>
      <dgm:t>
        <a:bodyPr/>
        <a:lstStyle/>
        <a:p>
          <a:endParaRPr lang="ru-RU"/>
        </a:p>
      </dgm:t>
    </dgm:pt>
    <dgm:pt modelId="{E5F465D9-2EAB-442B-BDB8-554266BDDB3E}">
      <dgm:prSet phldrT="[Текст]" custT="1"/>
      <dgm:spPr>
        <a:solidFill>
          <a:srgbClr val="48001D"/>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2800" dirty="0" smtClean="0"/>
            <a:t>ПРЕСТУПЛЕНИЯ  НЕБОЛЬШОЙ ТЯЖЕСТИ</a:t>
          </a:r>
          <a:endParaRPr lang="ru-RU" sz="2800" dirty="0"/>
        </a:p>
      </dgm:t>
    </dgm:pt>
    <dgm:pt modelId="{D7DA8018-04CF-45D6-9746-9FA837C7D9C9}" type="parTrans" cxnId="{A0A24472-7D15-49BE-9E4A-35D1090B6068}">
      <dgm:prSet/>
      <dgm:spPr/>
      <dgm:t>
        <a:bodyPr/>
        <a:lstStyle/>
        <a:p>
          <a:endParaRPr lang="ru-RU"/>
        </a:p>
      </dgm:t>
    </dgm:pt>
    <dgm:pt modelId="{93D6824C-BEC3-4956-B8D8-19F2292F68CA}" type="sibTrans" cxnId="{A0A24472-7D15-49BE-9E4A-35D1090B6068}">
      <dgm:prSet/>
      <dgm:spPr/>
      <dgm:t>
        <a:bodyPr/>
        <a:lstStyle/>
        <a:p>
          <a:endParaRPr lang="ru-RU"/>
        </a:p>
      </dgm:t>
    </dgm:pt>
    <dgm:pt modelId="{E1F886B0-52DD-45F5-B4D8-E03941AC6F2E}">
      <dgm:prSet phldrT="[Текст]"/>
      <dgm:spPr>
        <a:solidFill>
          <a:srgbClr val="48001D"/>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dirty="0" smtClean="0"/>
            <a:t>ПРЕСТУПЛЕНИЯ СРЕДНЕЙ ТЯЖЕСТИ</a:t>
          </a:r>
          <a:endParaRPr lang="ru-RU" dirty="0"/>
        </a:p>
      </dgm:t>
    </dgm:pt>
    <dgm:pt modelId="{027E0C7D-01FC-407C-BB79-F58AA8D84A73}" type="parTrans" cxnId="{B81E691E-39D8-4A8D-BBE1-ED6A82E938A4}">
      <dgm:prSet/>
      <dgm:spPr/>
      <dgm:t>
        <a:bodyPr/>
        <a:lstStyle/>
        <a:p>
          <a:endParaRPr lang="ru-RU"/>
        </a:p>
      </dgm:t>
    </dgm:pt>
    <dgm:pt modelId="{479A5EE2-70CE-48DC-901D-877E86DFA088}" type="sibTrans" cxnId="{B81E691E-39D8-4A8D-BBE1-ED6A82E938A4}">
      <dgm:prSet/>
      <dgm:spPr/>
      <dgm:t>
        <a:bodyPr/>
        <a:lstStyle/>
        <a:p>
          <a:endParaRPr lang="ru-RU"/>
        </a:p>
      </dgm:t>
    </dgm:pt>
    <dgm:pt modelId="{82905A0E-3473-473A-90FA-202EAF37DAFE}">
      <dgm:prSet phldrT="[Текст]"/>
      <dgm:spPr>
        <a:solidFill>
          <a:srgbClr val="48001D"/>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dirty="0" smtClean="0"/>
            <a:t>ОСОБО ТЯЖКИЕ ПРЕСТУПЛЕНИЯ</a:t>
          </a:r>
          <a:endParaRPr lang="ru-RU" dirty="0"/>
        </a:p>
      </dgm:t>
    </dgm:pt>
    <dgm:pt modelId="{A71B3369-9C5D-4521-BB92-4FBB18AD125E}" type="parTrans" cxnId="{4289D081-4F1F-48E1-B438-99F5CA97AE87}">
      <dgm:prSet/>
      <dgm:spPr/>
      <dgm:t>
        <a:bodyPr/>
        <a:lstStyle/>
        <a:p>
          <a:endParaRPr lang="ru-RU"/>
        </a:p>
      </dgm:t>
    </dgm:pt>
    <dgm:pt modelId="{193426C0-2468-4977-A6C3-F6E672AB699F}" type="sibTrans" cxnId="{4289D081-4F1F-48E1-B438-99F5CA97AE87}">
      <dgm:prSet/>
      <dgm:spPr/>
      <dgm:t>
        <a:bodyPr/>
        <a:lstStyle/>
        <a:p>
          <a:endParaRPr lang="ru-RU"/>
        </a:p>
      </dgm:t>
    </dgm:pt>
    <dgm:pt modelId="{2BFCA1B6-D220-4627-A49B-146C488296B2}">
      <dgm:prSet phldrT="[Текст]"/>
      <dgm:spPr>
        <a:solidFill>
          <a:srgbClr val="48001D"/>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dirty="0" smtClean="0"/>
            <a:t>ТЯЖКИЕ ПРЕСТУПЛЕНИЯ</a:t>
          </a:r>
          <a:endParaRPr lang="ru-RU" dirty="0"/>
        </a:p>
      </dgm:t>
    </dgm:pt>
    <dgm:pt modelId="{EFB614B2-6FD8-4C4F-A4E1-98E38A84D593}" type="sibTrans" cxnId="{E863AAD4-5EB4-49CA-80A9-3F2594714BBF}">
      <dgm:prSet/>
      <dgm:spPr/>
      <dgm:t>
        <a:bodyPr/>
        <a:lstStyle/>
        <a:p>
          <a:endParaRPr lang="ru-RU"/>
        </a:p>
      </dgm:t>
    </dgm:pt>
    <dgm:pt modelId="{0F450140-26D2-4E75-A04C-BC9C4F26A0C9}" type="parTrans" cxnId="{E863AAD4-5EB4-49CA-80A9-3F2594714BBF}">
      <dgm:prSet/>
      <dgm:spPr/>
      <dgm:t>
        <a:bodyPr/>
        <a:lstStyle/>
        <a:p>
          <a:endParaRPr lang="ru-RU"/>
        </a:p>
      </dgm:t>
    </dgm:pt>
    <dgm:pt modelId="{98B88A77-1456-475C-827F-4D5F2A52047E}" type="pres">
      <dgm:prSet presAssocID="{64040774-5E3C-4A03-A178-B32BE16D1739}" presName="linear" presStyleCnt="0">
        <dgm:presLayoutVars>
          <dgm:dir/>
          <dgm:resizeHandles val="exact"/>
        </dgm:presLayoutVars>
      </dgm:prSet>
      <dgm:spPr/>
      <dgm:t>
        <a:bodyPr/>
        <a:lstStyle/>
        <a:p>
          <a:endParaRPr lang="ru-RU"/>
        </a:p>
      </dgm:t>
    </dgm:pt>
    <dgm:pt modelId="{9AF5FFAB-C6C0-4048-B591-DC4A6B3A8400}" type="pres">
      <dgm:prSet presAssocID="{E5F465D9-2EAB-442B-BDB8-554266BDDB3E}" presName="comp" presStyleCnt="0"/>
      <dgm:spPr/>
    </dgm:pt>
    <dgm:pt modelId="{BCF9B0F6-5E21-40EE-B9ED-D7F7A121C31F}" type="pres">
      <dgm:prSet presAssocID="{E5F465D9-2EAB-442B-BDB8-554266BDDB3E}" presName="box" presStyleLbl="node1" presStyleIdx="0" presStyleCnt="4"/>
      <dgm:spPr/>
      <dgm:t>
        <a:bodyPr/>
        <a:lstStyle/>
        <a:p>
          <a:endParaRPr lang="ru-RU"/>
        </a:p>
      </dgm:t>
    </dgm:pt>
    <dgm:pt modelId="{4259B1DD-0D0A-4D66-9E7E-71A33663BEF8}" type="pres">
      <dgm:prSet presAssocID="{E5F465D9-2EAB-442B-BDB8-554266BDDB3E}" presName="img" presStyleLbl="fgImgPlace1" presStyleIdx="0" presStyleCnt="4"/>
      <dgm:spPr>
        <a:blipFill rotWithShape="0">
          <a:blip xmlns:r="http://schemas.openxmlformats.org/officeDocument/2006/relationships" r:embed="rId1"/>
          <a:stretch>
            <a:fillRect/>
          </a:stretch>
        </a:blipFill>
      </dgm:spPr>
      <dgm:t>
        <a:bodyPr/>
        <a:lstStyle/>
        <a:p>
          <a:endParaRPr lang="ru-RU"/>
        </a:p>
      </dgm:t>
    </dgm:pt>
    <dgm:pt modelId="{0A4811C9-B25B-42B3-BE69-EE5CC41A7CE6}" type="pres">
      <dgm:prSet presAssocID="{E5F465D9-2EAB-442B-BDB8-554266BDDB3E}" presName="text" presStyleLbl="node1" presStyleIdx="0" presStyleCnt="4">
        <dgm:presLayoutVars>
          <dgm:bulletEnabled val="1"/>
        </dgm:presLayoutVars>
      </dgm:prSet>
      <dgm:spPr/>
      <dgm:t>
        <a:bodyPr/>
        <a:lstStyle/>
        <a:p>
          <a:endParaRPr lang="ru-RU"/>
        </a:p>
      </dgm:t>
    </dgm:pt>
    <dgm:pt modelId="{8618CBF2-38C6-47A7-B0C4-76CA5F836338}" type="pres">
      <dgm:prSet presAssocID="{93D6824C-BEC3-4956-B8D8-19F2292F68CA}" presName="spacer" presStyleCnt="0"/>
      <dgm:spPr/>
    </dgm:pt>
    <dgm:pt modelId="{DED8FA7A-D619-451B-87ED-5A620B3F36ED}" type="pres">
      <dgm:prSet presAssocID="{E1F886B0-52DD-45F5-B4D8-E03941AC6F2E}" presName="comp" presStyleCnt="0"/>
      <dgm:spPr/>
    </dgm:pt>
    <dgm:pt modelId="{3B5F2E12-2498-4F9A-923A-571AE85EAE8C}" type="pres">
      <dgm:prSet presAssocID="{E1F886B0-52DD-45F5-B4D8-E03941AC6F2E}" presName="box" presStyleLbl="node1" presStyleIdx="1" presStyleCnt="4"/>
      <dgm:spPr/>
      <dgm:t>
        <a:bodyPr/>
        <a:lstStyle/>
        <a:p>
          <a:endParaRPr lang="ru-RU"/>
        </a:p>
      </dgm:t>
    </dgm:pt>
    <dgm:pt modelId="{D5229FD4-6E47-47A3-9E6C-09A0EBC4BB9F}" type="pres">
      <dgm:prSet presAssocID="{E1F886B0-52DD-45F5-B4D8-E03941AC6F2E}" presName="img" presStyleLbl="fgImgPlace1" presStyleIdx="1" presStyleCnt="4"/>
      <dgm:spPr>
        <a:blipFill rotWithShape="0">
          <a:blip xmlns:r="http://schemas.openxmlformats.org/officeDocument/2006/relationships" r:embed="rId2"/>
          <a:stretch>
            <a:fillRect/>
          </a:stretch>
        </a:blipFill>
      </dgm:spPr>
      <dgm:t>
        <a:bodyPr/>
        <a:lstStyle/>
        <a:p>
          <a:endParaRPr lang="ru-RU"/>
        </a:p>
      </dgm:t>
    </dgm:pt>
    <dgm:pt modelId="{A59089EE-D44D-47B2-A9EC-3223EDDA63C3}" type="pres">
      <dgm:prSet presAssocID="{E1F886B0-52DD-45F5-B4D8-E03941AC6F2E}" presName="text" presStyleLbl="node1" presStyleIdx="1" presStyleCnt="4">
        <dgm:presLayoutVars>
          <dgm:bulletEnabled val="1"/>
        </dgm:presLayoutVars>
      </dgm:prSet>
      <dgm:spPr/>
      <dgm:t>
        <a:bodyPr/>
        <a:lstStyle/>
        <a:p>
          <a:endParaRPr lang="ru-RU"/>
        </a:p>
      </dgm:t>
    </dgm:pt>
    <dgm:pt modelId="{D474D816-41E0-4CCE-A2F0-8F5DFF7B0B7A}" type="pres">
      <dgm:prSet presAssocID="{479A5EE2-70CE-48DC-901D-877E86DFA088}" presName="spacer" presStyleCnt="0"/>
      <dgm:spPr/>
    </dgm:pt>
    <dgm:pt modelId="{A2467F1C-3886-4A35-98B0-5C1A310FF270}" type="pres">
      <dgm:prSet presAssocID="{2BFCA1B6-D220-4627-A49B-146C488296B2}" presName="comp" presStyleCnt="0"/>
      <dgm:spPr/>
    </dgm:pt>
    <dgm:pt modelId="{F1B67FE8-98E6-446D-9CFE-043EE848943A}" type="pres">
      <dgm:prSet presAssocID="{2BFCA1B6-D220-4627-A49B-146C488296B2}" presName="box" presStyleLbl="node1" presStyleIdx="2" presStyleCnt="4"/>
      <dgm:spPr/>
      <dgm:t>
        <a:bodyPr/>
        <a:lstStyle/>
        <a:p>
          <a:endParaRPr lang="ru-RU"/>
        </a:p>
      </dgm:t>
    </dgm:pt>
    <dgm:pt modelId="{16C7A5B3-3787-479A-BA8E-F98F4F168878}" type="pres">
      <dgm:prSet presAssocID="{2BFCA1B6-D220-4627-A49B-146C488296B2}" presName="img" presStyleLbl="fgImgPlace1" presStyleIdx="2" presStyleCnt="4"/>
      <dgm:spPr>
        <a:blipFill rotWithShape="0">
          <a:blip xmlns:r="http://schemas.openxmlformats.org/officeDocument/2006/relationships" r:embed="rId3"/>
          <a:stretch>
            <a:fillRect/>
          </a:stretch>
        </a:blipFill>
      </dgm:spPr>
      <dgm:t>
        <a:bodyPr/>
        <a:lstStyle/>
        <a:p>
          <a:endParaRPr lang="ru-RU"/>
        </a:p>
      </dgm:t>
    </dgm:pt>
    <dgm:pt modelId="{6C3D1D75-F289-4CE8-BD38-2B1125570A16}" type="pres">
      <dgm:prSet presAssocID="{2BFCA1B6-D220-4627-A49B-146C488296B2}" presName="text" presStyleLbl="node1" presStyleIdx="2" presStyleCnt="4">
        <dgm:presLayoutVars>
          <dgm:bulletEnabled val="1"/>
        </dgm:presLayoutVars>
      </dgm:prSet>
      <dgm:spPr/>
      <dgm:t>
        <a:bodyPr/>
        <a:lstStyle/>
        <a:p>
          <a:endParaRPr lang="ru-RU"/>
        </a:p>
      </dgm:t>
    </dgm:pt>
    <dgm:pt modelId="{697BC665-4C37-4EB4-917F-8480CB60414C}" type="pres">
      <dgm:prSet presAssocID="{EFB614B2-6FD8-4C4F-A4E1-98E38A84D593}" presName="spacer" presStyleCnt="0"/>
      <dgm:spPr/>
    </dgm:pt>
    <dgm:pt modelId="{043AF6D0-27F8-4E8C-8F52-B0DB81AB4897}" type="pres">
      <dgm:prSet presAssocID="{82905A0E-3473-473A-90FA-202EAF37DAFE}" presName="comp" presStyleCnt="0"/>
      <dgm:spPr/>
    </dgm:pt>
    <dgm:pt modelId="{994F9953-434D-45F7-83D4-FF131CC43519}" type="pres">
      <dgm:prSet presAssocID="{82905A0E-3473-473A-90FA-202EAF37DAFE}" presName="box" presStyleLbl="node1" presStyleIdx="3" presStyleCnt="4"/>
      <dgm:spPr/>
      <dgm:t>
        <a:bodyPr/>
        <a:lstStyle/>
        <a:p>
          <a:endParaRPr lang="ru-RU"/>
        </a:p>
      </dgm:t>
    </dgm:pt>
    <dgm:pt modelId="{D6B74AAC-167F-44CC-8879-79A90B965300}" type="pres">
      <dgm:prSet presAssocID="{82905A0E-3473-473A-90FA-202EAF37DAFE}" presName="img" presStyleLbl="fgImgPlace1" presStyleIdx="3" presStyleCnt="4"/>
      <dgm:spPr>
        <a:blipFill rotWithShape="0">
          <a:blip xmlns:r="http://schemas.openxmlformats.org/officeDocument/2006/relationships" r:embed="rId4"/>
          <a:stretch>
            <a:fillRect/>
          </a:stretch>
        </a:blipFill>
      </dgm:spPr>
      <dgm:t>
        <a:bodyPr/>
        <a:lstStyle/>
        <a:p>
          <a:endParaRPr lang="ru-RU"/>
        </a:p>
      </dgm:t>
    </dgm:pt>
    <dgm:pt modelId="{541B561F-3961-499E-87AA-55C0A849A792}" type="pres">
      <dgm:prSet presAssocID="{82905A0E-3473-473A-90FA-202EAF37DAFE}" presName="text" presStyleLbl="node1" presStyleIdx="3" presStyleCnt="4">
        <dgm:presLayoutVars>
          <dgm:bulletEnabled val="1"/>
        </dgm:presLayoutVars>
      </dgm:prSet>
      <dgm:spPr/>
      <dgm:t>
        <a:bodyPr/>
        <a:lstStyle/>
        <a:p>
          <a:endParaRPr lang="ru-RU"/>
        </a:p>
      </dgm:t>
    </dgm:pt>
  </dgm:ptLst>
  <dgm:cxnLst>
    <dgm:cxn modelId="{754CCD6A-BE17-4109-9B69-AA64C78B07A6}" type="presOf" srcId="{82905A0E-3473-473A-90FA-202EAF37DAFE}" destId="{994F9953-434D-45F7-83D4-FF131CC43519}" srcOrd="0" destOrd="0" presId="urn:microsoft.com/office/officeart/2005/8/layout/vList4#4"/>
    <dgm:cxn modelId="{32C07442-2A4A-4AC8-AD83-16B43204C517}" type="presOf" srcId="{E1F886B0-52DD-45F5-B4D8-E03941AC6F2E}" destId="{A59089EE-D44D-47B2-A9EC-3223EDDA63C3}" srcOrd="1" destOrd="0" presId="urn:microsoft.com/office/officeart/2005/8/layout/vList4#4"/>
    <dgm:cxn modelId="{E863AAD4-5EB4-49CA-80A9-3F2594714BBF}" srcId="{64040774-5E3C-4A03-A178-B32BE16D1739}" destId="{2BFCA1B6-D220-4627-A49B-146C488296B2}" srcOrd="2" destOrd="0" parTransId="{0F450140-26D2-4E75-A04C-BC9C4F26A0C9}" sibTransId="{EFB614B2-6FD8-4C4F-A4E1-98E38A84D593}"/>
    <dgm:cxn modelId="{A0A24472-7D15-49BE-9E4A-35D1090B6068}" srcId="{64040774-5E3C-4A03-A178-B32BE16D1739}" destId="{E5F465D9-2EAB-442B-BDB8-554266BDDB3E}" srcOrd="0" destOrd="0" parTransId="{D7DA8018-04CF-45D6-9746-9FA837C7D9C9}" sibTransId="{93D6824C-BEC3-4956-B8D8-19F2292F68CA}"/>
    <dgm:cxn modelId="{8EABA85F-4175-423E-920E-EDC2ABEBFC4D}" type="presOf" srcId="{E1F886B0-52DD-45F5-B4D8-E03941AC6F2E}" destId="{3B5F2E12-2498-4F9A-923A-571AE85EAE8C}" srcOrd="0" destOrd="0" presId="urn:microsoft.com/office/officeart/2005/8/layout/vList4#4"/>
    <dgm:cxn modelId="{152769F0-1670-42CC-9B19-F8EC34DFCC6E}" type="presOf" srcId="{64040774-5E3C-4A03-A178-B32BE16D1739}" destId="{98B88A77-1456-475C-827F-4D5F2A52047E}" srcOrd="0" destOrd="0" presId="urn:microsoft.com/office/officeart/2005/8/layout/vList4#4"/>
    <dgm:cxn modelId="{0B926318-7461-49B8-A2FC-8A8C799AC64B}" type="presOf" srcId="{82905A0E-3473-473A-90FA-202EAF37DAFE}" destId="{541B561F-3961-499E-87AA-55C0A849A792}" srcOrd="1" destOrd="0" presId="urn:microsoft.com/office/officeart/2005/8/layout/vList4#4"/>
    <dgm:cxn modelId="{F57742C9-AB3A-40CD-BECB-A69EA393B004}" type="presOf" srcId="{2BFCA1B6-D220-4627-A49B-146C488296B2}" destId="{F1B67FE8-98E6-446D-9CFE-043EE848943A}" srcOrd="0" destOrd="0" presId="urn:microsoft.com/office/officeart/2005/8/layout/vList4#4"/>
    <dgm:cxn modelId="{663D0890-500F-4A1E-A42E-0D6720C25EA5}" type="presOf" srcId="{2BFCA1B6-D220-4627-A49B-146C488296B2}" destId="{6C3D1D75-F289-4CE8-BD38-2B1125570A16}" srcOrd="1" destOrd="0" presId="urn:microsoft.com/office/officeart/2005/8/layout/vList4#4"/>
    <dgm:cxn modelId="{4289D081-4F1F-48E1-B438-99F5CA97AE87}" srcId="{64040774-5E3C-4A03-A178-B32BE16D1739}" destId="{82905A0E-3473-473A-90FA-202EAF37DAFE}" srcOrd="3" destOrd="0" parTransId="{A71B3369-9C5D-4521-BB92-4FBB18AD125E}" sibTransId="{193426C0-2468-4977-A6C3-F6E672AB699F}"/>
    <dgm:cxn modelId="{081D1A96-C23E-4049-A5BA-EFEA9E246836}" type="presOf" srcId="{E5F465D9-2EAB-442B-BDB8-554266BDDB3E}" destId="{0A4811C9-B25B-42B3-BE69-EE5CC41A7CE6}" srcOrd="1" destOrd="0" presId="urn:microsoft.com/office/officeart/2005/8/layout/vList4#4"/>
    <dgm:cxn modelId="{B81E691E-39D8-4A8D-BBE1-ED6A82E938A4}" srcId="{64040774-5E3C-4A03-A178-B32BE16D1739}" destId="{E1F886B0-52DD-45F5-B4D8-E03941AC6F2E}" srcOrd="1" destOrd="0" parTransId="{027E0C7D-01FC-407C-BB79-F58AA8D84A73}" sibTransId="{479A5EE2-70CE-48DC-901D-877E86DFA088}"/>
    <dgm:cxn modelId="{AC3BC9BD-2C62-4231-84A8-33A8317FB168}" type="presOf" srcId="{E5F465D9-2EAB-442B-BDB8-554266BDDB3E}" destId="{BCF9B0F6-5E21-40EE-B9ED-D7F7A121C31F}" srcOrd="0" destOrd="0" presId="urn:microsoft.com/office/officeart/2005/8/layout/vList4#4"/>
    <dgm:cxn modelId="{C276B71A-74E7-4D1F-A6FA-8B181134676F}" type="presParOf" srcId="{98B88A77-1456-475C-827F-4D5F2A52047E}" destId="{9AF5FFAB-C6C0-4048-B591-DC4A6B3A8400}" srcOrd="0" destOrd="0" presId="urn:microsoft.com/office/officeart/2005/8/layout/vList4#4"/>
    <dgm:cxn modelId="{BEC5E1D8-C87B-4EC2-8021-34ECAAEE03C3}" type="presParOf" srcId="{9AF5FFAB-C6C0-4048-B591-DC4A6B3A8400}" destId="{BCF9B0F6-5E21-40EE-B9ED-D7F7A121C31F}" srcOrd="0" destOrd="0" presId="urn:microsoft.com/office/officeart/2005/8/layout/vList4#4"/>
    <dgm:cxn modelId="{9BDC9A01-08F2-44C9-9ECB-42A9DC68A827}" type="presParOf" srcId="{9AF5FFAB-C6C0-4048-B591-DC4A6B3A8400}" destId="{4259B1DD-0D0A-4D66-9E7E-71A33663BEF8}" srcOrd="1" destOrd="0" presId="urn:microsoft.com/office/officeart/2005/8/layout/vList4#4"/>
    <dgm:cxn modelId="{8CA86217-8586-4FA2-8208-B7736C945B19}" type="presParOf" srcId="{9AF5FFAB-C6C0-4048-B591-DC4A6B3A8400}" destId="{0A4811C9-B25B-42B3-BE69-EE5CC41A7CE6}" srcOrd="2" destOrd="0" presId="urn:microsoft.com/office/officeart/2005/8/layout/vList4#4"/>
    <dgm:cxn modelId="{88B58138-5674-4360-9DF0-1AEBFD392A25}" type="presParOf" srcId="{98B88A77-1456-475C-827F-4D5F2A52047E}" destId="{8618CBF2-38C6-47A7-B0C4-76CA5F836338}" srcOrd="1" destOrd="0" presId="urn:microsoft.com/office/officeart/2005/8/layout/vList4#4"/>
    <dgm:cxn modelId="{595D5469-0A70-4E1D-9005-0DDED2B3985A}" type="presParOf" srcId="{98B88A77-1456-475C-827F-4D5F2A52047E}" destId="{DED8FA7A-D619-451B-87ED-5A620B3F36ED}" srcOrd="2" destOrd="0" presId="urn:microsoft.com/office/officeart/2005/8/layout/vList4#4"/>
    <dgm:cxn modelId="{8D3D5103-5841-42DF-AD2D-5C7F5B21E5DE}" type="presParOf" srcId="{DED8FA7A-D619-451B-87ED-5A620B3F36ED}" destId="{3B5F2E12-2498-4F9A-923A-571AE85EAE8C}" srcOrd="0" destOrd="0" presId="urn:microsoft.com/office/officeart/2005/8/layout/vList4#4"/>
    <dgm:cxn modelId="{65EBB4A0-9074-4FE5-AE40-D5FCA837899C}" type="presParOf" srcId="{DED8FA7A-D619-451B-87ED-5A620B3F36ED}" destId="{D5229FD4-6E47-47A3-9E6C-09A0EBC4BB9F}" srcOrd="1" destOrd="0" presId="urn:microsoft.com/office/officeart/2005/8/layout/vList4#4"/>
    <dgm:cxn modelId="{51F0B1EA-1888-4DBA-9DD5-B7990730D02E}" type="presParOf" srcId="{DED8FA7A-D619-451B-87ED-5A620B3F36ED}" destId="{A59089EE-D44D-47B2-A9EC-3223EDDA63C3}" srcOrd="2" destOrd="0" presId="urn:microsoft.com/office/officeart/2005/8/layout/vList4#4"/>
    <dgm:cxn modelId="{9877128B-4716-4EAD-867B-144E2392A97E}" type="presParOf" srcId="{98B88A77-1456-475C-827F-4D5F2A52047E}" destId="{D474D816-41E0-4CCE-A2F0-8F5DFF7B0B7A}" srcOrd="3" destOrd="0" presId="urn:microsoft.com/office/officeart/2005/8/layout/vList4#4"/>
    <dgm:cxn modelId="{08B69C9E-49A0-47A6-BCD0-754BF19B9B8D}" type="presParOf" srcId="{98B88A77-1456-475C-827F-4D5F2A52047E}" destId="{A2467F1C-3886-4A35-98B0-5C1A310FF270}" srcOrd="4" destOrd="0" presId="urn:microsoft.com/office/officeart/2005/8/layout/vList4#4"/>
    <dgm:cxn modelId="{C4A32C96-3BE7-4399-8DBC-2BD702607166}" type="presParOf" srcId="{A2467F1C-3886-4A35-98B0-5C1A310FF270}" destId="{F1B67FE8-98E6-446D-9CFE-043EE848943A}" srcOrd="0" destOrd="0" presId="urn:microsoft.com/office/officeart/2005/8/layout/vList4#4"/>
    <dgm:cxn modelId="{1EC15B7D-0C6B-47B9-BFC9-A161D6451BC1}" type="presParOf" srcId="{A2467F1C-3886-4A35-98B0-5C1A310FF270}" destId="{16C7A5B3-3787-479A-BA8E-F98F4F168878}" srcOrd="1" destOrd="0" presId="urn:microsoft.com/office/officeart/2005/8/layout/vList4#4"/>
    <dgm:cxn modelId="{EFD64834-8BEC-463B-A793-46EFA577599A}" type="presParOf" srcId="{A2467F1C-3886-4A35-98B0-5C1A310FF270}" destId="{6C3D1D75-F289-4CE8-BD38-2B1125570A16}" srcOrd="2" destOrd="0" presId="urn:microsoft.com/office/officeart/2005/8/layout/vList4#4"/>
    <dgm:cxn modelId="{3361E794-9DFB-4EC0-8640-28BDE8DD52E2}" type="presParOf" srcId="{98B88A77-1456-475C-827F-4D5F2A52047E}" destId="{697BC665-4C37-4EB4-917F-8480CB60414C}" srcOrd="5" destOrd="0" presId="urn:microsoft.com/office/officeart/2005/8/layout/vList4#4"/>
    <dgm:cxn modelId="{1B362EDE-D9F7-487A-BE34-41BD351B2008}" type="presParOf" srcId="{98B88A77-1456-475C-827F-4D5F2A52047E}" destId="{043AF6D0-27F8-4E8C-8F52-B0DB81AB4897}" srcOrd="6" destOrd="0" presId="urn:microsoft.com/office/officeart/2005/8/layout/vList4#4"/>
    <dgm:cxn modelId="{B1C2E78E-E546-4303-97D7-2E4083C65EEB}" type="presParOf" srcId="{043AF6D0-27F8-4E8C-8F52-B0DB81AB4897}" destId="{994F9953-434D-45F7-83D4-FF131CC43519}" srcOrd="0" destOrd="0" presId="urn:microsoft.com/office/officeart/2005/8/layout/vList4#4"/>
    <dgm:cxn modelId="{B191F26F-CC1B-410C-B306-055E683B5D18}" type="presParOf" srcId="{043AF6D0-27F8-4E8C-8F52-B0DB81AB4897}" destId="{D6B74AAC-167F-44CC-8879-79A90B965300}" srcOrd="1" destOrd="0" presId="urn:microsoft.com/office/officeart/2005/8/layout/vList4#4"/>
    <dgm:cxn modelId="{B3F740F5-50D2-4764-9496-B7268FF5A817}" type="presParOf" srcId="{043AF6D0-27F8-4E8C-8F52-B0DB81AB4897}" destId="{541B561F-3961-499E-87AA-55C0A849A792}" srcOrd="2" destOrd="0" presId="urn:microsoft.com/office/officeart/2005/8/layout/vList4#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9B0F6-5E21-40EE-B9ED-D7F7A121C31F}">
      <dsp:nvSpPr>
        <dsp:cNvPr id="0" name=""/>
        <dsp:cNvSpPr/>
      </dsp:nvSpPr>
      <dsp:spPr>
        <a:xfrm>
          <a:off x="0" y="0"/>
          <a:ext cx="8715436" cy="944562"/>
        </a:xfrm>
        <a:prstGeom prst="roundRect">
          <a:avLst>
            <a:gd name="adj" fmla="val 10000"/>
          </a:avLst>
        </a:prstGeom>
        <a:solidFill>
          <a:srgbClr val="48001D"/>
        </a:solidFill>
        <a:ln w="19050" cap="flat" cmpd="sng" algn="ctr">
          <a:solidFill>
            <a:srgbClr val="FFFF00"/>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smtClean="0"/>
            <a:t>ПРЕСТУПЛЕНИЯ  НЕБОЛЬШОЙ ТЯЖЕСТИ</a:t>
          </a:r>
          <a:endParaRPr lang="ru-RU" sz="2800" kern="1200" dirty="0"/>
        </a:p>
      </dsp:txBody>
      <dsp:txXfrm>
        <a:off x="1837543" y="0"/>
        <a:ext cx="6877892" cy="944562"/>
      </dsp:txXfrm>
    </dsp:sp>
    <dsp:sp modelId="{4259B1DD-0D0A-4D66-9E7E-71A33663BEF8}">
      <dsp:nvSpPr>
        <dsp:cNvPr id="0" name=""/>
        <dsp:cNvSpPr/>
      </dsp:nvSpPr>
      <dsp:spPr>
        <a:xfrm>
          <a:off x="94456" y="94456"/>
          <a:ext cx="1743087" cy="755649"/>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5F2E12-2498-4F9A-923A-571AE85EAE8C}">
      <dsp:nvSpPr>
        <dsp:cNvPr id="0" name=""/>
        <dsp:cNvSpPr/>
      </dsp:nvSpPr>
      <dsp:spPr>
        <a:xfrm>
          <a:off x="0" y="1039018"/>
          <a:ext cx="8715436" cy="944562"/>
        </a:xfrm>
        <a:prstGeom prst="roundRect">
          <a:avLst>
            <a:gd name="adj" fmla="val 10000"/>
          </a:avLst>
        </a:prstGeom>
        <a:solidFill>
          <a:srgbClr val="48001D"/>
        </a:solidFill>
        <a:ln w="19050" cap="flat" cmpd="sng" algn="ctr">
          <a:solidFill>
            <a:srgbClr val="FFFF00"/>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smtClean="0"/>
            <a:t>ПРЕСТУПЛЕНИЯ СРЕДНЕЙ ТЯЖЕСТИ</a:t>
          </a:r>
          <a:endParaRPr lang="ru-RU" sz="2800" kern="1200" dirty="0"/>
        </a:p>
      </dsp:txBody>
      <dsp:txXfrm>
        <a:off x="1837543" y="1039018"/>
        <a:ext cx="6877892" cy="944562"/>
      </dsp:txXfrm>
    </dsp:sp>
    <dsp:sp modelId="{D5229FD4-6E47-47A3-9E6C-09A0EBC4BB9F}">
      <dsp:nvSpPr>
        <dsp:cNvPr id="0" name=""/>
        <dsp:cNvSpPr/>
      </dsp:nvSpPr>
      <dsp:spPr>
        <a:xfrm>
          <a:off x="94456" y="1133474"/>
          <a:ext cx="1743087" cy="755649"/>
        </a:xfrm>
        <a:prstGeom prst="roundRect">
          <a:avLst>
            <a:gd name="adj" fmla="val 10000"/>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B67FE8-98E6-446D-9CFE-043EE848943A}">
      <dsp:nvSpPr>
        <dsp:cNvPr id="0" name=""/>
        <dsp:cNvSpPr/>
      </dsp:nvSpPr>
      <dsp:spPr>
        <a:xfrm>
          <a:off x="0" y="2078037"/>
          <a:ext cx="8715436" cy="944562"/>
        </a:xfrm>
        <a:prstGeom prst="roundRect">
          <a:avLst>
            <a:gd name="adj" fmla="val 10000"/>
          </a:avLst>
        </a:prstGeom>
        <a:solidFill>
          <a:srgbClr val="48001D"/>
        </a:solidFill>
        <a:ln w="19050" cap="flat" cmpd="sng" algn="ctr">
          <a:solidFill>
            <a:srgbClr val="FFFF00"/>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smtClean="0"/>
            <a:t>ТЯЖКИЕ ПРЕСТУПЛЕНИЯ</a:t>
          </a:r>
          <a:endParaRPr lang="ru-RU" sz="2800" kern="1200" dirty="0"/>
        </a:p>
      </dsp:txBody>
      <dsp:txXfrm>
        <a:off x="1837543" y="2078037"/>
        <a:ext cx="6877892" cy="944562"/>
      </dsp:txXfrm>
    </dsp:sp>
    <dsp:sp modelId="{16C7A5B3-3787-479A-BA8E-F98F4F168878}">
      <dsp:nvSpPr>
        <dsp:cNvPr id="0" name=""/>
        <dsp:cNvSpPr/>
      </dsp:nvSpPr>
      <dsp:spPr>
        <a:xfrm>
          <a:off x="94456" y="2172493"/>
          <a:ext cx="1743087" cy="755649"/>
        </a:xfrm>
        <a:prstGeom prst="roundRect">
          <a:avLst>
            <a:gd name="adj" fmla="val 10000"/>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4F9953-434D-45F7-83D4-FF131CC43519}">
      <dsp:nvSpPr>
        <dsp:cNvPr id="0" name=""/>
        <dsp:cNvSpPr/>
      </dsp:nvSpPr>
      <dsp:spPr>
        <a:xfrm>
          <a:off x="0" y="3117056"/>
          <a:ext cx="8715436" cy="944562"/>
        </a:xfrm>
        <a:prstGeom prst="roundRect">
          <a:avLst>
            <a:gd name="adj" fmla="val 10000"/>
          </a:avLst>
        </a:prstGeom>
        <a:solidFill>
          <a:srgbClr val="48001D"/>
        </a:solidFill>
        <a:ln w="19050" cap="flat" cmpd="sng" algn="ctr">
          <a:solidFill>
            <a:srgbClr val="FFFF00"/>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smtClean="0"/>
            <a:t>ОСОБО ТЯЖКИЕ ПРЕСТУПЛЕНИЯ</a:t>
          </a:r>
          <a:endParaRPr lang="ru-RU" sz="2800" kern="1200" dirty="0"/>
        </a:p>
      </dsp:txBody>
      <dsp:txXfrm>
        <a:off x="1837543" y="3117056"/>
        <a:ext cx="6877892" cy="944562"/>
      </dsp:txXfrm>
    </dsp:sp>
    <dsp:sp modelId="{D6B74AAC-167F-44CC-8879-79A90B965300}">
      <dsp:nvSpPr>
        <dsp:cNvPr id="0" name=""/>
        <dsp:cNvSpPr/>
      </dsp:nvSpPr>
      <dsp:spPr>
        <a:xfrm>
          <a:off x="94456" y="3211512"/>
          <a:ext cx="1743087" cy="755649"/>
        </a:xfrm>
        <a:prstGeom prst="roundRect">
          <a:avLst>
            <a:gd name="adj" fmla="val 10000"/>
          </a:avLst>
        </a:prstGeom>
        <a:blipFill rotWithShape="0">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31.12.2014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31.12.2014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31.12.2014</a:t>
            </a:fld>
            <a:endParaRPr lang="ru-RU"/>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31.12.2014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31.12.2014</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gif"/></Relationships>
</file>

<file path=ppt/slides/_rels/slide23.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42852"/>
            <a:ext cx="8001056" cy="414340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ПРЕСТУПЛЕНИЕ </a:t>
            </a:r>
            <a:br>
              <a:rPr lang="ru-RU" sz="66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66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 </a:t>
            </a:r>
            <a:br>
              <a:rPr lang="ru-RU" sz="66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66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УГОЛОВНАЯ ОТВЕТСТВЕННОСТЬ</a:t>
            </a:r>
            <a:endParaRPr lang="ru-RU" sz="66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C:\Documents and Settings\Admin\Рабочий стол\39a2f8d6b6b314920cc2aa07b29e63e6_big.jpg"/>
          <p:cNvPicPr>
            <a:picLocks noChangeAspect="1" noChangeArrowheads="1"/>
          </p:cNvPicPr>
          <p:nvPr/>
        </p:nvPicPr>
        <p:blipFill>
          <a:blip r:embed="rId2"/>
          <a:srcRect/>
          <a:stretch>
            <a:fillRect/>
          </a:stretch>
        </p:blipFill>
        <p:spPr bwMode="auto">
          <a:xfrm>
            <a:off x="142844" y="4500570"/>
            <a:ext cx="2773345" cy="2071702"/>
          </a:xfrm>
          <a:prstGeom prst="rect">
            <a:avLst/>
          </a:prstGeom>
          <a:noFill/>
          <a:ln>
            <a:solidFill>
              <a:schemeClr val="tx1"/>
            </a:solidFill>
          </a:ln>
        </p:spPr>
      </p:pic>
      <p:pic>
        <p:nvPicPr>
          <p:cNvPr id="1028" name="Picture 4" descr="D:\ОБЖ\1 ОБЖ 9 класс\безопасность и защита человека в чрезвычайных ситуациях\безопасное поведение в криминагенных ситуациях\430_695.jpg"/>
          <p:cNvPicPr>
            <a:picLocks noChangeAspect="1" noChangeArrowheads="1"/>
          </p:cNvPicPr>
          <p:nvPr/>
        </p:nvPicPr>
        <p:blipFill>
          <a:blip r:embed="rId3"/>
          <a:srcRect/>
          <a:stretch>
            <a:fillRect/>
          </a:stretch>
        </p:blipFill>
        <p:spPr bwMode="auto">
          <a:xfrm>
            <a:off x="6488974" y="4500570"/>
            <a:ext cx="2440744" cy="2071702"/>
          </a:xfrm>
          <a:prstGeom prst="rect">
            <a:avLst/>
          </a:prstGeom>
          <a:noFill/>
          <a:ln>
            <a:solidFill>
              <a:schemeClr val="tx1"/>
            </a:solidFill>
          </a:ln>
        </p:spPr>
      </p:pic>
      <p:pic>
        <p:nvPicPr>
          <p:cNvPr id="1029" name="Picture 5" descr="D:\ОБЖ\1 ОБЖ 9 класс\безопасность и защита человека в чрезвычайных ситуациях\безопасное поведение в криминагенных ситуациях\3-1-1.jpg"/>
          <p:cNvPicPr>
            <a:picLocks noChangeAspect="1" noChangeArrowheads="1"/>
          </p:cNvPicPr>
          <p:nvPr/>
        </p:nvPicPr>
        <p:blipFill>
          <a:blip r:embed="rId4"/>
          <a:srcRect/>
          <a:stretch>
            <a:fillRect/>
          </a:stretch>
        </p:blipFill>
        <p:spPr bwMode="auto">
          <a:xfrm>
            <a:off x="3143240" y="4500571"/>
            <a:ext cx="3107555" cy="2071702"/>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8" y="214298"/>
            <a:ext cx="8758270" cy="1143000"/>
          </a:xfrm>
          <a:solidFill>
            <a:schemeClr val="tx1"/>
          </a:solidFill>
          <a:ln>
            <a:solidFill>
              <a:srgbClr val="FF0066"/>
            </a:solidFill>
          </a:ln>
        </p:spPr>
        <p:txBody>
          <a:bodyPr>
            <a:normAutofit fontScale="90000"/>
          </a:bodyPr>
          <a:lstStyle/>
          <a:p>
            <a:pPr algn="ctr"/>
            <a:r>
              <a:rPr lang="ru-RU" sz="2400" b="1" dirty="0" smtClean="0">
                <a:solidFill>
                  <a:schemeClr val="bg1"/>
                </a:solidFill>
              </a:rPr>
              <a:t>Достаточный уровень социального сознания позволяет предъявить несовершеннолетним требования сообразовывать свое поведение с правилами, установленными в обществе. </a:t>
            </a:r>
            <a:endParaRPr lang="ru-RU" sz="2400" b="1" dirty="0">
              <a:solidFill>
                <a:schemeClr val="bg1"/>
              </a:solidFill>
            </a:endParaRPr>
          </a:p>
        </p:txBody>
      </p:sp>
      <p:sp>
        <p:nvSpPr>
          <p:cNvPr id="3" name="Содержимое 2"/>
          <p:cNvSpPr>
            <a:spLocks noGrp="1"/>
          </p:cNvSpPr>
          <p:nvPr>
            <p:ph idx="1"/>
          </p:nvPr>
        </p:nvSpPr>
        <p:spPr>
          <a:xfrm>
            <a:off x="357158" y="1831995"/>
            <a:ext cx="8429684" cy="4525963"/>
          </a:xfrm>
          <a:solidFill>
            <a:srgbClr val="1E000C"/>
          </a:solidFill>
          <a:ln>
            <a:solidFill>
              <a:srgbClr val="FFFF00"/>
            </a:solidFill>
          </a:ln>
        </p:spPr>
        <p:txBody>
          <a:bodyPr>
            <a:normAutofit fontScale="85000" lnSpcReduction="10000"/>
          </a:bodyPr>
          <a:lstStyle/>
          <a:p>
            <a:pPr>
              <a:buClr>
                <a:srgbClr val="FFFF00"/>
              </a:buClr>
            </a:pPr>
            <a:r>
              <a:rPr lang="ru-RU" sz="3200" dirty="0" smtClean="0"/>
              <a:t>Поэтому несовершеннолетние могут нести ответственность за совершение преступлений.</a:t>
            </a:r>
          </a:p>
          <a:p>
            <a:pPr>
              <a:buClr>
                <a:srgbClr val="FFFF00"/>
              </a:buClr>
            </a:pPr>
            <a:r>
              <a:rPr lang="ru-RU" sz="3200" dirty="0" smtClean="0"/>
              <a:t>УК устанавливает возраст, по достижении которого несовершеннолетний может подлежать уголовной ответственности, -</a:t>
            </a:r>
            <a:r>
              <a:rPr lang="ru-RU" sz="3200" b="1" dirty="0" smtClean="0">
                <a:solidFill>
                  <a:srgbClr val="FFFF00"/>
                </a:solidFill>
              </a:rPr>
              <a:t>16 лет. </a:t>
            </a:r>
          </a:p>
          <a:p>
            <a:pPr>
              <a:buClr>
                <a:srgbClr val="FFFF00"/>
              </a:buClr>
            </a:pPr>
            <a:r>
              <a:rPr lang="ru-RU" sz="3200" dirty="0" smtClean="0"/>
              <a:t>В отдельных случаях, когда совершается достаточно серьезное преступление, общественная опасность которого осознается в более раннем возрасте, уголовной ответственности подлежат лица, достигшие ко времени совершения преступления </a:t>
            </a:r>
            <a:r>
              <a:rPr lang="ru-RU" sz="3200" b="1" dirty="0" smtClean="0">
                <a:solidFill>
                  <a:srgbClr val="FFFF00"/>
                </a:solidFill>
              </a:rPr>
              <a:t>14 лет. </a:t>
            </a:r>
            <a:endParaRPr lang="ru-RU" b="1"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074" name="Picture 2" descr="D:\Documents\Desktop\Рисунок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51" y="2500306"/>
            <a:ext cx="8655529" cy="421484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14282" y="142852"/>
            <a:ext cx="8715436" cy="2143140"/>
          </a:xfrm>
          <a:solidFill>
            <a:schemeClr val="tx1"/>
          </a:solidFill>
          <a:ln>
            <a:solidFill>
              <a:srgbClr val="FF0066"/>
            </a:solidFill>
          </a:ln>
        </p:spPr>
        <p:txBody>
          <a:bodyPr>
            <a:noAutofit/>
          </a:bodyPr>
          <a:lstStyle/>
          <a:p>
            <a:pPr algn="ctr"/>
            <a:r>
              <a:rPr lang="ru-RU" sz="2400" b="1" dirty="0" smtClean="0">
                <a:solidFill>
                  <a:srgbClr val="FF0066"/>
                </a:solidFill>
              </a:rPr>
              <a:t>Подросткам необходимо знать, где заканчивается детская шалость и начинается уголовно наказуемое деяние.</a:t>
            </a:r>
            <a:r>
              <a:rPr lang="ru-RU" sz="2400" b="1" dirty="0" smtClean="0"/>
              <a:t> </a:t>
            </a:r>
            <a:r>
              <a:rPr lang="ru-RU" sz="2000" b="1" dirty="0" smtClean="0"/>
              <a:t/>
            </a:r>
            <a:br>
              <a:rPr lang="ru-RU" sz="2000" b="1" dirty="0" smtClean="0"/>
            </a:br>
            <a:r>
              <a:rPr lang="ru-RU" sz="2000" b="1" dirty="0" smtClean="0">
                <a:solidFill>
                  <a:schemeClr val="bg1"/>
                </a:solidFill>
              </a:rPr>
              <a:t>Возможно, ознакомившись с видами наказаний, назначаемым несовершеннолетним , кто-то иначе посмотрит на действия своих товарищей, да и сам сумеет вовремя остановиться, вспомнив, какое наказание он может получить за свои проделки.</a:t>
            </a:r>
            <a:endParaRPr lang="ru-RU" sz="2000" b="1" dirty="0">
              <a:solidFill>
                <a:schemeClr val="bg1"/>
              </a:solidFill>
            </a:endParaRPr>
          </a:p>
        </p:txBody>
      </p:sp>
      <p:grpSp>
        <p:nvGrpSpPr>
          <p:cNvPr id="12" name="Группа 11"/>
          <p:cNvGrpSpPr/>
          <p:nvPr/>
        </p:nvGrpSpPr>
        <p:grpSpPr>
          <a:xfrm>
            <a:off x="2928926" y="3214686"/>
            <a:ext cx="3314720" cy="2857520"/>
            <a:chOff x="2928926" y="3071810"/>
            <a:chExt cx="3314720" cy="2928958"/>
          </a:xfrm>
        </p:grpSpPr>
        <p:sp>
          <p:nvSpPr>
            <p:cNvPr id="5" name="Блок-схема: узел 4"/>
            <p:cNvSpPr/>
            <p:nvPr/>
          </p:nvSpPr>
          <p:spPr>
            <a:xfrm>
              <a:off x="3000364" y="3400428"/>
              <a:ext cx="457200" cy="457200"/>
            </a:xfrm>
            <a:prstGeom prst="flowChartConnector">
              <a:avLst/>
            </a:prstGeom>
            <a:solidFill>
              <a:srgbClr val="B8E692"/>
            </a:solidFill>
            <a:ln>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Блок-схема: узел 6"/>
            <p:cNvSpPr/>
            <p:nvPr/>
          </p:nvSpPr>
          <p:spPr>
            <a:xfrm>
              <a:off x="4329114" y="3071810"/>
              <a:ext cx="457200" cy="457200"/>
            </a:xfrm>
            <a:prstGeom prst="flowChartConnector">
              <a:avLst/>
            </a:prstGeom>
            <a:solidFill>
              <a:srgbClr val="B8E692"/>
            </a:solidFill>
            <a:ln>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Блок-схема: узел 7"/>
            <p:cNvSpPr/>
            <p:nvPr/>
          </p:nvSpPr>
          <p:spPr>
            <a:xfrm>
              <a:off x="5572132" y="3400428"/>
              <a:ext cx="457200" cy="457200"/>
            </a:xfrm>
            <a:prstGeom prst="flowChartConnector">
              <a:avLst/>
            </a:prstGeom>
            <a:solidFill>
              <a:srgbClr val="B8E692"/>
            </a:solidFill>
            <a:ln>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Блок-схема: узел 8"/>
            <p:cNvSpPr/>
            <p:nvPr/>
          </p:nvSpPr>
          <p:spPr>
            <a:xfrm>
              <a:off x="2928926" y="5114940"/>
              <a:ext cx="457200" cy="457200"/>
            </a:xfrm>
            <a:prstGeom prst="flowChartConnector">
              <a:avLst/>
            </a:prstGeom>
            <a:solidFill>
              <a:srgbClr val="B8E692"/>
            </a:solidFill>
            <a:ln>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Блок-схема: узел 9"/>
            <p:cNvSpPr/>
            <p:nvPr/>
          </p:nvSpPr>
          <p:spPr>
            <a:xfrm>
              <a:off x="5786446" y="5114940"/>
              <a:ext cx="457200" cy="457200"/>
            </a:xfrm>
            <a:prstGeom prst="flowChartConnector">
              <a:avLst/>
            </a:prstGeom>
            <a:solidFill>
              <a:srgbClr val="B8E692"/>
            </a:solidFill>
            <a:ln>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Блок-схема: узел 10"/>
            <p:cNvSpPr/>
            <p:nvPr/>
          </p:nvSpPr>
          <p:spPr>
            <a:xfrm>
              <a:off x="4286248" y="5543568"/>
              <a:ext cx="457200" cy="457200"/>
            </a:xfrm>
            <a:prstGeom prst="flowChartConnector">
              <a:avLst/>
            </a:prstGeom>
            <a:solidFill>
              <a:srgbClr val="B8E692"/>
            </a:solidFill>
            <a:ln>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4624"/>
            <a:ext cx="8715436" cy="1011222"/>
          </a:xfrm>
        </p:spPr>
        <p:txBody>
          <a:bodyPr>
            <a:normAutofit/>
          </a:bodyPr>
          <a:lstStyle/>
          <a:p>
            <a:pPr algn="ctr"/>
            <a:r>
              <a:rPr lang="ru-RU" sz="2800" b="1" dirty="0" smtClean="0">
                <a:solidFill>
                  <a:srgbClr val="FF0066"/>
                </a:solidFill>
              </a:rPr>
              <a:t>Краткая характеристика наказаний, назначаемых несовершеннолетним</a:t>
            </a:r>
            <a:endParaRPr lang="ru-RU" sz="2800" dirty="0">
              <a:solidFill>
                <a:srgbClr val="FF0066"/>
              </a:solidFill>
            </a:endParaRPr>
          </a:p>
        </p:txBody>
      </p:sp>
      <p:sp>
        <p:nvSpPr>
          <p:cNvPr id="3" name="Содержимое 2"/>
          <p:cNvSpPr>
            <a:spLocks noGrp="1"/>
          </p:cNvSpPr>
          <p:nvPr>
            <p:ph idx="1"/>
          </p:nvPr>
        </p:nvSpPr>
        <p:spPr>
          <a:xfrm>
            <a:off x="251520" y="980728"/>
            <a:ext cx="8640960" cy="5616624"/>
          </a:xfrm>
        </p:spPr>
        <p:txBody>
          <a:bodyPr>
            <a:noAutofit/>
          </a:bodyPr>
          <a:lstStyle/>
          <a:p>
            <a:pPr>
              <a:buClr>
                <a:srgbClr val="FFFF00"/>
              </a:buClr>
            </a:pPr>
            <a:r>
              <a:rPr lang="ru-RU" sz="2000" b="1" dirty="0" smtClean="0">
                <a:solidFill>
                  <a:srgbClr val="FF0066"/>
                </a:solidFill>
              </a:rPr>
              <a:t>Штраф</a:t>
            </a:r>
            <a:r>
              <a:rPr lang="ru-RU" sz="2000" dirty="0" smtClean="0"/>
              <a:t> назначается только при наличии у несовершеннолетнего осужденного самостоятельного заработка или имущества, на которое может быть обращено взыскание.                                Штраф определяется в размере от 10 до 500 минимальных окладов, в размере заработной платы или иного дохода несовершеннолетнего осужденного.</a:t>
            </a:r>
          </a:p>
          <a:p>
            <a:pPr>
              <a:buClr>
                <a:srgbClr val="FFFF00"/>
              </a:buClr>
            </a:pPr>
            <a:r>
              <a:rPr lang="ru-RU" sz="2000" b="1" dirty="0">
                <a:solidFill>
                  <a:srgbClr val="FF0066"/>
                </a:solidFill>
              </a:rPr>
              <a:t>Обязательные работы </a:t>
            </a:r>
            <a:r>
              <a:rPr lang="ru-RU" sz="2000" dirty="0"/>
              <a:t>назначаются на срок от 40 до 160 ч. Они заключаются в выполнении работ, посильных для несовершеннолетнего, и исполняются им в свободное от учебы или основной работы время. Продолжительность исполнения данного вида наказания лицами в возрасте до 15 лет не может превышать 2 ч в день, а лицами в возрасте от 15 до 16 лет - 3 ч в день.</a:t>
            </a:r>
          </a:p>
          <a:p>
            <a:pPr>
              <a:buClr>
                <a:srgbClr val="FFFF00"/>
              </a:buClr>
            </a:pPr>
            <a:r>
              <a:rPr lang="ru-RU" sz="2000" b="1" dirty="0">
                <a:solidFill>
                  <a:srgbClr val="FF0066"/>
                </a:solidFill>
              </a:rPr>
              <a:t>Исправительным работам </a:t>
            </a:r>
            <a:r>
              <a:rPr lang="ru-RU" sz="2000" dirty="0"/>
              <a:t>несовершеннолетние осужденные подвергаются на срок до 1 года.</a:t>
            </a:r>
          </a:p>
          <a:p>
            <a:pPr>
              <a:buClr>
                <a:srgbClr val="FFFF00"/>
              </a:buClr>
            </a:pPr>
            <a:r>
              <a:rPr lang="ru-RU" sz="2000" b="1" dirty="0">
                <a:solidFill>
                  <a:srgbClr val="FF0066"/>
                </a:solidFill>
              </a:rPr>
              <a:t>Арест </a:t>
            </a:r>
            <a:r>
              <a:rPr lang="ru-RU" sz="2000" dirty="0"/>
              <a:t>назначается несовершеннолетним осужденным, достигшим 16-летнего возраста к моменту вынесения судом приговора, на срок от 1 до 4 месяцев.</a:t>
            </a:r>
          </a:p>
          <a:p>
            <a:pPr>
              <a:buClr>
                <a:srgbClr val="FFFF00"/>
              </a:buClr>
            </a:pPr>
            <a:endParaRPr lang="ru-RU"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760557"/>
            <a:ext cx="7467600" cy="4525963"/>
          </a:xfrm>
        </p:spPr>
        <p:txBody>
          <a:bodyPr>
            <a:normAutofit fontScale="92500" lnSpcReduction="20000"/>
          </a:bodyPr>
          <a:lstStyle/>
          <a:p>
            <a:pPr>
              <a:buNone/>
            </a:pPr>
            <a:r>
              <a:rPr lang="ru-RU" i="1" dirty="0" smtClean="0">
                <a:solidFill>
                  <a:srgbClr val="FFFF00"/>
                </a:solidFill>
              </a:rPr>
              <a:t>Лишению свободы несовершеннолетние осужденные подвергаются на срок не свыше 10 лет; наказание отбывается:</a:t>
            </a:r>
          </a:p>
          <a:p>
            <a:pPr>
              <a:buClr>
                <a:srgbClr val="FFFF00"/>
              </a:buClr>
            </a:pPr>
            <a:r>
              <a:rPr lang="ru-RU" dirty="0" smtClean="0"/>
              <a:t>несовершеннолетними мужского пола, приговоренными впервые к лишению свободы, а также несовершеннолетними женского пола - в воспитательных колониях общего режима;</a:t>
            </a:r>
          </a:p>
          <a:p>
            <a:pPr>
              <a:buClr>
                <a:srgbClr val="FFFF00"/>
              </a:buClr>
            </a:pPr>
            <a:r>
              <a:rPr lang="ru-RU" dirty="0" smtClean="0"/>
              <a:t>несовершеннолетними мужского пола, ранее отбывавшими наказание в виде лишения свободы, - в воспитательных колониях усиленного режима.</a:t>
            </a:r>
            <a:endParaRPr lang="ru-RU" dirty="0"/>
          </a:p>
        </p:txBody>
      </p:sp>
      <p:sp>
        <p:nvSpPr>
          <p:cNvPr id="4" name="Заголовок 1"/>
          <p:cNvSpPr>
            <a:spLocks noGrp="1"/>
          </p:cNvSpPr>
          <p:nvPr>
            <p:ph type="title"/>
          </p:nvPr>
        </p:nvSpPr>
        <p:spPr>
          <a:xfrm>
            <a:off x="214282" y="203200"/>
            <a:ext cx="8715436" cy="1011222"/>
          </a:xfrm>
        </p:spPr>
        <p:txBody>
          <a:bodyPr>
            <a:normAutofit/>
          </a:bodyPr>
          <a:lstStyle/>
          <a:p>
            <a:pPr algn="ctr"/>
            <a:r>
              <a:rPr lang="ru-RU" sz="2800" b="1" dirty="0" smtClean="0">
                <a:solidFill>
                  <a:srgbClr val="FF0066"/>
                </a:solidFill>
              </a:rPr>
              <a:t>Краткая характеристика наказаний, назначаемых несовершеннолетним</a:t>
            </a:r>
            <a:endParaRPr lang="ru-RU" sz="2800" dirty="0">
              <a:solidFill>
                <a:srgbClr val="FF006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ОБЖ\1 ОБЖ 9 класс\безопасность и защита человека в чрезвычайных ситуациях\безопасное поведение в криминагенных ситуациях\houserobberey.png"/>
          <p:cNvPicPr>
            <a:picLocks noChangeAspect="1" noChangeArrowheads="1"/>
          </p:cNvPicPr>
          <p:nvPr/>
        </p:nvPicPr>
        <p:blipFill>
          <a:blip r:embed="rId2"/>
          <a:srcRect l="2548" t="5079" r="3170" b="3498"/>
          <a:stretch>
            <a:fillRect/>
          </a:stretch>
        </p:blipFill>
        <p:spPr bwMode="auto">
          <a:xfrm>
            <a:off x="142844" y="3934859"/>
            <a:ext cx="2857520" cy="2780289"/>
          </a:xfrm>
          <a:prstGeom prst="rect">
            <a:avLst/>
          </a:prstGeom>
          <a:noFill/>
          <a:ln>
            <a:noFill/>
          </a:ln>
        </p:spPr>
      </p:pic>
      <p:sp>
        <p:nvSpPr>
          <p:cNvPr id="2" name="Заголовок 1"/>
          <p:cNvSpPr>
            <a:spLocks noGrp="1"/>
          </p:cNvSpPr>
          <p:nvPr>
            <p:ph type="title"/>
          </p:nvPr>
        </p:nvSpPr>
        <p:spPr>
          <a:xfrm>
            <a:off x="457200" y="274638"/>
            <a:ext cx="8329642" cy="1143000"/>
          </a:xfrm>
          <a:solidFill>
            <a:srgbClr val="1E000C"/>
          </a:solidFill>
          <a:ln>
            <a:solidFill>
              <a:srgbClr val="FFFF00"/>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«ГОРЯЧИЕ» ДЕНЬГИ ИЗ ДУХОВКИ…</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142844" y="1600200"/>
            <a:ext cx="8715436" cy="4525963"/>
          </a:xfrm>
        </p:spPr>
        <p:txBody>
          <a:bodyPr>
            <a:normAutofit/>
          </a:bodyPr>
          <a:lstStyle/>
          <a:p>
            <a:pPr algn="just">
              <a:buClr>
                <a:srgbClr val="FF0066"/>
              </a:buClr>
            </a:pPr>
            <a:r>
              <a:rPr lang="ru-RU" sz="2400" dirty="0" smtClean="0"/>
              <a:t>В Белой Калитве на улице Береговой обворовали частное домовладение. У хозяйки жулик похитил 18 тысяч рублей, которые она хранила в духовке газовой плиты. В ходе расследования сотрудники милиции задержали 14-летнего подростка, который совершил донное преступление. Похищенное частично изъято. По данному факту возбуждено уголовное дело.</a:t>
            </a:r>
          </a:p>
          <a:p>
            <a:pPr algn="r">
              <a:buNone/>
            </a:pPr>
            <a:r>
              <a:rPr lang="ru-RU" sz="2000" i="1" dirty="0" smtClean="0">
                <a:solidFill>
                  <a:srgbClr val="FFFF00"/>
                </a:solidFill>
              </a:rPr>
              <a:t> 15 сентября 2010 г. «ПЕРЕКРЁСТОК».</a:t>
            </a:r>
          </a:p>
          <a:p>
            <a:pPr algn="r">
              <a:buNone/>
            </a:pPr>
            <a:endParaRPr lang="ru-RU" sz="2400" dirty="0"/>
          </a:p>
        </p:txBody>
      </p:sp>
      <p:pic>
        <p:nvPicPr>
          <p:cNvPr id="3075" name="Picture 3" descr="D:\ОБЖ\1 ОБЖ 9 класс\безопасность и защита человека в чрезвычайных ситуациях\безопасное поведение в криминагенных ситуациях\kvartkrazha580.jpg"/>
          <p:cNvPicPr>
            <a:picLocks noChangeAspect="1" noChangeArrowheads="1"/>
          </p:cNvPicPr>
          <p:nvPr/>
        </p:nvPicPr>
        <p:blipFill>
          <a:blip r:embed="rId3"/>
          <a:srcRect r="4098"/>
          <a:stretch>
            <a:fillRect/>
          </a:stretch>
        </p:blipFill>
        <p:spPr bwMode="auto">
          <a:xfrm>
            <a:off x="3143240" y="4776720"/>
            <a:ext cx="2786082" cy="1938428"/>
          </a:xfrm>
          <a:prstGeom prst="rect">
            <a:avLst/>
          </a:prstGeom>
          <a:noFill/>
          <a:ln>
            <a:solidFill>
              <a:srgbClr val="FF0066"/>
            </a:solidFill>
          </a:ln>
        </p:spPr>
      </p:pic>
      <p:pic>
        <p:nvPicPr>
          <p:cNvPr id="6" name="Picture 3" descr="D:\ОБЖ\1 ОБЖ 9 класс\безопасность и защита человека в чрезвычайных ситуациях\безопасное поведение в криминагенных ситуациях\9.jpg"/>
          <p:cNvPicPr>
            <a:picLocks noChangeAspect="1" noChangeArrowheads="1"/>
          </p:cNvPicPr>
          <p:nvPr/>
        </p:nvPicPr>
        <p:blipFill>
          <a:blip r:embed="rId4"/>
          <a:srcRect l="2474"/>
          <a:stretch>
            <a:fillRect/>
          </a:stretch>
        </p:blipFill>
        <p:spPr bwMode="auto">
          <a:xfrm>
            <a:off x="6072198" y="4739804"/>
            <a:ext cx="2928958" cy="1975344"/>
          </a:xfrm>
          <a:prstGeom prst="rect">
            <a:avLst/>
          </a:prstGeom>
          <a:noFill/>
          <a:ln>
            <a:solidFill>
              <a:srgbClr val="FF0066"/>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29642" cy="939784"/>
          </a:xfrm>
          <a:solidFill>
            <a:srgbClr val="1E000C"/>
          </a:solidFill>
          <a:ln>
            <a:solidFill>
              <a:srgbClr val="FFFF00"/>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ФОРТОЧНИК</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357158" y="1357298"/>
            <a:ext cx="5214974" cy="5214974"/>
          </a:xfrm>
        </p:spPr>
        <p:txBody>
          <a:bodyPr>
            <a:normAutofit lnSpcReduction="10000"/>
          </a:bodyPr>
          <a:lstStyle/>
          <a:p>
            <a:pPr algn="just">
              <a:buClr>
                <a:srgbClr val="FF0066"/>
              </a:buClr>
            </a:pPr>
            <a:r>
              <a:rPr lang="ru-RU" sz="2400" dirty="0" smtClean="0"/>
              <a:t>В поселке Шолоховском неизвестный обворовал квартиру на улице Чапаева. Злодей проник через форточку и похитил продукты питания на сумму свыше 2000 рублей и вещи принадлежавшие хозяину. В ходе  оперативно розыскных мер сотрудники милиции задержали 15-летнего подростка, который совершил данное преступление. По данному факту возбуждено уголовное дело.</a:t>
            </a:r>
          </a:p>
          <a:p>
            <a:pPr algn="r">
              <a:buNone/>
            </a:pPr>
            <a:r>
              <a:rPr lang="ru-RU" sz="2000" i="1" dirty="0" smtClean="0">
                <a:solidFill>
                  <a:srgbClr val="FFFF00"/>
                </a:solidFill>
              </a:rPr>
              <a:t>20 сентября 2010 г. «ПЕРЕКРЁСТОК».</a:t>
            </a:r>
          </a:p>
          <a:p>
            <a:pPr algn="r">
              <a:buNone/>
            </a:pPr>
            <a:endParaRPr lang="ru-RU" sz="2000" i="1" dirty="0"/>
          </a:p>
        </p:txBody>
      </p:sp>
      <p:pic>
        <p:nvPicPr>
          <p:cNvPr id="10242" name="Picture 2" descr="D:\ОБЖ\1 ОБЖ 9 класс\безопасность и защита человека в чрезвычайных ситуациях\безопасное поведение в криминагенных ситуациях\2515155.JPG"/>
          <p:cNvPicPr>
            <a:picLocks noChangeAspect="1" noChangeArrowheads="1"/>
          </p:cNvPicPr>
          <p:nvPr/>
        </p:nvPicPr>
        <p:blipFill>
          <a:blip r:embed="rId2"/>
          <a:srcRect l="2517" t="3028" r="2913" b="1972"/>
          <a:stretch>
            <a:fillRect/>
          </a:stretch>
        </p:blipFill>
        <p:spPr bwMode="auto">
          <a:xfrm>
            <a:off x="5929322" y="1510784"/>
            <a:ext cx="2928958" cy="2203968"/>
          </a:xfrm>
          <a:prstGeom prst="rect">
            <a:avLst/>
          </a:prstGeom>
          <a:noFill/>
          <a:ln>
            <a:solidFill>
              <a:srgbClr val="FF0066"/>
            </a:solidFill>
          </a:ln>
        </p:spPr>
      </p:pic>
      <p:pic>
        <p:nvPicPr>
          <p:cNvPr id="10244" name="Picture 4" descr="D:\ОБЖ\1 ОБЖ 9 класс\безопасность и защита человека в чрезвычайных ситуациях\безопасное поведение в криминагенных ситуациях\1258568112_117127632345d04223142979.17009484.jpg"/>
          <p:cNvPicPr>
            <a:picLocks noChangeAspect="1" noChangeArrowheads="1"/>
          </p:cNvPicPr>
          <p:nvPr/>
        </p:nvPicPr>
        <p:blipFill>
          <a:blip r:embed="rId3"/>
          <a:srcRect t="3472" b="23371"/>
          <a:stretch>
            <a:fillRect/>
          </a:stretch>
        </p:blipFill>
        <p:spPr bwMode="auto">
          <a:xfrm>
            <a:off x="5939175" y="3929066"/>
            <a:ext cx="2919106" cy="2714644"/>
          </a:xfrm>
          <a:prstGeom prst="rect">
            <a:avLst/>
          </a:prstGeom>
          <a:noFill/>
          <a:ln>
            <a:solidFill>
              <a:srgbClr val="FF0066"/>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29642" cy="868346"/>
          </a:xfrm>
          <a:solidFill>
            <a:srgbClr val="1E000C"/>
          </a:solidFill>
          <a:ln>
            <a:solidFill>
              <a:srgbClr val="FFFF00"/>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ОЧЕНЬ  УЧИТЬСЯ  ХОЧЕТСЯ…</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428596" y="1285860"/>
            <a:ext cx="8401080" cy="2686056"/>
          </a:xfrm>
        </p:spPr>
        <p:txBody>
          <a:bodyPr>
            <a:normAutofit/>
          </a:bodyPr>
          <a:lstStyle/>
          <a:p>
            <a:pPr algn="just">
              <a:buClr>
                <a:srgbClr val="FF0066"/>
              </a:buClr>
            </a:pPr>
            <a:r>
              <a:rPr lang="ru-RU" sz="2400" dirty="0" smtClean="0"/>
              <a:t>В ходе проведения специального мероприятия «Трезвость и дети» в городе Белая Калитва сотрудники правоохранительных органов задержали 15-летнюю девочку, которая похитила канцелярские принадлежности в книжном магазине. По данному факту возбуждено уголовное дело.</a:t>
            </a:r>
          </a:p>
          <a:p>
            <a:pPr algn="r">
              <a:buNone/>
            </a:pPr>
            <a:r>
              <a:rPr lang="ru-RU" sz="2000" i="1" dirty="0" smtClean="0">
                <a:solidFill>
                  <a:srgbClr val="FFFF00"/>
                </a:solidFill>
              </a:rPr>
              <a:t>2 октября 2010 г. «ПЕРЕКРЁСТОК».</a:t>
            </a:r>
          </a:p>
          <a:p>
            <a:pPr algn="r">
              <a:buNone/>
            </a:pPr>
            <a:endParaRPr lang="ru-RU" sz="2000" dirty="0"/>
          </a:p>
        </p:txBody>
      </p:sp>
      <p:pic>
        <p:nvPicPr>
          <p:cNvPr id="12290" name="Picture 2" descr="D:\ОБЖ\1 ОБЖ 9 класс\безопасность и защита человека в чрезвычайных ситуациях\безопасное поведение в криминагенных ситуациях\caf9141f77_96152.jpg"/>
          <p:cNvPicPr>
            <a:picLocks noChangeAspect="1" noChangeArrowheads="1"/>
          </p:cNvPicPr>
          <p:nvPr/>
        </p:nvPicPr>
        <p:blipFill>
          <a:blip r:embed="rId2"/>
          <a:srcRect t="11813" b="19877"/>
          <a:stretch>
            <a:fillRect/>
          </a:stretch>
        </p:blipFill>
        <p:spPr bwMode="auto">
          <a:xfrm>
            <a:off x="2782217" y="4071942"/>
            <a:ext cx="2575601" cy="2643206"/>
          </a:xfrm>
          <a:prstGeom prst="rect">
            <a:avLst/>
          </a:prstGeom>
          <a:noFill/>
          <a:ln>
            <a:solidFill>
              <a:srgbClr val="FF0066"/>
            </a:solidFill>
          </a:ln>
        </p:spPr>
      </p:pic>
      <p:pic>
        <p:nvPicPr>
          <p:cNvPr id="12292" name="Picture 4" descr="D:\ОБЖ\1 ОБЖ 9 класс\безопасность и защита человека в чрезвычайных ситуациях\безопасное поведение в криминагенных ситуациях\news_090804_stolen.jpg"/>
          <p:cNvPicPr>
            <a:picLocks noChangeAspect="1" noChangeArrowheads="1"/>
          </p:cNvPicPr>
          <p:nvPr/>
        </p:nvPicPr>
        <p:blipFill>
          <a:blip r:embed="rId3"/>
          <a:srcRect l="4000"/>
          <a:stretch>
            <a:fillRect/>
          </a:stretch>
        </p:blipFill>
        <p:spPr bwMode="auto">
          <a:xfrm>
            <a:off x="5500694" y="4036200"/>
            <a:ext cx="3429024" cy="2678924"/>
          </a:xfrm>
          <a:prstGeom prst="rect">
            <a:avLst/>
          </a:prstGeom>
          <a:noFill/>
          <a:ln>
            <a:solidFill>
              <a:srgbClr val="FF0066"/>
            </a:solidFill>
          </a:ln>
        </p:spPr>
      </p:pic>
      <p:pic>
        <p:nvPicPr>
          <p:cNvPr id="7" name="Picture 3" descr="M:\Картинки для офиса\Образование\BD05093_.WMF"/>
          <p:cNvPicPr>
            <a:picLocks noChangeAspect="1" noChangeArrowheads="1"/>
          </p:cNvPicPr>
          <p:nvPr/>
        </p:nvPicPr>
        <p:blipFill>
          <a:blip r:embed="rId4"/>
          <a:srcRect/>
          <a:stretch>
            <a:fillRect/>
          </a:stretch>
        </p:blipFill>
        <p:spPr bwMode="auto">
          <a:xfrm>
            <a:off x="128578" y="3929066"/>
            <a:ext cx="30861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329642" cy="796908"/>
          </a:xfrm>
          <a:solidFill>
            <a:srgbClr val="1E000C"/>
          </a:solidFill>
          <a:ln>
            <a:solidFill>
              <a:srgbClr val="FFFF00"/>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НЕПРИЯТНОСТИ  ИЗ - ЗА ПИВА</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171480" y="1214422"/>
            <a:ext cx="8758238" cy="2928958"/>
          </a:xfrm>
        </p:spPr>
        <p:txBody>
          <a:bodyPr>
            <a:normAutofit lnSpcReduction="10000"/>
          </a:bodyPr>
          <a:lstStyle/>
          <a:p>
            <a:pPr algn="just">
              <a:buClr>
                <a:srgbClr val="FF0066"/>
              </a:buClr>
            </a:pPr>
            <a:r>
              <a:rPr lang="ru-RU" sz="2400" dirty="0" smtClean="0"/>
              <a:t>Почти в три часа ночи неизвестный разбил стекло в ларьке «Встреча» на улице Калинина и похитил бутылку пива «Большая кружка» стоимостью 48 рублей. В ходе проведения оперативно розыскных мер сотрудники милиции задержали 14-летнего подростка, который совершил данное преступление. По факту кражи возбуждено уголовное дело.</a:t>
            </a:r>
          </a:p>
          <a:p>
            <a:pPr algn="r">
              <a:buNone/>
            </a:pPr>
            <a:r>
              <a:rPr lang="ru-RU" sz="2000" i="1" dirty="0" smtClean="0">
                <a:solidFill>
                  <a:srgbClr val="FFFF00"/>
                </a:solidFill>
              </a:rPr>
              <a:t>9 октября 2010 г. «ПЕРЕКРЁСТОК».</a:t>
            </a:r>
            <a:endParaRPr lang="ru-RU" sz="2000" dirty="0">
              <a:solidFill>
                <a:srgbClr val="FFFF00"/>
              </a:solidFill>
            </a:endParaRPr>
          </a:p>
        </p:txBody>
      </p:sp>
      <p:pic>
        <p:nvPicPr>
          <p:cNvPr id="11269" name="Picture 5" descr="D:\ОБЖ\1 ОБЖ 9 класс\основы здорового образа жизни\факторы разрушающие здоровье\алкоголизм\15033.jpg"/>
          <p:cNvPicPr>
            <a:picLocks noChangeAspect="1" noChangeArrowheads="1"/>
          </p:cNvPicPr>
          <p:nvPr/>
        </p:nvPicPr>
        <p:blipFill>
          <a:blip r:embed="rId2"/>
          <a:srcRect/>
          <a:stretch>
            <a:fillRect/>
          </a:stretch>
        </p:blipFill>
        <p:spPr bwMode="auto">
          <a:xfrm>
            <a:off x="428596" y="4071942"/>
            <a:ext cx="3714776" cy="2615204"/>
          </a:xfrm>
          <a:prstGeom prst="rect">
            <a:avLst/>
          </a:prstGeom>
          <a:noFill/>
          <a:ln>
            <a:solidFill>
              <a:srgbClr val="FF0066"/>
            </a:solidFill>
          </a:ln>
        </p:spPr>
      </p:pic>
      <p:pic>
        <p:nvPicPr>
          <p:cNvPr id="11270" name="Picture 6" descr="D:\ОБЖ\1 ОБЖ 9 класс\основы здорового образа жизни\факторы разрушающие здоровье\алкоголизм\41402.jpg"/>
          <p:cNvPicPr>
            <a:picLocks noChangeAspect="1" noChangeArrowheads="1"/>
          </p:cNvPicPr>
          <p:nvPr/>
        </p:nvPicPr>
        <p:blipFill>
          <a:blip r:embed="rId3"/>
          <a:srcRect/>
          <a:stretch>
            <a:fillRect/>
          </a:stretch>
        </p:blipFill>
        <p:spPr bwMode="auto">
          <a:xfrm>
            <a:off x="4714876" y="4071942"/>
            <a:ext cx="4006797" cy="2594878"/>
          </a:xfrm>
          <a:prstGeom prst="rect">
            <a:avLst/>
          </a:prstGeom>
          <a:noFill/>
          <a:ln>
            <a:solidFill>
              <a:srgbClr val="FF0066"/>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58204" cy="868346"/>
          </a:xfrm>
          <a:solidFill>
            <a:srgbClr val="1E000C"/>
          </a:solidFill>
          <a:ln>
            <a:solidFill>
              <a:srgbClr val="FFFF00"/>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МАЛЬЧИШКИ  И  ДЕВЧОНКИ…</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314324" y="1285861"/>
            <a:ext cx="8472518" cy="3143271"/>
          </a:xfrm>
        </p:spPr>
        <p:txBody>
          <a:bodyPr>
            <a:normAutofit lnSpcReduction="10000"/>
          </a:bodyPr>
          <a:lstStyle/>
          <a:p>
            <a:pPr algn="just">
              <a:buClr>
                <a:srgbClr val="FF0066"/>
              </a:buClr>
            </a:pPr>
            <a:r>
              <a:rPr lang="ru-RU" sz="2400" dirty="0" smtClean="0"/>
              <a:t>В  ОВД  по </a:t>
            </a:r>
            <a:r>
              <a:rPr lang="ru-RU" sz="2400" dirty="0" err="1" smtClean="0"/>
              <a:t>Белокалитвинскому</a:t>
            </a:r>
            <a:r>
              <a:rPr lang="ru-RU" sz="2400" dirty="0" smtClean="0"/>
              <a:t> району с заявлением обратилась женщина, которая сообщила, что  неизвестная избила её 16-летнюю дочь и причинила телесные повреждения. В ходе отработки административного участка преступление было раскрыто. Его совершила 15-летняя жительница микрорайона Солнечного. По данному факту возбуждено уголовное дело.</a:t>
            </a:r>
          </a:p>
          <a:p>
            <a:pPr algn="r">
              <a:buNone/>
            </a:pPr>
            <a:r>
              <a:rPr lang="ru-RU" sz="2000" i="1" dirty="0" smtClean="0">
                <a:solidFill>
                  <a:srgbClr val="FFFF00"/>
                </a:solidFill>
              </a:rPr>
              <a:t>13 октября 2010 г. «ПЕРЕКРЁСТОК».</a:t>
            </a:r>
            <a:endParaRPr lang="ru-RU" sz="2000" dirty="0" smtClean="0">
              <a:solidFill>
                <a:srgbClr val="FFFF00"/>
              </a:solidFill>
            </a:endParaRPr>
          </a:p>
          <a:p>
            <a:pPr algn="r">
              <a:buNone/>
            </a:pPr>
            <a:endParaRPr lang="ru-RU" sz="2000" dirty="0"/>
          </a:p>
        </p:txBody>
      </p:sp>
      <p:pic>
        <p:nvPicPr>
          <p:cNvPr id="13314" name="Picture 2" descr="D:\ОБЖ\1 ОБЖ 9 класс\безопасность и защита человека в чрезвычайных ситуациях\безопасное поведение в криминагенных ситуациях\320441319_799613738.jpg"/>
          <p:cNvPicPr>
            <a:picLocks noChangeAspect="1" noChangeArrowheads="1"/>
          </p:cNvPicPr>
          <p:nvPr/>
        </p:nvPicPr>
        <p:blipFill>
          <a:blip r:embed="rId2"/>
          <a:srcRect/>
          <a:stretch>
            <a:fillRect/>
          </a:stretch>
        </p:blipFill>
        <p:spPr bwMode="auto">
          <a:xfrm>
            <a:off x="6357950" y="4392437"/>
            <a:ext cx="2428892" cy="2322711"/>
          </a:xfrm>
          <a:prstGeom prst="rect">
            <a:avLst/>
          </a:prstGeom>
          <a:noFill/>
          <a:ln>
            <a:solidFill>
              <a:srgbClr val="FF0066"/>
            </a:solidFill>
          </a:ln>
        </p:spPr>
      </p:pic>
      <p:pic>
        <p:nvPicPr>
          <p:cNvPr id="13315" name="Picture 3" descr="D:\ОБЖ\1 ОБЖ 9 класс\безопасность и защита человека в чрезвычайных ситуациях\безопасное поведение в криминагенных ситуациях\f_6083700.jpg"/>
          <p:cNvPicPr>
            <a:picLocks noChangeAspect="1" noChangeArrowheads="1"/>
          </p:cNvPicPr>
          <p:nvPr/>
        </p:nvPicPr>
        <p:blipFill>
          <a:blip r:embed="rId3" cstate="print"/>
          <a:srcRect/>
          <a:stretch>
            <a:fillRect/>
          </a:stretch>
        </p:blipFill>
        <p:spPr bwMode="auto">
          <a:xfrm>
            <a:off x="3000364" y="4410952"/>
            <a:ext cx="3071834" cy="2304196"/>
          </a:xfrm>
          <a:prstGeom prst="rect">
            <a:avLst/>
          </a:prstGeom>
          <a:noFill/>
          <a:ln>
            <a:solidFill>
              <a:srgbClr val="FF0066"/>
            </a:solidFill>
          </a:ln>
        </p:spPr>
      </p:pic>
      <p:pic>
        <p:nvPicPr>
          <p:cNvPr id="13316" name="Picture 4" descr="D:\ОБЖ\1 ОБЖ 9 класс\безопасность и защита человека в чрезвычайных ситуациях\безопасное поведение в криминагенных ситуациях\6fa93760d844.jpg"/>
          <p:cNvPicPr>
            <a:picLocks noChangeAspect="1" noChangeArrowheads="1"/>
          </p:cNvPicPr>
          <p:nvPr/>
        </p:nvPicPr>
        <p:blipFill>
          <a:blip r:embed="rId4"/>
          <a:srcRect t="17778" b="12515"/>
          <a:stretch>
            <a:fillRect/>
          </a:stretch>
        </p:blipFill>
        <p:spPr bwMode="auto">
          <a:xfrm>
            <a:off x="428596" y="4429132"/>
            <a:ext cx="2286016" cy="2284898"/>
          </a:xfrm>
          <a:prstGeom prst="rect">
            <a:avLst/>
          </a:prstGeom>
          <a:noFill/>
          <a:ln>
            <a:solidFill>
              <a:srgbClr val="FF0066"/>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4" y="142852"/>
            <a:ext cx="8715404" cy="1000132"/>
          </a:xfrm>
          <a:solidFill>
            <a:schemeClr val="tx1"/>
          </a:solidFill>
          <a:ln>
            <a:solidFill>
              <a:srgbClr val="FF0066"/>
            </a:solidFill>
          </a:ln>
        </p:spPr>
        <p:txBody>
          <a:bodyPr>
            <a:normAutofit/>
          </a:bodyPr>
          <a:lstStyle/>
          <a:p>
            <a:pPr algn="ctr"/>
            <a:r>
              <a:rPr lang="ru-RU" sz="2800" b="1" dirty="0" smtClean="0">
                <a:solidFill>
                  <a:srgbClr val="FF0066"/>
                </a:solidFill>
              </a:rPr>
              <a:t>Меры принудительного воздействия, применяемые к несовершеннолетним. </a:t>
            </a:r>
            <a:endParaRPr lang="ru-RU" sz="2800" dirty="0">
              <a:solidFill>
                <a:srgbClr val="FF0066"/>
              </a:solidFill>
            </a:endParaRPr>
          </a:p>
        </p:txBody>
      </p:sp>
      <p:pic>
        <p:nvPicPr>
          <p:cNvPr id="4" name="Рисунок 3" descr="http://www.kbzhd.ru/upload/learning/img/Les3/90tgp-7huio.JPG"/>
          <p:cNvPicPr/>
          <p:nvPr/>
        </p:nvPicPr>
        <p:blipFill>
          <a:blip r:embed="rId3"/>
          <a:srcRect t="15633" b="18859"/>
          <a:stretch>
            <a:fillRect/>
          </a:stretch>
        </p:blipFill>
        <p:spPr bwMode="auto">
          <a:xfrm>
            <a:off x="357158" y="1357298"/>
            <a:ext cx="8358246" cy="3429024"/>
          </a:xfrm>
          <a:prstGeom prst="rect">
            <a:avLst/>
          </a:prstGeom>
          <a:noFill/>
          <a:ln w="9525">
            <a:solidFill>
              <a:schemeClr val="tx2">
                <a:lumMod val="90000"/>
              </a:schemeClr>
            </a:solidFill>
            <a:miter lim="800000"/>
            <a:headEnd/>
            <a:tailEnd/>
          </a:ln>
        </p:spPr>
      </p:pic>
      <p:sp>
        <p:nvSpPr>
          <p:cNvPr id="7" name="Заголовок 1"/>
          <p:cNvSpPr txBox="1">
            <a:spLocks/>
          </p:cNvSpPr>
          <p:nvPr/>
        </p:nvSpPr>
        <p:spPr>
          <a:xfrm>
            <a:off x="142844" y="4929198"/>
            <a:ext cx="8786874" cy="1714512"/>
          </a:xfrm>
          <a:prstGeom prst="rect">
            <a:avLst/>
          </a:prstGeom>
          <a:solidFill>
            <a:schemeClr val="bg1"/>
          </a:solidFill>
          <a:ln>
            <a:solidFill>
              <a:srgbClr val="FF0066"/>
            </a:solidFill>
          </a:ln>
        </p:spPr>
        <p:txBody>
          <a:bodyPr vert="horz" lIns="45720" rIns="45720" anchor="ctr">
            <a:normAutofit fontScale="85000" lnSpcReduction="20000"/>
          </a:bodyPr>
          <a:lstStyle/>
          <a:p>
            <a:pPr lvl="0" algn="ctr">
              <a:spcBef>
                <a:spcPct val="0"/>
              </a:spcBef>
            </a:pPr>
            <a:r>
              <a:rPr lang="ru-RU" sz="2800" dirty="0" smtClean="0"/>
              <a:t>Несовершеннолетний, впервые совершивший преступление небольшой или средней тяжести, может быть освобожден от уголовной ответственности, если будет признано, что его исправление может быть достигнуто путем применения принудительных мер воспитательного воздействия. </a:t>
            </a:r>
            <a:endParaRPr kumimoji="0" lang="ru-RU" sz="2800" b="0" i="0" u="none" strike="noStrike" kern="1200" cap="none" spc="0" normalizeH="0" baseline="0" noProof="0" dirty="0">
              <a:ln>
                <a:noFill/>
              </a:ln>
              <a:solidFill>
                <a:srgbClr val="FF0066"/>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329642" cy="1225536"/>
          </a:xfrm>
          <a:solidFill>
            <a:srgbClr val="1E000C"/>
          </a:solidFill>
          <a:ln>
            <a:solidFill>
              <a:srgbClr val="FFFF00"/>
            </a:solidFill>
          </a:ln>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  ДИСКОТЕКЕ  МУЗЫКА  ИГРАЛА»</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142844" y="1643050"/>
            <a:ext cx="5572164" cy="5143536"/>
          </a:xfrm>
        </p:spPr>
        <p:txBody>
          <a:bodyPr>
            <a:normAutofit lnSpcReduction="10000"/>
          </a:bodyPr>
          <a:lstStyle/>
          <a:p>
            <a:pPr algn="just">
              <a:buClr>
                <a:srgbClr val="FF0066"/>
              </a:buClr>
            </a:pPr>
            <a:r>
              <a:rPr lang="ru-RU" sz="2400" dirty="0" smtClean="0"/>
              <a:t>В ОВД по </a:t>
            </a:r>
            <a:r>
              <a:rPr lang="ru-RU" sz="2400" dirty="0" err="1" smtClean="0"/>
              <a:t>Белокалитвинскому</a:t>
            </a:r>
            <a:r>
              <a:rPr lang="ru-RU" sz="2400" dirty="0" smtClean="0"/>
              <a:t> району с заявлением обратилась жительница хутора Рудакова, которая сообщила о том, что у её несовершеннолетней дочери на танцах в сельском </a:t>
            </a:r>
            <a:r>
              <a:rPr lang="en-US" sz="2400" dirty="0" smtClean="0"/>
              <a:t> </a:t>
            </a:r>
            <a:r>
              <a:rPr lang="ru-RU" sz="2400" dirty="0" smtClean="0"/>
              <a:t>Доме культуры похитили мобильный телефон стоимостью 8 640 рублей. В ходе расследования была задержана учащаяся   ПУ-68, которая совершила данное преступление. Похищенное изъято. По данному факту возбуждено уголовное дело.</a:t>
            </a:r>
          </a:p>
          <a:p>
            <a:pPr algn="r">
              <a:buNone/>
            </a:pPr>
            <a:r>
              <a:rPr lang="ru-RU" sz="2000" i="1" dirty="0" smtClean="0">
                <a:solidFill>
                  <a:srgbClr val="FFFF00"/>
                </a:solidFill>
              </a:rPr>
              <a:t>10 сентября 2010 г. «ПЕРЕКРЁСТОК».</a:t>
            </a:r>
            <a:endParaRPr lang="ru-RU" sz="2000" i="1" dirty="0">
              <a:solidFill>
                <a:srgbClr val="FFFF00"/>
              </a:solidFill>
            </a:endParaRPr>
          </a:p>
        </p:txBody>
      </p:sp>
      <p:pic>
        <p:nvPicPr>
          <p:cNvPr id="1026" name="Picture 2" descr="D:\Documents\Desktop\Рисунок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657" y="1785926"/>
            <a:ext cx="2967434" cy="20717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ocuments\Desktop\Рисунок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4657" y="4129085"/>
            <a:ext cx="2967434" cy="22288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29642" cy="868346"/>
          </a:xfrm>
          <a:solidFill>
            <a:srgbClr val="1E000C"/>
          </a:solidFill>
          <a:ln>
            <a:solidFill>
              <a:srgbClr val="FFFF00"/>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ОН  САМ  ВИНОВАТ…</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385762" y="1285860"/>
            <a:ext cx="8329642" cy="3143272"/>
          </a:xfrm>
        </p:spPr>
        <p:txBody>
          <a:bodyPr>
            <a:normAutofit lnSpcReduction="10000"/>
          </a:bodyPr>
          <a:lstStyle/>
          <a:p>
            <a:pPr algn="just">
              <a:buClr>
                <a:srgbClr val="FF0066"/>
              </a:buClr>
            </a:pPr>
            <a:r>
              <a:rPr lang="ru-RU" sz="2400" dirty="0" smtClean="0"/>
              <a:t>В ночное время 18-летний парень возвращаясь домой, повредил выносной холодильник возле павильона по улице Чернышевского, разбил окна витрины магазина. Мотивами, побудившими парня к столь буйным хулиганским действиям, теперь занимаются сотрудники милиции. А, может, и не было никаких мотивов? А, может, холодильник первый начал?</a:t>
            </a:r>
          </a:p>
          <a:p>
            <a:pPr algn="r">
              <a:buNone/>
            </a:pPr>
            <a:r>
              <a:rPr lang="ru-RU" sz="2000" i="1" dirty="0" smtClean="0">
                <a:solidFill>
                  <a:srgbClr val="FFFF00"/>
                </a:solidFill>
              </a:rPr>
              <a:t>7 сентября 2010 г. «ПЕРЕКРЕСТОК»</a:t>
            </a:r>
            <a:r>
              <a:rPr lang="ru-RU" sz="2000" i="1" dirty="0" smtClean="0"/>
              <a:t>.</a:t>
            </a:r>
            <a:endParaRPr lang="ru-RU" sz="2000" i="1" dirty="0"/>
          </a:p>
        </p:txBody>
      </p:sp>
      <p:pic>
        <p:nvPicPr>
          <p:cNvPr id="14338" name="Picture 2" descr="D:\ОБЖ\1 ОБЖ 9 класс\безопасность и защита человека в чрезвычайных ситуациях\безопасное поведение в криминагенных ситуациях\151482.jpg"/>
          <p:cNvPicPr>
            <a:picLocks noChangeAspect="1" noChangeArrowheads="1"/>
          </p:cNvPicPr>
          <p:nvPr/>
        </p:nvPicPr>
        <p:blipFill>
          <a:blip r:embed="rId2"/>
          <a:srcRect t="11281" r="19023"/>
          <a:stretch>
            <a:fillRect/>
          </a:stretch>
        </p:blipFill>
        <p:spPr bwMode="auto">
          <a:xfrm>
            <a:off x="6072198" y="4429132"/>
            <a:ext cx="2736843" cy="2247393"/>
          </a:xfrm>
          <a:prstGeom prst="rect">
            <a:avLst/>
          </a:prstGeom>
          <a:noFill/>
          <a:ln>
            <a:solidFill>
              <a:srgbClr val="FF0066"/>
            </a:solidFill>
          </a:ln>
        </p:spPr>
      </p:pic>
      <p:pic>
        <p:nvPicPr>
          <p:cNvPr id="14339" name="Picture 3" descr="D:\ОБЖ\1 ОБЖ 9 класс\безопасность и защита человека в чрезвычайных ситуациях\безопасное поведение в криминагенных ситуациях\050609__mreporter_ru__580_no.jpg"/>
          <p:cNvPicPr>
            <a:picLocks noChangeAspect="1" noChangeArrowheads="1"/>
          </p:cNvPicPr>
          <p:nvPr/>
        </p:nvPicPr>
        <p:blipFill>
          <a:blip r:embed="rId3"/>
          <a:srcRect l="23040"/>
          <a:stretch>
            <a:fillRect/>
          </a:stretch>
        </p:blipFill>
        <p:spPr bwMode="auto">
          <a:xfrm>
            <a:off x="3214678" y="4429132"/>
            <a:ext cx="2571768" cy="2228795"/>
          </a:xfrm>
          <a:prstGeom prst="rect">
            <a:avLst/>
          </a:prstGeom>
          <a:noFill/>
          <a:ln>
            <a:solidFill>
              <a:srgbClr val="FF0066"/>
            </a:solidFill>
          </a:ln>
        </p:spPr>
      </p:pic>
      <p:pic>
        <p:nvPicPr>
          <p:cNvPr id="14340" name="Picture 4" descr="D:\ОБЖ\1 ОБЖ 9 класс\безопасность и защита человека в чрезвычайных ситуациях\безопасное поведение в криминагенных ситуациях\kulak13.jpg"/>
          <p:cNvPicPr>
            <a:picLocks noChangeAspect="1" noChangeArrowheads="1"/>
          </p:cNvPicPr>
          <p:nvPr/>
        </p:nvPicPr>
        <p:blipFill>
          <a:blip r:embed="rId4"/>
          <a:srcRect l="6891" r="6983"/>
          <a:stretch>
            <a:fillRect/>
          </a:stretch>
        </p:blipFill>
        <p:spPr bwMode="auto">
          <a:xfrm>
            <a:off x="285720" y="4445801"/>
            <a:ext cx="2643206" cy="2197909"/>
          </a:xfrm>
          <a:prstGeom prst="rect">
            <a:avLst/>
          </a:prstGeom>
          <a:noFill/>
          <a:ln>
            <a:solidFill>
              <a:srgbClr val="FF0066"/>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868346"/>
          </a:xfrm>
          <a:solidFill>
            <a:srgbClr val="1E000C"/>
          </a:solidFill>
          <a:ln>
            <a:solidFill>
              <a:srgbClr val="FFFF00"/>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РАЗВЛЕКАЛИСЬ…</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142844" y="1285861"/>
            <a:ext cx="8686800" cy="3357586"/>
          </a:xfrm>
        </p:spPr>
        <p:txBody>
          <a:bodyPr>
            <a:normAutofit lnSpcReduction="10000"/>
          </a:bodyPr>
          <a:lstStyle/>
          <a:p>
            <a:pPr algn="just">
              <a:buClr>
                <a:srgbClr val="FF0066"/>
              </a:buClr>
            </a:pPr>
            <a:r>
              <a:rPr lang="ru-RU" sz="2400" dirty="0" smtClean="0"/>
              <a:t>Вечером на центральной площади Чкалова компания 18-летних юношей и девушек «веселились»… В результате  «безобидных» действий подростков все лавочки были перевернуты. Но хулиганские действия на этом на закончились. Лавочки и стены домов получили новый облик в стиле «АРТ». Подростков ждут обязательные работы по восстановлению испорченного имущества.</a:t>
            </a:r>
          </a:p>
          <a:p>
            <a:pPr algn="r">
              <a:buNone/>
            </a:pPr>
            <a:r>
              <a:rPr lang="ru-RU" sz="2000" i="1" dirty="0" smtClean="0">
                <a:solidFill>
                  <a:srgbClr val="FFFF00"/>
                </a:solidFill>
              </a:rPr>
              <a:t>29 сентября 2010 г. «ПЕРЕКРЕСТОК».</a:t>
            </a:r>
          </a:p>
          <a:p>
            <a:pPr algn="r">
              <a:buNone/>
            </a:pPr>
            <a:endParaRPr lang="ru-RU" sz="2000" dirty="0"/>
          </a:p>
        </p:txBody>
      </p:sp>
      <p:pic>
        <p:nvPicPr>
          <p:cNvPr id="15362" name="Picture 2" descr="D:\ОБЖ\1 ОБЖ 9 класс\безопасность и защита человека в чрезвычайных ситуациях\безопасное поведение в криминагенных ситуациях\198983.jpeg"/>
          <p:cNvPicPr>
            <a:picLocks noChangeAspect="1" noChangeArrowheads="1"/>
          </p:cNvPicPr>
          <p:nvPr/>
        </p:nvPicPr>
        <p:blipFill>
          <a:blip r:embed="rId2"/>
          <a:srcRect l="2499"/>
          <a:stretch>
            <a:fillRect/>
          </a:stretch>
        </p:blipFill>
        <p:spPr bwMode="auto">
          <a:xfrm>
            <a:off x="6072198" y="4500571"/>
            <a:ext cx="2786729" cy="2143140"/>
          </a:xfrm>
          <a:prstGeom prst="rect">
            <a:avLst/>
          </a:prstGeom>
          <a:noFill/>
          <a:ln>
            <a:solidFill>
              <a:srgbClr val="FF0066"/>
            </a:solidFill>
          </a:ln>
        </p:spPr>
      </p:pic>
      <p:pic>
        <p:nvPicPr>
          <p:cNvPr id="15365" name="Picture 5" descr="D:\ОБЖ\1 ОБЖ 9 класс\безопасность и защита человека в чрезвычайных ситуациях\безопасное поведение в криминагенных ситуациях\85514&amp;forumfullimg~travel~1155056501573~1155058497448.JPG"/>
          <p:cNvPicPr>
            <a:picLocks noChangeAspect="1" noChangeArrowheads="1"/>
          </p:cNvPicPr>
          <p:nvPr/>
        </p:nvPicPr>
        <p:blipFill>
          <a:blip r:embed="rId3"/>
          <a:srcRect t="26597" r="33073"/>
          <a:stretch>
            <a:fillRect/>
          </a:stretch>
        </p:blipFill>
        <p:spPr bwMode="auto">
          <a:xfrm>
            <a:off x="3143240" y="4469494"/>
            <a:ext cx="2643206" cy="2174216"/>
          </a:xfrm>
          <a:prstGeom prst="rect">
            <a:avLst/>
          </a:prstGeom>
          <a:noFill/>
          <a:ln>
            <a:solidFill>
              <a:srgbClr val="FF0066"/>
            </a:solidFill>
          </a:ln>
        </p:spPr>
      </p:pic>
      <p:pic>
        <p:nvPicPr>
          <p:cNvPr id="15366" name="Picture 6" descr="D:\ОБЖ\1 ОБЖ 9 класс\безопасность и защита человека в чрезвычайных ситуациях\безопасное поведение в криминагенных ситуациях\1254377723_graf-3.jpg"/>
          <p:cNvPicPr>
            <a:picLocks noChangeAspect="1" noChangeArrowheads="1"/>
          </p:cNvPicPr>
          <p:nvPr/>
        </p:nvPicPr>
        <p:blipFill>
          <a:blip r:embed="rId4"/>
          <a:srcRect l="32888" b="14083"/>
          <a:stretch>
            <a:fillRect/>
          </a:stretch>
        </p:blipFill>
        <p:spPr bwMode="auto">
          <a:xfrm>
            <a:off x="285720" y="4448767"/>
            <a:ext cx="2571767" cy="2194943"/>
          </a:xfrm>
          <a:prstGeom prst="rect">
            <a:avLst/>
          </a:prstGeom>
          <a:noFill/>
          <a:ln>
            <a:solidFill>
              <a:srgbClr val="FF0066"/>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786874" cy="2071702"/>
          </a:xfrm>
          <a:solidFill>
            <a:schemeClr val="tx1"/>
          </a:solidFill>
          <a:ln>
            <a:solidFill>
              <a:srgbClr val="FFFF00"/>
            </a:solidFill>
          </a:ln>
        </p:spPr>
        <p:txBody>
          <a:bodyPr>
            <a:noAutofit/>
          </a:bodyPr>
          <a:lstStyle/>
          <a:p>
            <a:pPr algn="ctr"/>
            <a:r>
              <a:rPr lang="ru-RU" sz="2400" b="1" dirty="0" smtClean="0">
                <a:solidFill>
                  <a:srgbClr val="FF0066"/>
                </a:solidFill>
              </a:rPr>
              <a:t>ЗАПОМНИТЕ!  </a:t>
            </a:r>
            <a:r>
              <a:rPr lang="ru-RU" sz="2400" dirty="0" smtClean="0">
                <a:solidFill>
                  <a:srgbClr val="FF0066"/>
                </a:solidFill>
              </a:rPr>
              <a:t/>
            </a:r>
            <a:br>
              <a:rPr lang="ru-RU" sz="2400" dirty="0" smtClean="0">
                <a:solidFill>
                  <a:srgbClr val="FF0066"/>
                </a:solidFill>
              </a:rPr>
            </a:br>
            <a:r>
              <a:rPr lang="ru-RU" sz="2400" dirty="0" smtClean="0">
                <a:solidFill>
                  <a:schemeClr val="bg1"/>
                </a:solidFill>
              </a:rPr>
              <a:t>Нужно четко знать, где заканчивается детская шалость и начинается уголовно наказуемое деяние!  </a:t>
            </a:r>
            <a:r>
              <a:rPr lang="ru-RU" sz="2400" dirty="0" smtClean="0"/>
              <a:t/>
            </a:r>
            <a:br>
              <a:rPr lang="ru-RU" sz="2400" dirty="0" smtClean="0"/>
            </a:br>
            <a:r>
              <a:rPr lang="ru-RU" sz="2400" b="1" dirty="0" smtClean="0">
                <a:solidFill>
                  <a:srgbClr val="FF0066"/>
                </a:solidFill>
              </a:rPr>
              <a:t>Уголовная ответственность за хулиганство предусматривается   статьёй  213  Уголовного  кодекса  Российской  Федерации.</a:t>
            </a:r>
            <a:endParaRPr lang="ru-RU" sz="2400" b="1" dirty="0">
              <a:solidFill>
                <a:srgbClr val="FF0066"/>
              </a:solidFill>
            </a:endParaRPr>
          </a:p>
        </p:txBody>
      </p:sp>
      <p:pic>
        <p:nvPicPr>
          <p:cNvPr id="5" name="Рисунок 4" descr="http://www.kbzhd.ru/upload/learning/img/Les3/67guyhjk.JPG"/>
          <p:cNvPicPr/>
          <p:nvPr/>
        </p:nvPicPr>
        <p:blipFill>
          <a:blip r:embed="rId3"/>
          <a:srcRect l="847" t="8621" r="1695" b="20690"/>
          <a:stretch>
            <a:fillRect/>
          </a:stretch>
        </p:blipFill>
        <p:spPr bwMode="auto">
          <a:xfrm>
            <a:off x="285720" y="2428868"/>
            <a:ext cx="8572560" cy="4286280"/>
          </a:xfrm>
          <a:prstGeom prst="rect">
            <a:avLst/>
          </a:prstGeom>
          <a:noFill/>
          <a:ln w="9525">
            <a:solidFill>
              <a:srgbClr val="FF0066"/>
            </a:solidFill>
            <a:miter lim="800000"/>
            <a:headEnd/>
            <a:tailEnd/>
          </a:ln>
        </p:spPr>
      </p:pic>
      <p:pic>
        <p:nvPicPr>
          <p:cNvPr id="7" name="Picture 5" descr="M:\Анимашки\Символы кнопки\AG00090_.GIF"/>
          <p:cNvPicPr>
            <a:picLocks noChangeAspect="1" noChangeArrowheads="1" noCrop="1"/>
          </p:cNvPicPr>
          <p:nvPr/>
        </p:nvPicPr>
        <p:blipFill>
          <a:blip r:embed="rId4"/>
          <a:srcRect/>
          <a:stretch>
            <a:fillRect/>
          </a:stretch>
        </p:blipFill>
        <p:spPr bwMode="auto">
          <a:xfrm rot="10800000">
            <a:off x="4214810" y="3584581"/>
            <a:ext cx="681037" cy="701675"/>
          </a:xfrm>
          <a:prstGeom prst="rect">
            <a:avLst/>
          </a:prstGeom>
          <a:noFill/>
          <a:ln w="9525">
            <a:noFill/>
            <a:miter lim="800000"/>
            <a:headEnd/>
            <a:tailEnd/>
          </a:ln>
        </p:spPr>
      </p:pic>
      <p:pic>
        <p:nvPicPr>
          <p:cNvPr id="8" name="Picture 5" descr="M:\Анимашки\Символы кнопки\AG00090_.GIF"/>
          <p:cNvPicPr>
            <a:picLocks noChangeAspect="1" noChangeArrowheads="1" noCrop="1"/>
          </p:cNvPicPr>
          <p:nvPr/>
        </p:nvPicPr>
        <p:blipFill>
          <a:blip r:embed="rId4"/>
          <a:srcRect/>
          <a:stretch>
            <a:fillRect/>
          </a:stretch>
        </p:blipFill>
        <p:spPr bwMode="auto">
          <a:xfrm>
            <a:off x="6858016" y="4941903"/>
            <a:ext cx="681037" cy="701675"/>
          </a:xfrm>
          <a:prstGeom prst="rect">
            <a:avLst/>
          </a:prstGeom>
          <a:noFill/>
          <a:ln w="9525">
            <a:noFill/>
            <a:miter lim="800000"/>
            <a:headEnd/>
            <a:tailEnd/>
          </a:ln>
        </p:spPr>
      </p:pic>
      <p:pic>
        <p:nvPicPr>
          <p:cNvPr id="9" name="Picture 5" descr="M:\Анимашки\Символы кнопки\AG00090_.GIF"/>
          <p:cNvPicPr>
            <a:picLocks noChangeAspect="1" noChangeArrowheads="1" noCrop="1"/>
          </p:cNvPicPr>
          <p:nvPr/>
        </p:nvPicPr>
        <p:blipFill>
          <a:blip r:embed="rId4"/>
          <a:srcRect/>
          <a:stretch>
            <a:fillRect/>
          </a:stretch>
        </p:blipFill>
        <p:spPr bwMode="auto">
          <a:xfrm>
            <a:off x="1571604" y="4941903"/>
            <a:ext cx="681037" cy="70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715436" cy="714380"/>
          </a:xfrm>
        </p:spPr>
        <p:txBody>
          <a:bodyPr>
            <a:normAutofit/>
          </a:bodyPr>
          <a:lstStyle/>
          <a:p>
            <a:pPr algn="ctr"/>
            <a:r>
              <a:rPr lang="ru-RU" sz="3600" b="1" dirty="0" smtClean="0">
                <a:solidFill>
                  <a:srgbClr val="FF0066"/>
                </a:solidFill>
              </a:rPr>
              <a:t>Характеристика признаков хулиганства</a:t>
            </a:r>
            <a:endParaRPr lang="ru-RU" sz="3600" b="1" dirty="0">
              <a:solidFill>
                <a:srgbClr val="FF0066"/>
              </a:solidFill>
            </a:endParaRPr>
          </a:p>
        </p:txBody>
      </p:sp>
      <p:sp>
        <p:nvSpPr>
          <p:cNvPr id="3" name="Содержимое 2"/>
          <p:cNvSpPr>
            <a:spLocks noGrp="1"/>
          </p:cNvSpPr>
          <p:nvPr>
            <p:ph idx="1"/>
          </p:nvPr>
        </p:nvSpPr>
        <p:spPr>
          <a:xfrm>
            <a:off x="285720" y="1600200"/>
            <a:ext cx="7639080" cy="4329129"/>
          </a:xfrm>
        </p:spPr>
        <p:txBody>
          <a:bodyPr>
            <a:noAutofit/>
          </a:bodyPr>
          <a:lstStyle/>
          <a:p>
            <a:pPr>
              <a:buBlip>
                <a:blip r:embed="rId2"/>
              </a:buBlip>
            </a:pPr>
            <a:r>
              <a:rPr lang="ru-RU" sz="2800" b="1" dirty="0" smtClean="0">
                <a:solidFill>
                  <a:srgbClr val="FF0066"/>
                </a:solidFill>
              </a:rPr>
              <a:t>Грубым нарушением общественного порядка</a:t>
            </a:r>
            <a:r>
              <a:rPr lang="ru-RU" sz="2800" dirty="0" smtClean="0"/>
              <a:t> считают действия, причинившие существенный ущерб личным или общественным интересам или выразившиеся в злостном нарушении общественной нравственности. Это может быть срыв или нарушение культурного, религиозного или иного общественного мероприятия, нарушение покоя граждан в ночное время и т.п.</a:t>
            </a:r>
            <a:endParaRPr lang="ru-RU"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Blip>
                <a:blip r:embed="rId2"/>
              </a:buBlip>
            </a:pPr>
            <a:r>
              <a:rPr lang="ru-RU" b="1" dirty="0" smtClean="0">
                <a:solidFill>
                  <a:srgbClr val="FF0066"/>
                </a:solidFill>
              </a:rPr>
              <a:t>Насилие</a:t>
            </a:r>
            <a:r>
              <a:rPr lang="ru-RU" dirty="0" smtClean="0"/>
              <a:t> как признак уголовно наказуемого хулиганства выражается в нанесении ударов, побоев, причинении боли или легкого вреда здоровью.</a:t>
            </a:r>
          </a:p>
          <a:p>
            <a:pPr>
              <a:buBlip>
                <a:blip r:embed="rId2"/>
              </a:buBlip>
            </a:pPr>
            <a:r>
              <a:rPr lang="ru-RU" b="1" dirty="0" smtClean="0">
                <a:solidFill>
                  <a:srgbClr val="FF0066"/>
                </a:solidFill>
              </a:rPr>
              <a:t>Угроза применения насилия </a:t>
            </a:r>
            <a:r>
              <a:rPr lang="ru-RU" dirty="0" smtClean="0"/>
              <a:t>заключается в выражении словесно или действиями намерения применить физическое насилие.</a:t>
            </a:r>
            <a:endParaRPr lang="ru-RU" dirty="0"/>
          </a:p>
        </p:txBody>
      </p:sp>
      <p:sp>
        <p:nvSpPr>
          <p:cNvPr id="4" name="Заголовок 1"/>
          <p:cNvSpPr>
            <a:spLocks noGrp="1"/>
          </p:cNvSpPr>
          <p:nvPr>
            <p:ph type="title"/>
          </p:nvPr>
        </p:nvSpPr>
        <p:spPr>
          <a:xfrm>
            <a:off x="214282" y="285728"/>
            <a:ext cx="8715436" cy="714380"/>
          </a:xfrm>
        </p:spPr>
        <p:txBody>
          <a:bodyPr>
            <a:normAutofit/>
          </a:bodyPr>
          <a:lstStyle/>
          <a:p>
            <a:pPr algn="ctr"/>
            <a:r>
              <a:rPr lang="ru-RU" sz="3600" b="1" dirty="0" smtClean="0">
                <a:solidFill>
                  <a:srgbClr val="FF0066"/>
                </a:solidFill>
              </a:rPr>
              <a:t>Характеристика признаков хулиганства</a:t>
            </a:r>
            <a:endParaRPr lang="ru-RU" sz="3600" b="1" dirty="0">
              <a:solidFill>
                <a:srgbClr val="FF0066"/>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Blip>
                <a:blip r:embed="rId2"/>
              </a:buBlip>
            </a:pPr>
            <a:r>
              <a:rPr lang="ru-RU" b="1" dirty="0" smtClean="0">
                <a:solidFill>
                  <a:srgbClr val="FF0066"/>
                </a:solidFill>
              </a:rPr>
              <a:t>Уничтожение чужого имущества </a:t>
            </a:r>
            <a:r>
              <a:rPr lang="ru-RU" dirty="0" smtClean="0"/>
              <a:t>означает нарушение целостности предметов имущества, совершенное путем поджога, взрыва или иным общественно опасным способом из хулиганских побуждений, поломку механизмов тех или иных предметов, приводящую к необходимости их ремонта, и т.п.</a:t>
            </a:r>
          </a:p>
        </p:txBody>
      </p:sp>
      <p:sp>
        <p:nvSpPr>
          <p:cNvPr id="4" name="Заголовок 1"/>
          <p:cNvSpPr>
            <a:spLocks noGrp="1"/>
          </p:cNvSpPr>
          <p:nvPr>
            <p:ph type="title"/>
          </p:nvPr>
        </p:nvSpPr>
        <p:spPr>
          <a:xfrm>
            <a:off x="214282" y="285728"/>
            <a:ext cx="8715436" cy="714380"/>
          </a:xfrm>
        </p:spPr>
        <p:txBody>
          <a:bodyPr>
            <a:normAutofit/>
          </a:bodyPr>
          <a:lstStyle/>
          <a:p>
            <a:pPr algn="ctr"/>
            <a:r>
              <a:rPr lang="ru-RU" sz="3600" b="1" dirty="0" smtClean="0">
                <a:solidFill>
                  <a:srgbClr val="FF0066"/>
                </a:solidFill>
              </a:rPr>
              <a:t>Характеристика признаков хулиганства</a:t>
            </a:r>
            <a:endParaRPr lang="ru-RU" sz="3600" b="1" dirty="0">
              <a:solidFill>
                <a:srgbClr val="FF006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Рисунок 3" descr="http://www.kbzhd.ru/upload/learning/img/Les3/7f8t78hu.JPG"/>
          <p:cNvPicPr/>
          <p:nvPr/>
        </p:nvPicPr>
        <p:blipFill>
          <a:blip r:embed="rId3"/>
          <a:srcRect t="15789" b="19737"/>
          <a:stretch>
            <a:fillRect/>
          </a:stretch>
        </p:blipFill>
        <p:spPr bwMode="auto">
          <a:xfrm>
            <a:off x="214282" y="2571744"/>
            <a:ext cx="8715436" cy="4143404"/>
          </a:xfrm>
          <a:prstGeom prst="rect">
            <a:avLst/>
          </a:prstGeom>
          <a:noFill/>
          <a:ln w="9525">
            <a:solidFill>
              <a:srgbClr val="FF0066"/>
            </a:solidFill>
            <a:miter lim="800000"/>
            <a:headEnd/>
            <a:tailEnd/>
          </a:ln>
        </p:spPr>
      </p:pic>
      <p:sp>
        <p:nvSpPr>
          <p:cNvPr id="5" name="TextBox 4"/>
          <p:cNvSpPr txBox="1"/>
          <p:nvPr/>
        </p:nvSpPr>
        <p:spPr>
          <a:xfrm>
            <a:off x="214282" y="142852"/>
            <a:ext cx="8643998" cy="2308324"/>
          </a:xfrm>
          <a:prstGeom prst="rect">
            <a:avLst/>
          </a:prstGeom>
          <a:solidFill>
            <a:schemeClr val="tx1"/>
          </a:solidFill>
          <a:ln>
            <a:solidFill>
              <a:srgbClr val="FFFF00"/>
            </a:solidFill>
          </a:ln>
        </p:spPr>
        <p:txBody>
          <a:bodyPr wrap="square" rtlCol="0">
            <a:spAutoFit/>
          </a:bodyPr>
          <a:lstStyle/>
          <a:p>
            <a:pPr algn="ctr"/>
            <a:r>
              <a:rPr lang="ru-RU" sz="2400" b="1" dirty="0" smtClean="0">
                <a:solidFill>
                  <a:srgbClr val="FF0066"/>
                </a:solidFill>
              </a:rPr>
              <a:t>ПРЕСТУПНОЕ ПОВЕДЕНИЕ</a:t>
            </a:r>
          </a:p>
          <a:p>
            <a:pPr algn="ctr"/>
            <a:r>
              <a:rPr lang="ru-RU" sz="2400" dirty="0" smtClean="0">
                <a:solidFill>
                  <a:schemeClr val="bg1"/>
                </a:solidFill>
              </a:rPr>
              <a:t>Для </a:t>
            </a:r>
            <a:r>
              <a:rPr lang="ru-RU" sz="2400" u="sng" dirty="0" smtClean="0">
                <a:solidFill>
                  <a:srgbClr val="FF0066"/>
                </a:solidFill>
              </a:rPr>
              <a:t>хулиганства</a:t>
            </a:r>
            <a:r>
              <a:rPr lang="ru-RU" sz="2400" dirty="0" smtClean="0">
                <a:solidFill>
                  <a:schemeClr val="bg1"/>
                </a:solidFill>
              </a:rPr>
              <a:t> характерен прямой умысел, </a:t>
            </a:r>
          </a:p>
          <a:p>
            <a:pPr algn="ctr"/>
            <a:r>
              <a:rPr lang="ru-RU" sz="2400" dirty="0" smtClean="0">
                <a:solidFill>
                  <a:schemeClr val="bg1"/>
                </a:solidFill>
              </a:rPr>
              <a:t>когда виновный сознает, что грубо нарушает общественный порядок и проявляет явное неуважение к обществу,  желает применить насилие или повредить или </a:t>
            </a:r>
            <a:br>
              <a:rPr lang="ru-RU" sz="2400" dirty="0" smtClean="0">
                <a:solidFill>
                  <a:schemeClr val="bg1"/>
                </a:solidFill>
              </a:rPr>
            </a:br>
            <a:r>
              <a:rPr lang="ru-RU" sz="2400" dirty="0" smtClean="0">
                <a:solidFill>
                  <a:schemeClr val="bg1"/>
                </a:solidFill>
              </a:rPr>
              <a:t>уничтожить имущество</a:t>
            </a:r>
            <a:r>
              <a:rPr lang="ru-RU" dirty="0" smtClean="0">
                <a:solidFill>
                  <a:schemeClr val="bg1"/>
                </a:solidFill>
              </a:rPr>
              <a:t>.</a:t>
            </a:r>
            <a:endParaRPr lang="ru-RU"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60"/>
            <a:ext cx="8686800" cy="1143000"/>
          </a:xfrm>
          <a:solidFill>
            <a:schemeClr val="tx1"/>
          </a:solidFill>
          <a:ln>
            <a:solidFill>
              <a:srgbClr val="FF0066"/>
            </a:solidFill>
          </a:ln>
        </p:spPr>
        <p:txBody>
          <a:bodyPr>
            <a:normAutofit fontScale="90000"/>
          </a:bodyPr>
          <a:lstStyle/>
          <a:p>
            <a:pPr algn="ctr"/>
            <a:r>
              <a:rPr lang="ru-RU" sz="2700" dirty="0" smtClean="0">
                <a:solidFill>
                  <a:schemeClr val="bg1"/>
                </a:solidFill>
              </a:rPr>
              <a:t>Местом совершения хулиганства могут быть как общественные места (улица, парк, кинотеатр, средство транспорта), так и безлюдные места (лес, отдельная квартира и т.п.).</a:t>
            </a:r>
            <a:endParaRPr lang="ru-RU" dirty="0">
              <a:solidFill>
                <a:schemeClr val="bg1"/>
              </a:solidFill>
            </a:endParaRPr>
          </a:p>
        </p:txBody>
      </p:sp>
      <p:sp>
        <p:nvSpPr>
          <p:cNvPr id="3" name="Заголовок 1"/>
          <p:cNvSpPr txBox="1">
            <a:spLocks/>
          </p:cNvSpPr>
          <p:nvPr/>
        </p:nvSpPr>
        <p:spPr>
          <a:xfrm>
            <a:off x="357158" y="1643050"/>
            <a:ext cx="8501122" cy="4786346"/>
          </a:xfrm>
          <a:prstGeom prst="rect">
            <a:avLst/>
          </a:prstGeom>
          <a:solidFill>
            <a:srgbClr val="1E000C"/>
          </a:solidFill>
          <a:ln>
            <a:solidFill>
              <a:srgbClr val="FFFF00"/>
            </a:solidFill>
          </a:ln>
        </p:spPr>
        <p:txBody>
          <a:bodyPr vert="horz" lIns="45720" rIns="4572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800" b="0" i="0" u="none" strike="noStrike" kern="1200" cap="none" spc="0" normalizeH="0" baseline="0" noProof="0" dirty="0" smtClean="0">
                <a:ln>
                  <a:noFill/>
                </a:ln>
                <a:solidFill>
                  <a:srgbClr val="FF0066"/>
                </a:solidFill>
                <a:effectLst/>
                <a:uLnTx/>
                <a:uFillTx/>
                <a:latin typeface="+mj-lt"/>
                <a:ea typeface="+mj-ea"/>
                <a:cs typeface="+mj-cs"/>
              </a:rPr>
              <a:t>ЗАПОМНИТЕ!</a:t>
            </a:r>
            <a:r>
              <a:rPr kumimoji="0" lang="ru-RU" sz="2800" b="0" i="0" u="none" strike="noStrike" kern="1200" cap="none" spc="0" normalizeH="0" baseline="0" noProof="0" dirty="0" smtClean="0">
                <a:ln>
                  <a:noFill/>
                </a:ln>
                <a:solidFill>
                  <a:srgbClr val="FF0066"/>
                </a:solidFill>
                <a:effectLst/>
                <a:uLnTx/>
                <a:uFillTx/>
                <a:latin typeface="+mj-lt"/>
                <a:ea typeface="+mj-ea"/>
                <a:cs typeface="+mj-cs"/>
              </a:rPr>
              <a:t/>
            </a:r>
            <a:br>
              <a:rPr kumimoji="0" lang="ru-RU" sz="2800" b="0" i="0" u="none" strike="noStrike" kern="1200" cap="none" spc="0" normalizeH="0" baseline="0" noProof="0" dirty="0" smtClean="0">
                <a:ln>
                  <a:noFill/>
                </a:ln>
                <a:solidFill>
                  <a:srgbClr val="FF0066"/>
                </a:solidFill>
                <a:effectLst/>
                <a:uLnTx/>
                <a:uFillTx/>
                <a:latin typeface="+mj-lt"/>
                <a:ea typeface="+mj-ea"/>
                <a:cs typeface="+mj-cs"/>
              </a:rPr>
            </a:br>
            <a:r>
              <a:rPr kumimoji="0" lang="ru-RU" sz="2800" b="0" i="0" u="none" strike="noStrike" kern="1200" cap="none" spc="0" normalizeH="0" baseline="0" noProof="0" dirty="0" smtClean="0">
                <a:ln>
                  <a:noFill/>
                </a:ln>
                <a:solidFill>
                  <a:srgbClr val="FF0066"/>
                </a:solidFill>
                <a:effectLst/>
                <a:uLnTx/>
                <a:uFillTx/>
                <a:latin typeface="+mj-lt"/>
                <a:ea typeface="+mj-ea"/>
                <a:cs typeface="+mj-cs"/>
              </a:rPr>
              <a:t/>
            </a:r>
            <a:br>
              <a:rPr kumimoji="0" lang="ru-RU" sz="2800" b="0" i="0" u="none" strike="noStrike" kern="1200" cap="none" spc="0" normalizeH="0" baseline="0" noProof="0" dirty="0" smtClean="0">
                <a:ln>
                  <a:noFill/>
                </a:ln>
                <a:solidFill>
                  <a:srgbClr val="FF0066"/>
                </a:solidFill>
                <a:effectLst/>
                <a:uLnTx/>
                <a:uFillTx/>
                <a:latin typeface="+mj-lt"/>
                <a:ea typeface="+mj-ea"/>
                <a:cs typeface="+mj-cs"/>
              </a:rPr>
            </a:br>
            <a:r>
              <a:rPr kumimoji="0" lang="ru-RU" sz="2800" b="0" i="0" u="none" strike="noStrike" kern="1200" cap="none" spc="0" normalizeH="0" baseline="0" noProof="0" dirty="0" smtClean="0">
                <a:ln>
                  <a:noFill/>
                </a:ln>
                <a:solidFill>
                  <a:schemeClr val="tx1"/>
                </a:solidFill>
                <a:effectLst/>
                <a:uLnTx/>
                <a:uFillTx/>
                <a:latin typeface="+mj-lt"/>
                <a:ea typeface="+mj-ea"/>
                <a:cs typeface="+mj-cs"/>
              </a:rPr>
              <a:t>Уголовной ответственности подлежат лица достигшие ко времени совершения преступления </a:t>
            </a:r>
            <a:r>
              <a:rPr kumimoji="0" lang="ru-RU" sz="2800" b="1" i="0" u="none" strike="noStrike" kern="1200" cap="none" spc="0" normalizeH="0" baseline="0" noProof="0" dirty="0" smtClean="0">
                <a:ln>
                  <a:noFill/>
                </a:ln>
                <a:solidFill>
                  <a:srgbClr val="FFFF00"/>
                </a:solidFill>
                <a:effectLst/>
                <a:uLnTx/>
                <a:uFillTx/>
                <a:latin typeface="+mj-lt"/>
                <a:ea typeface="+mj-ea"/>
                <a:cs typeface="+mj-cs"/>
              </a:rPr>
              <a:t>шестнадцатилетнего возраста.</a:t>
            </a:r>
            <a:r>
              <a:rPr kumimoji="0" lang="ru-RU" sz="2800" b="1" i="0" u="none" strike="noStrike" kern="1200" cap="none" spc="0" normalizeH="0" baseline="0" noProof="0" dirty="0" smtClean="0">
                <a:ln>
                  <a:noFill/>
                </a:ln>
                <a:solidFill>
                  <a:srgbClr val="FF0066"/>
                </a:solidFill>
                <a:effectLst/>
                <a:uLnTx/>
                <a:uFillTx/>
                <a:latin typeface="+mj-lt"/>
                <a:ea typeface="+mj-ea"/>
                <a:cs typeface="+mj-cs"/>
              </a:rPr>
              <a:t/>
            </a:r>
            <a:br>
              <a:rPr kumimoji="0" lang="ru-RU" sz="2800" b="1" i="0" u="none" strike="noStrike" kern="1200" cap="none" spc="0" normalizeH="0" baseline="0" noProof="0" dirty="0" smtClean="0">
                <a:ln>
                  <a:noFill/>
                </a:ln>
                <a:solidFill>
                  <a:srgbClr val="FF0066"/>
                </a:solidFill>
                <a:effectLst/>
                <a:uLnTx/>
                <a:uFillTx/>
                <a:latin typeface="+mj-lt"/>
                <a:ea typeface="+mj-ea"/>
                <a:cs typeface="+mj-cs"/>
              </a:rPr>
            </a:br>
            <a:r>
              <a:rPr kumimoji="0" lang="en-US" sz="2800" b="0" i="0" u="none" strike="noStrike" kern="1200" cap="none" spc="0" normalizeH="0" baseline="0" noProof="0" dirty="0" smtClean="0">
                <a:ln>
                  <a:noFill/>
                </a:ln>
                <a:solidFill>
                  <a:schemeClr val="tx1"/>
                </a:solidFill>
                <a:effectLst/>
                <a:uLnTx/>
                <a:uFillTx/>
                <a:latin typeface="+mj-lt"/>
                <a:ea typeface="+mj-ea"/>
                <a:cs typeface="+mj-cs"/>
              </a:rPr>
              <a:t/>
            </a:r>
            <a:br>
              <a:rPr kumimoji="0" lang="en-US" sz="2800" b="0" i="0" u="none" strike="noStrike" kern="1200" cap="none" spc="0" normalizeH="0" baseline="0" noProof="0" dirty="0" smtClean="0">
                <a:ln>
                  <a:noFill/>
                </a:ln>
                <a:solidFill>
                  <a:schemeClr val="tx1"/>
                </a:solidFill>
                <a:effectLst/>
                <a:uLnTx/>
                <a:uFillTx/>
                <a:latin typeface="+mj-lt"/>
                <a:ea typeface="+mj-ea"/>
                <a:cs typeface="+mj-cs"/>
              </a:rPr>
            </a:br>
            <a:r>
              <a:rPr kumimoji="0" lang="ru-RU" sz="2800" b="0" i="0" u="none" strike="noStrike" kern="1200" cap="none" spc="0" normalizeH="0" baseline="0" noProof="0" dirty="0" smtClean="0">
                <a:ln>
                  <a:noFill/>
                </a:ln>
                <a:solidFill>
                  <a:schemeClr val="tx1"/>
                </a:solidFill>
                <a:effectLst/>
                <a:uLnTx/>
                <a:uFillTx/>
                <a:latin typeface="+mj-lt"/>
                <a:ea typeface="+mj-ea"/>
                <a:cs typeface="+mj-cs"/>
              </a:rPr>
              <a:t>В отдельных случаях, когда совершается серьезное преступление, общественная опасность которого осознается в более раннем возрасте, уголовной ответственности подлежат лица, достигшие </a:t>
            </a:r>
            <a:r>
              <a:rPr kumimoji="0" lang="ru-RU" sz="2800" b="1" i="0" u="none" strike="noStrike" kern="1200" cap="none" spc="0" normalizeH="0" baseline="0" noProof="0" dirty="0" smtClean="0">
                <a:ln>
                  <a:noFill/>
                </a:ln>
                <a:solidFill>
                  <a:srgbClr val="FFFF00"/>
                </a:solidFill>
                <a:effectLst/>
                <a:uLnTx/>
                <a:uFillTx/>
                <a:latin typeface="+mj-lt"/>
                <a:ea typeface="+mj-ea"/>
                <a:cs typeface="+mj-cs"/>
              </a:rPr>
              <a:t>четырнадцатилетнего возраста. </a:t>
            </a:r>
            <a:endParaRPr kumimoji="0" lang="ru-RU" sz="2800" b="1"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329642" cy="1000132"/>
          </a:xfrm>
          <a:solidFill>
            <a:srgbClr val="1E000C"/>
          </a:solidFill>
          <a:ln>
            <a:solidFill>
              <a:srgbClr val="FFFF00"/>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ПЛАН </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«ПЕРЕХВАТ»</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3643306" y="1428736"/>
            <a:ext cx="5143536" cy="5214974"/>
          </a:xfrm>
        </p:spPr>
        <p:txBody>
          <a:bodyPr>
            <a:normAutofit fontScale="92500"/>
          </a:bodyPr>
          <a:lstStyle/>
          <a:p>
            <a:pPr algn="just">
              <a:buClr>
                <a:srgbClr val="FF0066"/>
              </a:buClr>
            </a:pPr>
            <a:r>
              <a:rPr lang="ru-RU" sz="2600" dirty="0" smtClean="0"/>
              <a:t>В поселке Горняцком на улице Горной у хозяина угнали мотоцикл «Ява – 350». Был объявлен план «Перехват». Наряд сотрудников ДПС в Белой Калитве на улице Ветеранов задержал 17-летнего подростка, который совершил данное преступление. Мотоцикл изъят. По данному факту возбуждено уголовное дело. </a:t>
            </a:r>
          </a:p>
          <a:p>
            <a:pPr algn="r">
              <a:buNone/>
            </a:pPr>
            <a:r>
              <a:rPr lang="ru-RU" sz="2000" i="1" dirty="0" smtClean="0">
                <a:solidFill>
                  <a:srgbClr val="FFFF00"/>
                </a:solidFill>
              </a:rPr>
              <a:t>18 сентября 2010 г. </a:t>
            </a:r>
          </a:p>
          <a:p>
            <a:pPr algn="r">
              <a:buNone/>
            </a:pPr>
            <a:r>
              <a:rPr lang="ru-RU" sz="2000" i="1" dirty="0" smtClean="0">
                <a:solidFill>
                  <a:srgbClr val="FFFF00"/>
                </a:solidFill>
              </a:rPr>
              <a:t>«ПЕРЕКРЁСТОК».</a:t>
            </a:r>
            <a:endParaRPr lang="ru-RU" sz="2400" i="1" dirty="0"/>
          </a:p>
        </p:txBody>
      </p:sp>
      <p:pic>
        <p:nvPicPr>
          <p:cNvPr id="2050" name="Picture 2" descr="D:\Documents\Desktop\Рисунок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29" y="1428736"/>
            <a:ext cx="3025725" cy="292647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ocuments\Desktop\Рисунок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78" y="4581128"/>
            <a:ext cx="3025076" cy="19736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ocuments\Desktop\Рисунок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1053" y="1428735"/>
            <a:ext cx="2804311" cy="365644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14290"/>
            <a:ext cx="8329642" cy="1011222"/>
          </a:xfrm>
          <a:solidFill>
            <a:srgbClr val="1E000C"/>
          </a:solidFill>
          <a:ln>
            <a:solidFill>
              <a:srgbClr val="FFFF00"/>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НЕ</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ДОНЕС </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«НАДОРВАЛСЯ»…</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71406" y="1428737"/>
            <a:ext cx="4929222" cy="5072098"/>
          </a:xfrm>
        </p:spPr>
        <p:txBody>
          <a:bodyPr>
            <a:normAutofit fontScale="92500" lnSpcReduction="10000"/>
          </a:bodyPr>
          <a:lstStyle/>
          <a:p>
            <a:pPr algn="just">
              <a:buClr>
                <a:srgbClr val="FF0066"/>
              </a:buClr>
            </a:pPr>
            <a:r>
              <a:rPr lang="ru-RU" sz="2400" dirty="0" smtClean="0"/>
              <a:t>Из подъезда дома на улице Вокзальной злоумышленник попытался похитить демонтированные радиаторы центрального отопления общим весом более 3000 килограммов. Однако жулику не удалось довести свой преступный умысел до конца. Сотрудники правоохранительных органов задержали 19-летнего безработного парня. По данному факту возбуждено уголовное дело. Мера пресечения – подписка о невыезде.</a:t>
            </a:r>
          </a:p>
          <a:p>
            <a:pPr algn="r">
              <a:buNone/>
            </a:pPr>
            <a:r>
              <a:rPr lang="ru-RU" sz="2000" i="1" dirty="0" smtClean="0">
                <a:solidFill>
                  <a:srgbClr val="FFFF00"/>
                </a:solidFill>
              </a:rPr>
              <a:t>3 октября 2010 г. «ПЕРЕКРЁСТОК».</a:t>
            </a:r>
          </a:p>
          <a:p>
            <a:pPr algn="r">
              <a:buNone/>
            </a:pPr>
            <a:endParaRPr lang="ru-RU" sz="2400" dirty="0"/>
          </a:p>
        </p:txBody>
      </p:sp>
      <p:pic>
        <p:nvPicPr>
          <p:cNvPr id="6147" name="Picture 3" descr="D:\ОБЖ\1 ОБЖ 9 класс\безопасность и защита человека в чрезвычайных ситуациях\безопасное поведение в криминагенных ситуациях\72305.jpg"/>
          <p:cNvPicPr>
            <a:picLocks noChangeAspect="1" noChangeArrowheads="1"/>
          </p:cNvPicPr>
          <p:nvPr/>
        </p:nvPicPr>
        <p:blipFill>
          <a:blip r:embed="rId3"/>
          <a:srcRect/>
          <a:stretch>
            <a:fillRect/>
          </a:stretch>
        </p:blipFill>
        <p:spPr bwMode="auto">
          <a:xfrm>
            <a:off x="5786446" y="4572008"/>
            <a:ext cx="2714644" cy="1824890"/>
          </a:xfrm>
          <a:prstGeom prst="rect">
            <a:avLst/>
          </a:prstGeom>
          <a:noFill/>
          <a:ln>
            <a:solidFill>
              <a:srgbClr val="FF0066"/>
            </a:solidFill>
          </a:ln>
        </p:spPr>
      </p:pic>
      <p:pic>
        <p:nvPicPr>
          <p:cNvPr id="6149" name="Picture 5" descr="D:\ОБЖ\1 ОБЖ 9 класс\безопасность и защита человека в чрезвычайных ситуациях\безопасное поведение в криминагенных ситуациях\i.jpg"/>
          <p:cNvPicPr>
            <a:picLocks noChangeAspect="1" noChangeArrowheads="1"/>
          </p:cNvPicPr>
          <p:nvPr/>
        </p:nvPicPr>
        <p:blipFill>
          <a:blip r:embed="rId4"/>
          <a:srcRect b="13716"/>
          <a:stretch>
            <a:fillRect/>
          </a:stretch>
        </p:blipFill>
        <p:spPr bwMode="auto">
          <a:xfrm>
            <a:off x="5286390" y="5715016"/>
            <a:ext cx="1428750" cy="928694"/>
          </a:xfrm>
          <a:prstGeom prst="rect">
            <a:avLst/>
          </a:prstGeom>
          <a:noFill/>
          <a:ln>
            <a:solidFill>
              <a:srgbClr val="FF0066"/>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46076"/>
            <a:ext cx="8258204" cy="868346"/>
          </a:xfrm>
          <a:solidFill>
            <a:srgbClr val="1E000C"/>
          </a:solidFill>
          <a:ln>
            <a:solidFill>
              <a:srgbClr val="FFFF00"/>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РАЗУЛИ </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МАШИНУ</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314324" y="1500174"/>
            <a:ext cx="8472518" cy="2500330"/>
          </a:xfrm>
        </p:spPr>
        <p:txBody>
          <a:bodyPr>
            <a:normAutofit lnSpcReduction="10000"/>
          </a:bodyPr>
          <a:lstStyle/>
          <a:p>
            <a:pPr algn="just">
              <a:buClr>
                <a:srgbClr val="FF0066"/>
              </a:buClr>
            </a:pPr>
            <a:r>
              <a:rPr lang="ru-RU" sz="2400" dirty="0" smtClean="0"/>
              <a:t>Два молодых человека 19-ти и 18-ти лет отроду в ночь на первое августа произвели взлом автомобиля и сняли два автомобильных колеса «</a:t>
            </a:r>
            <a:r>
              <a:rPr lang="ru-RU" sz="2400" dirty="0" err="1" smtClean="0"/>
              <a:t>Донлоп</a:t>
            </a:r>
            <a:r>
              <a:rPr lang="ru-RU" sz="2400" dirty="0" smtClean="0"/>
              <a:t>» с автомобиля «Ваз 2107» во дворе дома №376 по улице Вокзальной. Похищенное изъято сотрудниками милиции. </a:t>
            </a:r>
            <a:r>
              <a:rPr lang="en-US" sz="2400" dirty="0" smtClean="0"/>
              <a:t> </a:t>
            </a:r>
            <a:r>
              <a:rPr lang="ru-RU" sz="2400" dirty="0" err="1" smtClean="0"/>
              <a:t>Автоворов</a:t>
            </a:r>
            <a:r>
              <a:rPr lang="en-US" sz="2400" dirty="0" smtClean="0"/>
              <a:t>  </a:t>
            </a:r>
            <a:r>
              <a:rPr lang="ru-RU" sz="2400" dirty="0" smtClean="0"/>
              <a:t>ждет суд.</a:t>
            </a:r>
          </a:p>
          <a:p>
            <a:pPr algn="r">
              <a:buNone/>
            </a:pPr>
            <a:r>
              <a:rPr lang="ru-RU" sz="2000" i="1" dirty="0" smtClean="0">
                <a:solidFill>
                  <a:srgbClr val="FFFF00"/>
                </a:solidFill>
              </a:rPr>
              <a:t>14 октября 2010 г. «ПЕРЕКРЁСТОК».</a:t>
            </a:r>
          </a:p>
          <a:p>
            <a:pPr algn="r">
              <a:buNone/>
            </a:pPr>
            <a:endParaRPr lang="ru-RU" sz="2400" dirty="0"/>
          </a:p>
        </p:txBody>
      </p:sp>
      <p:pic>
        <p:nvPicPr>
          <p:cNvPr id="4098" name="Picture 2" descr="D:\Documents\Desktop\Рисунок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4214818"/>
            <a:ext cx="2497672" cy="242889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Documents\Desktop\Рисунок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487" y="4215900"/>
            <a:ext cx="3480991" cy="24278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Documents\Desktop\Рисунок9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0826" y="4215900"/>
            <a:ext cx="2435659" cy="2427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29642" cy="1143000"/>
          </a:xfrm>
          <a:solidFill>
            <a:srgbClr val="1E000C"/>
          </a:solidFill>
          <a:ln>
            <a:solidFill>
              <a:srgbClr val="FFFF00"/>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ПОПЫТКА </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ИЗНАСИЛОВАНИЯ</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285720" y="1600201"/>
            <a:ext cx="8472518" cy="2971808"/>
          </a:xfrm>
        </p:spPr>
        <p:txBody>
          <a:bodyPr>
            <a:normAutofit/>
          </a:bodyPr>
          <a:lstStyle/>
          <a:p>
            <a:pPr algn="just">
              <a:buClr>
                <a:srgbClr val="FF0066"/>
              </a:buClr>
            </a:pPr>
            <a:r>
              <a:rPr lang="ru-RU" sz="2400" dirty="0" smtClean="0"/>
              <a:t>В ОВД с заявлением обратилась 18-летняя девушка, которая сообщила, что на улице Ленина её пытался изнасиловать неизвестный парень. В ходе проведения операции «Анаконда» сотрудники правоохранитель</a:t>
            </a:r>
            <a:r>
              <a:rPr lang="en-US" sz="2400" dirty="0" smtClean="0"/>
              <a:t> -</a:t>
            </a:r>
            <a:r>
              <a:rPr lang="ru-RU" sz="2400" dirty="0" err="1" smtClean="0"/>
              <a:t>ных</a:t>
            </a:r>
            <a:r>
              <a:rPr lang="ru-RU" sz="2400" dirty="0" smtClean="0"/>
              <a:t> органов задержали 18-летнего парня. По данному факту возбуждено уголовное дело.</a:t>
            </a:r>
          </a:p>
          <a:p>
            <a:pPr algn="r">
              <a:buNone/>
            </a:pPr>
            <a:r>
              <a:rPr lang="ru-RU" sz="2000" i="1" dirty="0" smtClean="0">
                <a:solidFill>
                  <a:srgbClr val="FFFF00"/>
                </a:solidFill>
              </a:rPr>
              <a:t>19 октября 2010 г. «ПЕРЕКРЁСТОК».</a:t>
            </a:r>
          </a:p>
          <a:p>
            <a:pPr algn="r">
              <a:buNone/>
            </a:pPr>
            <a:endParaRPr lang="ru-RU" sz="2000" dirty="0"/>
          </a:p>
        </p:txBody>
      </p:sp>
      <p:pic>
        <p:nvPicPr>
          <p:cNvPr id="5122" name="Picture 2" descr="D:\Documents\Desktop\Рисунок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70" y="4643446"/>
            <a:ext cx="2945395" cy="200026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Documents\Desktop\Рисунок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991" y="4643446"/>
            <a:ext cx="2999273" cy="20002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Documents\Desktop\Рисунок9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880" y="4643446"/>
            <a:ext cx="2197821" cy="20002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358246" cy="4214842"/>
          </a:xfrm>
          <a:solidFill>
            <a:schemeClr val="tx1"/>
          </a:solidFill>
          <a:ln>
            <a:solidFill>
              <a:srgbClr val="FF0066"/>
            </a:solidFill>
          </a:ln>
        </p:spPr>
        <p:txBody>
          <a:bodyPr>
            <a:noAutofit/>
          </a:bodyPr>
          <a:lstStyle/>
          <a:p>
            <a:pPr algn="ctr"/>
            <a:r>
              <a:rPr lang="ru-RU" sz="3600" b="1" dirty="0" smtClean="0">
                <a:solidFill>
                  <a:srgbClr val="FF0066"/>
                </a:solidFill>
              </a:rPr>
              <a:t>Проблема:</a:t>
            </a:r>
            <a:r>
              <a:rPr lang="ru-RU" sz="3600" b="1" dirty="0" smtClean="0"/>
              <a:t>  </a:t>
            </a:r>
            <a:r>
              <a:rPr lang="ru-RU" sz="3600" b="1" dirty="0" smtClean="0">
                <a:solidFill>
                  <a:schemeClr val="bg1"/>
                </a:solidFill>
              </a:rPr>
              <a:t>уголовная и административная ответственность несовершеннолетних и современное законодательство. </a:t>
            </a:r>
            <a:br>
              <a:rPr lang="ru-RU" sz="3600" b="1" dirty="0" smtClean="0">
                <a:solidFill>
                  <a:schemeClr val="bg1"/>
                </a:solidFill>
              </a:rPr>
            </a:br>
            <a:r>
              <a:rPr lang="ru-RU" sz="3600" b="1" dirty="0" smtClean="0">
                <a:solidFill>
                  <a:schemeClr val="bg1"/>
                </a:solidFill>
              </a:rPr>
              <a:t>Молодёжь и закон.</a:t>
            </a:r>
            <a:br>
              <a:rPr lang="ru-RU" sz="3600" b="1" dirty="0" smtClean="0">
                <a:solidFill>
                  <a:schemeClr val="bg1"/>
                </a:solidFill>
              </a:rPr>
            </a:br>
            <a:r>
              <a:rPr lang="ru-RU" sz="3600" b="1" dirty="0" smtClean="0">
                <a:solidFill>
                  <a:schemeClr val="bg1"/>
                </a:solidFill>
              </a:rPr>
              <a:t>Понятие о преступлении и их характеристика. </a:t>
            </a:r>
            <a:endParaRPr lang="ru-RU" sz="3600" dirty="0">
              <a:solidFill>
                <a:schemeClr val="bg1"/>
              </a:solidFill>
            </a:endParaRPr>
          </a:p>
        </p:txBody>
      </p:sp>
      <p:sp>
        <p:nvSpPr>
          <p:cNvPr id="5" name="TextBox 4"/>
          <p:cNvSpPr txBox="1"/>
          <p:nvPr/>
        </p:nvSpPr>
        <p:spPr>
          <a:xfrm>
            <a:off x="357158" y="4756390"/>
            <a:ext cx="8501122" cy="1815882"/>
          </a:xfrm>
          <a:prstGeom prst="rect">
            <a:avLst/>
          </a:prstGeom>
          <a:solidFill>
            <a:srgbClr val="1E000C"/>
          </a:solidFill>
          <a:ln>
            <a:solidFill>
              <a:srgbClr val="FFFF00"/>
            </a:solidFill>
          </a:ln>
        </p:spPr>
        <p:txBody>
          <a:bodyPr wrap="square" rtlCol="0">
            <a:spAutoFit/>
          </a:bodyPr>
          <a:lstStyle/>
          <a:p>
            <a:r>
              <a:rPr lang="ru-RU" sz="2800" b="1" i="1" dirty="0" smtClean="0">
                <a:solidFill>
                  <a:srgbClr val="FF0066"/>
                </a:solidFill>
              </a:rPr>
              <a:t>ПРЕСТУПЛЕНИЕ, </a:t>
            </a:r>
            <a:r>
              <a:rPr lang="ru-RU" sz="2800" b="1" i="1" dirty="0" smtClean="0">
                <a:solidFill>
                  <a:srgbClr val="FFFF00"/>
                </a:solidFill>
              </a:rPr>
              <a:t>совершенное общественно опасное деяние, запрещенное Уголовным Кодексом Российской Федерации под угрозой наказания</a:t>
            </a:r>
            <a:r>
              <a:rPr lang="ru-RU" sz="2800" b="1" dirty="0" smtClean="0">
                <a:solidFill>
                  <a:srgbClr val="FFFF00"/>
                </a:solidFill>
              </a:rPr>
              <a:t>.</a:t>
            </a:r>
            <a:endParaRPr lang="ru-RU" sz="2800" b="1"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86874" cy="1143000"/>
          </a:xfrm>
        </p:spPr>
        <p:txBody>
          <a:bodyPr>
            <a:normAutofit fontScale="90000"/>
          </a:bodyPr>
          <a:lstStyle/>
          <a:p>
            <a:pPr algn="ctr"/>
            <a:r>
              <a:rPr lang="ru-RU" sz="2400" dirty="0" smtClean="0"/>
              <a:t>Действия людей, совершаемые под контролем сознания и воли, являются преступными тогда, когда они причиняют вред или создают угрозу его причинения общественным отношениям, охраняемым уголовным законодательством.</a:t>
            </a:r>
            <a:endParaRPr lang="ru-RU" sz="2400" dirty="0"/>
          </a:p>
        </p:txBody>
      </p:sp>
      <p:sp>
        <p:nvSpPr>
          <p:cNvPr id="3" name="Содержимое 2"/>
          <p:cNvSpPr>
            <a:spLocks noGrp="1"/>
          </p:cNvSpPr>
          <p:nvPr>
            <p:ph idx="1"/>
          </p:nvPr>
        </p:nvSpPr>
        <p:spPr>
          <a:xfrm>
            <a:off x="214282" y="1671639"/>
            <a:ext cx="8715436" cy="685791"/>
          </a:xfrm>
        </p:spPr>
        <p:txBody>
          <a:bodyPr>
            <a:noAutofit/>
          </a:bodyPr>
          <a:lstStyle/>
          <a:p>
            <a:pPr>
              <a:buClr>
                <a:schemeClr val="tx1"/>
              </a:buClr>
            </a:pPr>
            <a:r>
              <a:rPr lang="ru-RU" sz="1800" b="1" dirty="0" smtClean="0">
                <a:solidFill>
                  <a:srgbClr val="FF0066"/>
                </a:solidFill>
              </a:rPr>
              <a:t> В зависимости от характера и степени общественной опасности деяния, предусмотренные Уголовным кодексом, подразделяются на:</a:t>
            </a:r>
            <a:endParaRPr lang="ru-RU" sz="1800" b="1" dirty="0">
              <a:solidFill>
                <a:srgbClr val="FF0066"/>
              </a:solidFill>
            </a:endParaRPr>
          </a:p>
        </p:txBody>
      </p:sp>
      <p:graphicFrame>
        <p:nvGraphicFramePr>
          <p:cNvPr id="8" name="Схема 7"/>
          <p:cNvGraphicFramePr/>
          <p:nvPr/>
        </p:nvGraphicFramePr>
        <p:xfrm>
          <a:off x="214282" y="2571744"/>
          <a:ext cx="87154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descr="D:\Documents\Desktop\Рисунок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14422"/>
            <a:ext cx="8677348" cy="550072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14282" y="131762"/>
            <a:ext cx="8686800" cy="939784"/>
          </a:xfrm>
          <a:solidFill>
            <a:schemeClr val="tx1"/>
          </a:solidFill>
          <a:ln>
            <a:solidFill>
              <a:srgbClr val="FF0066"/>
            </a:solidFill>
          </a:ln>
        </p:spPr>
        <p:txBody>
          <a:bodyPr>
            <a:normAutofit/>
          </a:bodyPr>
          <a:lstStyle/>
          <a:p>
            <a:pPr algn="ctr"/>
            <a:r>
              <a:rPr lang="ru-RU" sz="2400" b="1" dirty="0" smtClean="0">
                <a:solidFill>
                  <a:schemeClr val="bg1"/>
                </a:solidFill>
              </a:rPr>
              <a:t>Виды преступлений, за которые привлекаются к уголовной ответственности несовершеннолетние </a:t>
            </a:r>
            <a:endParaRPr lang="ru-RU" sz="2400" dirty="0">
              <a:solidFill>
                <a:schemeClr val="bg1"/>
              </a:solidFill>
            </a:endParaRPr>
          </a:p>
        </p:txBody>
      </p:sp>
      <p:grpSp>
        <p:nvGrpSpPr>
          <p:cNvPr id="19" name="Группа 18"/>
          <p:cNvGrpSpPr/>
          <p:nvPr/>
        </p:nvGrpSpPr>
        <p:grpSpPr>
          <a:xfrm>
            <a:off x="214282" y="1142984"/>
            <a:ext cx="8715436" cy="5429288"/>
            <a:chOff x="214282" y="1142984"/>
            <a:chExt cx="8715436" cy="5429288"/>
          </a:xfrm>
        </p:grpSpPr>
        <p:sp>
          <p:nvSpPr>
            <p:cNvPr id="5" name="Овал 4"/>
            <p:cNvSpPr/>
            <p:nvPr/>
          </p:nvSpPr>
          <p:spPr>
            <a:xfrm>
              <a:off x="2214546" y="2428868"/>
              <a:ext cx="1357322" cy="357190"/>
            </a:xfrm>
            <a:prstGeom prst="ellipse">
              <a:avLst/>
            </a:prstGeom>
            <a:solidFill>
              <a:srgbClr val="B8E69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rPr>
                <a:t>Ст. 105</a:t>
              </a:r>
              <a:endParaRPr lang="ru-RU" b="1" dirty="0">
                <a:solidFill>
                  <a:srgbClr val="FF0000"/>
                </a:solidFill>
              </a:endParaRPr>
            </a:p>
          </p:txBody>
        </p:sp>
        <p:sp>
          <p:nvSpPr>
            <p:cNvPr id="6" name="Овал 5"/>
            <p:cNvSpPr/>
            <p:nvPr/>
          </p:nvSpPr>
          <p:spPr>
            <a:xfrm>
              <a:off x="3929058" y="1928802"/>
              <a:ext cx="1357322" cy="357190"/>
            </a:xfrm>
            <a:prstGeom prst="ellipse">
              <a:avLst/>
            </a:prstGeom>
            <a:solidFill>
              <a:srgbClr val="B8E69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rPr>
                <a:t>Ст. 112</a:t>
              </a:r>
              <a:endParaRPr lang="ru-RU" b="1" dirty="0">
                <a:solidFill>
                  <a:srgbClr val="FF0000"/>
                </a:solidFill>
              </a:endParaRPr>
            </a:p>
          </p:txBody>
        </p:sp>
        <p:sp>
          <p:nvSpPr>
            <p:cNvPr id="7" name="Овал 6"/>
            <p:cNvSpPr/>
            <p:nvPr/>
          </p:nvSpPr>
          <p:spPr>
            <a:xfrm>
              <a:off x="214282" y="1142984"/>
              <a:ext cx="1357322" cy="357190"/>
            </a:xfrm>
            <a:prstGeom prst="ellipse">
              <a:avLst/>
            </a:prstGeom>
            <a:solidFill>
              <a:srgbClr val="B8E69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rPr>
                <a:t>Ст. 126</a:t>
              </a:r>
              <a:endParaRPr lang="ru-RU" b="1" dirty="0">
                <a:solidFill>
                  <a:srgbClr val="FF0000"/>
                </a:solidFill>
              </a:endParaRPr>
            </a:p>
          </p:txBody>
        </p:sp>
        <p:sp>
          <p:nvSpPr>
            <p:cNvPr id="8" name="Овал 7"/>
            <p:cNvSpPr/>
            <p:nvPr/>
          </p:nvSpPr>
          <p:spPr>
            <a:xfrm>
              <a:off x="1000100" y="6215082"/>
              <a:ext cx="1357322" cy="357190"/>
            </a:xfrm>
            <a:prstGeom prst="ellipse">
              <a:avLst/>
            </a:prstGeom>
            <a:solidFill>
              <a:srgbClr val="B8E69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rPr>
                <a:t>Ст. 131</a:t>
              </a:r>
              <a:endParaRPr lang="ru-RU" b="1" dirty="0">
                <a:solidFill>
                  <a:srgbClr val="FF0000"/>
                </a:solidFill>
              </a:endParaRPr>
            </a:p>
          </p:txBody>
        </p:sp>
        <p:sp>
          <p:nvSpPr>
            <p:cNvPr id="9" name="Овал 8"/>
            <p:cNvSpPr/>
            <p:nvPr/>
          </p:nvSpPr>
          <p:spPr>
            <a:xfrm>
              <a:off x="5643570" y="3000372"/>
              <a:ext cx="1357322" cy="357190"/>
            </a:xfrm>
            <a:prstGeom prst="ellipse">
              <a:avLst/>
            </a:prstGeom>
            <a:solidFill>
              <a:srgbClr val="B8E69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rPr>
                <a:t>Ст. 132</a:t>
              </a:r>
              <a:endParaRPr lang="ru-RU" b="1" dirty="0">
                <a:solidFill>
                  <a:srgbClr val="FF0000"/>
                </a:solidFill>
              </a:endParaRPr>
            </a:p>
          </p:txBody>
        </p:sp>
        <p:sp>
          <p:nvSpPr>
            <p:cNvPr id="10" name="Овал 9"/>
            <p:cNvSpPr/>
            <p:nvPr/>
          </p:nvSpPr>
          <p:spPr>
            <a:xfrm>
              <a:off x="5643570" y="4500570"/>
              <a:ext cx="1357322" cy="357190"/>
            </a:xfrm>
            <a:prstGeom prst="ellipse">
              <a:avLst/>
            </a:prstGeom>
            <a:solidFill>
              <a:srgbClr val="B8E69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rPr>
                <a:t>Ст. 158</a:t>
              </a:r>
              <a:endParaRPr lang="ru-RU" b="1" dirty="0">
                <a:solidFill>
                  <a:srgbClr val="FF0000"/>
                </a:solidFill>
              </a:endParaRPr>
            </a:p>
          </p:txBody>
        </p:sp>
        <p:sp>
          <p:nvSpPr>
            <p:cNvPr id="11" name="Овал 10"/>
            <p:cNvSpPr/>
            <p:nvPr/>
          </p:nvSpPr>
          <p:spPr>
            <a:xfrm>
              <a:off x="2143108" y="3000372"/>
              <a:ext cx="1357322" cy="357190"/>
            </a:xfrm>
            <a:prstGeom prst="ellipse">
              <a:avLst/>
            </a:prstGeom>
            <a:solidFill>
              <a:srgbClr val="B8E69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rPr>
                <a:t>Ст. 161</a:t>
              </a:r>
              <a:endParaRPr lang="ru-RU" b="1" dirty="0">
                <a:solidFill>
                  <a:srgbClr val="FF0000"/>
                </a:solidFill>
              </a:endParaRPr>
            </a:p>
          </p:txBody>
        </p:sp>
        <p:sp>
          <p:nvSpPr>
            <p:cNvPr id="12" name="Овал 11"/>
            <p:cNvSpPr/>
            <p:nvPr/>
          </p:nvSpPr>
          <p:spPr>
            <a:xfrm>
              <a:off x="2428860" y="4500570"/>
              <a:ext cx="1357322" cy="357190"/>
            </a:xfrm>
            <a:prstGeom prst="ellipse">
              <a:avLst/>
            </a:prstGeom>
            <a:solidFill>
              <a:srgbClr val="B8E69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rPr>
                <a:t>Ст. 163</a:t>
              </a:r>
              <a:endParaRPr lang="ru-RU" b="1" dirty="0">
                <a:solidFill>
                  <a:srgbClr val="FF0000"/>
                </a:solidFill>
              </a:endParaRPr>
            </a:p>
          </p:txBody>
        </p:sp>
        <p:sp>
          <p:nvSpPr>
            <p:cNvPr id="13" name="Овал 12"/>
            <p:cNvSpPr/>
            <p:nvPr/>
          </p:nvSpPr>
          <p:spPr>
            <a:xfrm>
              <a:off x="4857752" y="5000636"/>
              <a:ext cx="1357322" cy="357190"/>
            </a:xfrm>
            <a:prstGeom prst="ellipse">
              <a:avLst/>
            </a:prstGeom>
            <a:solidFill>
              <a:srgbClr val="B8E69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rPr>
                <a:t>Ст. 213</a:t>
              </a:r>
              <a:endParaRPr lang="ru-RU" b="1" dirty="0">
                <a:solidFill>
                  <a:srgbClr val="FF0000"/>
                </a:solidFill>
              </a:endParaRPr>
            </a:p>
          </p:txBody>
        </p:sp>
        <p:sp>
          <p:nvSpPr>
            <p:cNvPr id="14" name="Овал 13"/>
            <p:cNvSpPr/>
            <p:nvPr/>
          </p:nvSpPr>
          <p:spPr>
            <a:xfrm>
              <a:off x="3929058" y="5500702"/>
              <a:ext cx="1357322" cy="357190"/>
            </a:xfrm>
            <a:prstGeom prst="ellipse">
              <a:avLst/>
            </a:prstGeom>
            <a:solidFill>
              <a:srgbClr val="B8E69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rPr>
                <a:t>Ст. 226</a:t>
              </a:r>
              <a:endParaRPr lang="ru-RU" b="1" dirty="0">
                <a:solidFill>
                  <a:srgbClr val="FF0000"/>
                </a:solidFill>
              </a:endParaRPr>
            </a:p>
          </p:txBody>
        </p:sp>
        <p:sp>
          <p:nvSpPr>
            <p:cNvPr id="15" name="Овал 14"/>
            <p:cNvSpPr/>
            <p:nvPr/>
          </p:nvSpPr>
          <p:spPr>
            <a:xfrm>
              <a:off x="6715140" y="6215082"/>
              <a:ext cx="1357322" cy="357190"/>
            </a:xfrm>
            <a:prstGeom prst="ellipse">
              <a:avLst/>
            </a:prstGeom>
            <a:solidFill>
              <a:srgbClr val="B8E69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rPr>
                <a:t>Ст. 267</a:t>
              </a:r>
              <a:endParaRPr lang="ru-RU" b="1" dirty="0">
                <a:solidFill>
                  <a:srgbClr val="FF0000"/>
                </a:solidFill>
              </a:endParaRPr>
            </a:p>
          </p:txBody>
        </p:sp>
        <p:sp>
          <p:nvSpPr>
            <p:cNvPr id="16" name="Овал 15"/>
            <p:cNvSpPr/>
            <p:nvPr/>
          </p:nvSpPr>
          <p:spPr>
            <a:xfrm>
              <a:off x="3000364" y="5000636"/>
              <a:ext cx="1357322" cy="357190"/>
            </a:xfrm>
            <a:prstGeom prst="ellipse">
              <a:avLst/>
            </a:prstGeom>
            <a:solidFill>
              <a:srgbClr val="B8E69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rPr>
                <a:t>Ст. 229</a:t>
              </a:r>
              <a:endParaRPr lang="ru-RU" b="1" dirty="0">
                <a:solidFill>
                  <a:srgbClr val="FF0000"/>
                </a:solidFill>
              </a:endParaRPr>
            </a:p>
          </p:txBody>
        </p:sp>
        <p:sp>
          <p:nvSpPr>
            <p:cNvPr id="17" name="Овал 16"/>
            <p:cNvSpPr/>
            <p:nvPr/>
          </p:nvSpPr>
          <p:spPr>
            <a:xfrm>
              <a:off x="5572132" y="2428868"/>
              <a:ext cx="1357322" cy="357190"/>
            </a:xfrm>
            <a:prstGeom prst="ellipse">
              <a:avLst/>
            </a:prstGeom>
            <a:solidFill>
              <a:srgbClr val="B8E69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rPr>
                <a:t>Ст. 162</a:t>
              </a:r>
              <a:endParaRPr lang="ru-RU" b="1" dirty="0">
                <a:solidFill>
                  <a:srgbClr val="FF0000"/>
                </a:solidFill>
              </a:endParaRPr>
            </a:p>
          </p:txBody>
        </p:sp>
        <p:sp>
          <p:nvSpPr>
            <p:cNvPr id="18" name="Овал 17"/>
            <p:cNvSpPr/>
            <p:nvPr/>
          </p:nvSpPr>
          <p:spPr>
            <a:xfrm>
              <a:off x="7572396" y="1142984"/>
              <a:ext cx="1357322" cy="357190"/>
            </a:xfrm>
            <a:prstGeom prst="ellipse">
              <a:avLst/>
            </a:prstGeom>
            <a:solidFill>
              <a:srgbClr val="B8E69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rPr>
                <a:t>Ст. 166</a:t>
              </a:r>
              <a:endParaRPr lang="ru-RU" b="1" dirty="0">
                <a:solidFill>
                  <a:srgbClr val="FF0000"/>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529</TotalTime>
  <Words>1420</Words>
  <Application>Microsoft Office PowerPoint</Application>
  <PresentationFormat>Экран (4:3)</PresentationFormat>
  <Paragraphs>96</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Техническая</vt:lpstr>
      <vt:lpstr>ПРЕСТУПЛЕНИЕ  И  УГОЛОВНАЯ ОТВЕТСТВЕННОСТЬ</vt:lpstr>
      <vt:lpstr> «НА  ДИСКОТЕКЕ  МУЗЫКА  ИГРАЛА»</vt:lpstr>
      <vt:lpstr>ПЛАН  «ПЕРЕХВАТ»</vt:lpstr>
      <vt:lpstr>НЕ  ДОНЕС  –  «НАДОРВАЛСЯ»…</vt:lpstr>
      <vt:lpstr>РАЗУЛИ   МАШИНУ</vt:lpstr>
      <vt:lpstr>ПОПЫТКА    ИЗНАСИЛОВАНИЯ</vt:lpstr>
      <vt:lpstr>Проблема:  уголовная и административная ответственность несовершеннолетних и современное законодательство.  Молодёжь и закон. Понятие о преступлении и их характеристика. </vt:lpstr>
      <vt:lpstr>Действия людей, совершаемые под контролем сознания и воли, являются преступными тогда, когда они причиняют вред или создают угрозу его причинения общественным отношениям, охраняемым уголовным законодательством.</vt:lpstr>
      <vt:lpstr>Виды преступлений, за которые привлекаются к уголовной ответственности несовершеннолетние </vt:lpstr>
      <vt:lpstr>Достаточный уровень социального сознания позволяет предъявить несовершеннолетним требования сообразовывать свое поведение с правилами, установленными в обществе. </vt:lpstr>
      <vt:lpstr>Подросткам необходимо знать, где заканчивается детская шалость и начинается уголовно наказуемое деяние.  Возможно, ознакомившись с видами наказаний, назначаемым несовершеннолетним , кто-то иначе посмотрит на действия своих товарищей, да и сам сумеет вовремя остановиться, вспомнив, какое наказание он может получить за свои проделки.</vt:lpstr>
      <vt:lpstr>Краткая характеристика наказаний, назначаемых несовершеннолетним</vt:lpstr>
      <vt:lpstr>Краткая характеристика наказаний, назначаемых несовершеннолетним</vt:lpstr>
      <vt:lpstr>«ГОРЯЧИЕ» ДЕНЬГИ ИЗ ДУХОВКИ…</vt:lpstr>
      <vt:lpstr>ФОРТОЧНИК</vt:lpstr>
      <vt:lpstr>ОЧЕНЬ  УЧИТЬСЯ  ХОЧЕТСЯ…</vt:lpstr>
      <vt:lpstr>НЕПРИЯТНОСТИ  ИЗ - ЗА ПИВА</vt:lpstr>
      <vt:lpstr>МАЛЬЧИШКИ  И  ДЕВЧОНКИ…</vt:lpstr>
      <vt:lpstr>Меры принудительного воздействия, применяемые к несовершеннолетним. </vt:lpstr>
      <vt:lpstr>ОН  САМ  ВИНОВАТ…</vt:lpstr>
      <vt:lpstr>РАЗВЛЕКАЛИСЬ…</vt:lpstr>
      <vt:lpstr>ЗАПОМНИТЕ!   Нужно четко знать, где заканчивается детская шалость и начинается уголовно наказуемое деяние!   Уголовная ответственность за хулиганство предусматривается   статьёй  213  Уголовного  кодекса  Российской  Федерации.</vt:lpstr>
      <vt:lpstr>Характеристика признаков хулиганства</vt:lpstr>
      <vt:lpstr>Характеристика признаков хулиганства</vt:lpstr>
      <vt:lpstr>Характеристика признаков хулиганства</vt:lpstr>
      <vt:lpstr>Презентация PowerPoint</vt:lpstr>
      <vt:lpstr>Местом совершения хулиганства могут быть как общественные места (улица, парк, кинотеатр, средство транспорта), так и безлюдные места (лес, отдельная квартира и т.п.).</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Преступл</dc:title>
  <dc:creator>User</dc:creator>
  <cp:lastModifiedBy>User</cp:lastModifiedBy>
  <cp:revision>134</cp:revision>
  <dcterms:modified xsi:type="dcterms:W3CDTF">2014-12-31T18:35:24Z</dcterms:modified>
</cp:coreProperties>
</file>