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9" r:id="rId2"/>
    <p:sldId id="272" r:id="rId3"/>
    <p:sldId id="256" r:id="rId4"/>
    <p:sldId id="271" r:id="rId5"/>
    <p:sldId id="257" r:id="rId6"/>
    <p:sldId id="260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FF3300"/>
    <a:srgbClr val="EDED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01" autoAdjust="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DC49E-95E3-4AAB-BFE4-3372FC9782B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A0029-C6EA-434C-98AA-2018425A1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9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9-C6EA-434C-98AA-2018425A16A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9-C6EA-434C-98AA-2018425A16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9-C6EA-434C-98AA-2018425A16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9-C6EA-434C-98AA-2018425A16A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9-C6EA-434C-98AA-2018425A16A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9-C6EA-434C-98AA-2018425A16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9-C6EA-434C-98AA-2018425A16A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9-C6EA-434C-98AA-2018425A16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shkola/bezopasnost-zhiznedeyatelnosti/vooruzhennye-sily.html" TargetMode="External"/><Relationship Id="rId7" Type="http://schemas.openxmlformats.org/officeDocument/2006/relationships/hyperlink" Target="http://dic.academic.ru/dic.nsf/bse/75853/%D0%92%D0%BE%D0%BE%D1%80%D1%83%D0%B6%D1%91%D0%BD%D0%BD%D1%8B%D0%B5" TargetMode="External"/><Relationship Id="rId2" Type="http://schemas.openxmlformats.org/officeDocument/2006/relationships/hyperlink" Target="http://www.liveinternet.ru/users/4427164/rubric/222319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l.ru/index.htm" TargetMode="External"/><Relationship Id="rId5" Type="http://schemas.openxmlformats.org/officeDocument/2006/relationships/hyperlink" Target="http://armyrus.ru/" TargetMode="External"/><Relationship Id="rId4" Type="http://schemas.openxmlformats.org/officeDocument/2006/relationships/hyperlink" Target="http://albert-os.narod.ru/Rod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effectLst/>
              </a:rPr>
              <a:t>Департамент по развитию агропромышленного комплекса,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dirty="0">
                <a:solidFill>
                  <a:srgbClr val="FF0000"/>
                </a:solidFill>
                <a:effectLst/>
              </a:rPr>
              <a:t>торговли и продовольствия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dirty="0">
                <a:solidFill>
                  <a:srgbClr val="FF0000"/>
                </a:solidFill>
                <a:effectLst/>
              </a:rPr>
              <a:t>Ямало-Ненецкого автономного округа</a:t>
            </a:r>
            <a:br>
              <a:rPr lang="ru-RU" sz="1800" dirty="0">
                <a:solidFill>
                  <a:srgbClr val="FF0000"/>
                </a:solidFill>
                <a:effectLst/>
              </a:rPr>
            </a:br>
            <a:r>
              <a:rPr lang="ru-RU" sz="1800" dirty="0" smtClean="0">
                <a:solidFill>
                  <a:srgbClr val="FF0000"/>
                </a:solidFill>
                <a:effectLst/>
              </a:rPr>
              <a:t>ГБПОУ ЯНАО </a:t>
            </a:r>
            <a:r>
              <a:rPr lang="ru-RU" sz="1800" dirty="0">
                <a:solidFill>
                  <a:srgbClr val="FF0000"/>
                </a:solidFill>
                <a:effectLst/>
              </a:rPr>
              <a:t>«Ямальский полярный агроэкономический техникум</a:t>
            </a:r>
            <a:r>
              <a:rPr lang="ru-RU" sz="1800" dirty="0" smtClean="0">
                <a:solidFill>
                  <a:srgbClr val="FF0000"/>
                </a:solidFill>
                <a:effectLst/>
              </a:rPr>
              <a:t>»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967653"/>
          </a:xfr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Структура вооруженных сил Российской Федерации</a:t>
            </a: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Подготовил: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преподаватель дисциплин ОБЖ, БЖ, ФК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Чесноков А.Ю.</a:t>
            </a:r>
          </a:p>
        </p:txBody>
      </p:sp>
    </p:spTree>
    <p:extLst>
      <p:ext uri="{BB962C8B-B14F-4D97-AF65-F5344CB8AC3E}">
        <p14:creationId xmlns:p14="http://schemas.microsoft.com/office/powerpoint/2010/main" val="318235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5972188" cy="3571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u="sng" dirty="0" smtClean="0">
                <a:solidFill>
                  <a:srgbClr val="FF0000"/>
                </a:solidFill>
                <a:latin typeface="Arial Black" pitchFamily="34" charset="0"/>
              </a:rPr>
              <a:t>Военно-воздушные силы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4"/>
            <a:ext cx="87868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ВВС как вид Вооруженных Сил РФ предназначены для защиты административных, промышленно-экономических центров, районов страны, группировок войск, важных объектов от ударов противника с воздуха, для поражения объектов войск и тыла противника.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ВВС принадлежит решающая роль в завоевании господства в воздухе.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4282" y="2425831"/>
            <a:ext cx="8286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Организационная структура ВВС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Дальняя: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бомбардировочная;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разведывательная;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специальная.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EDED33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Фронтовая: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бомбардировочная;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истребительно-бомбардировочная;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истребительная;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· транспортная; специальная.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Военно-транспортная.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Истребительная авиация противовоздушной обороны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Зенитно-ракетные войска ПВО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предназначены для осуществления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зенитной ракетной обороны и прикрытия объектов в соответствующих зонах).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Радиотехнические войска ПВО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предназначены для ведения радиолокационной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разведки воздушного противника, выдачи информации предупреждения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начале его нападения, контроля за соблюдением порядка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EDED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использования воздушного пространства.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EDED33"/>
              </a:solidFill>
              <a:effectLst/>
              <a:latin typeface="Arial" pitchFamily="34" charset="0"/>
            </a:endParaRPr>
          </a:p>
        </p:txBody>
      </p:sp>
      <p:pic>
        <p:nvPicPr>
          <p:cNvPr id="6147" name="Picture 3" descr="F:\ОВС\ВСРФ\5e0f60fb4d6cb92c477168ec96d15b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357430"/>
            <a:ext cx="3533779" cy="2647494"/>
          </a:xfrm>
          <a:prstGeom prst="rect">
            <a:avLst/>
          </a:prstGeom>
          <a:noFill/>
        </p:spPr>
      </p:pic>
      <p:pic>
        <p:nvPicPr>
          <p:cNvPr id="8" name="Рисунок 7" descr="ВВС эмблема. "/>
          <p:cNvPicPr/>
          <p:nvPr/>
        </p:nvPicPr>
        <p:blipFill>
          <a:blip r:embed="rId4" cstate="print"/>
          <a:srcRect l="11450" t="9316" r="11259"/>
          <a:stretch>
            <a:fillRect/>
          </a:stretch>
        </p:blipFill>
        <p:spPr bwMode="auto">
          <a:xfrm>
            <a:off x="1000100" y="214290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5943584" cy="4286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u="sng" dirty="0" err="1" smtClean="0">
                <a:solidFill>
                  <a:srgbClr val="FF0000"/>
                </a:solidFill>
              </a:rPr>
              <a:t>Военно</a:t>
            </a:r>
            <a:r>
              <a:rPr lang="ru-RU" sz="2000" u="sng" dirty="0" smtClean="0">
                <a:solidFill>
                  <a:srgbClr val="FF0000"/>
                </a:solidFill>
              </a:rPr>
              <a:t>- морской флот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5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EDED33"/>
                </a:solidFill>
              </a:rPr>
              <a:t>ВМФ - вид вооруженных сил, предназначенный для ведения боевых действий на морских и океанских акваториях, для нанесения ракетно-ядерных ударов по стратегическим объектам в глубоком тылу противника, для завоевания господства в воздухе в прибрежном воздушном пространстве и при сопровождении своих кораблей, для защиты прибрежных территорий от нападений противника, а также для высадки морских десантов и перевозки войск.</a:t>
            </a:r>
            <a:endParaRPr lang="ru-RU" sz="1600" dirty="0">
              <a:solidFill>
                <a:srgbClr val="EDED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3574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EDED33"/>
                </a:solidFill>
              </a:rPr>
              <a:t>ВМФ включает в себя следующие силы и рода:</a:t>
            </a:r>
            <a:br>
              <a:rPr lang="ru-RU" dirty="0" smtClean="0">
                <a:solidFill>
                  <a:srgbClr val="EDED33"/>
                </a:solidFill>
              </a:rPr>
            </a:br>
            <a:r>
              <a:rPr lang="ru-RU" dirty="0" smtClean="0">
                <a:solidFill>
                  <a:srgbClr val="EDED33"/>
                </a:solidFill>
              </a:rPr>
              <a:t>· надводные силы;</a:t>
            </a:r>
            <a:br>
              <a:rPr lang="ru-RU" dirty="0" smtClean="0">
                <a:solidFill>
                  <a:srgbClr val="EDED33"/>
                </a:solidFill>
              </a:rPr>
            </a:br>
            <a:r>
              <a:rPr lang="ru-RU" dirty="0" smtClean="0">
                <a:solidFill>
                  <a:srgbClr val="EDED33"/>
                </a:solidFill>
              </a:rPr>
              <a:t>· подводные силы;</a:t>
            </a:r>
            <a:br>
              <a:rPr lang="ru-RU" dirty="0" smtClean="0">
                <a:solidFill>
                  <a:srgbClr val="EDED33"/>
                </a:solidFill>
              </a:rPr>
            </a:br>
            <a:r>
              <a:rPr lang="ru-RU" dirty="0" smtClean="0">
                <a:solidFill>
                  <a:srgbClr val="EDED33"/>
                </a:solidFill>
              </a:rPr>
              <a:t>· морскую авиацию;</a:t>
            </a:r>
            <a:br>
              <a:rPr lang="ru-RU" dirty="0" smtClean="0">
                <a:solidFill>
                  <a:srgbClr val="EDED33"/>
                </a:solidFill>
              </a:rPr>
            </a:br>
            <a:r>
              <a:rPr lang="ru-RU" dirty="0" smtClean="0">
                <a:solidFill>
                  <a:srgbClr val="EDED33"/>
                </a:solidFill>
              </a:rPr>
              <a:t>· береговые ракетно-артиллерийские войска;</a:t>
            </a:r>
            <a:br>
              <a:rPr lang="ru-RU" dirty="0" smtClean="0">
                <a:solidFill>
                  <a:srgbClr val="EDED33"/>
                </a:solidFill>
              </a:rPr>
            </a:br>
            <a:r>
              <a:rPr lang="ru-RU" dirty="0" smtClean="0">
                <a:solidFill>
                  <a:srgbClr val="EDED33"/>
                </a:solidFill>
              </a:rPr>
              <a:t>· морскую пехоту.</a:t>
            </a:r>
            <a:endParaRPr lang="ru-RU" dirty="0">
              <a:solidFill>
                <a:srgbClr val="EDED33"/>
              </a:solidFill>
            </a:endParaRPr>
          </a:p>
        </p:txBody>
      </p:sp>
      <p:pic>
        <p:nvPicPr>
          <p:cNvPr id="28674" name="Picture 2" descr="F:\ОВС\ВСРФ\0_64786_af889ed5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2809868" cy="1872075"/>
          </a:xfrm>
          <a:prstGeom prst="rect">
            <a:avLst/>
          </a:prstGeom>
          <a:noFill/>
        </p:spPr>
      </p:pic>
      <p:pic>
        <p:nvPicPr>
          <p:cNvPr id="28675" name="Picture 3" descr="F:\ОВС\ВСРФ\x_ae991e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857760"/>
            <a:ext cx="2714644" cy="1698899"/>
          </a:xfrm>
          <a:prstGeom prst="rect">
            <a:avLst/>
          </a:prstGeom>
          <a:noFill/>
        </p:spPr>
      </p:pic>
      <p:pic>
        <p:nvPicPr>
          <p:cNvPr id="28676" name="Picture 4" descr="F:\ОВС\ВСРФ\4e45bff668132267bde6d5d34a9b887f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429132"/>
            <a:ext cx="2381267" cy="1785950"/>
          </a:xfrm>
          <a:prstGeom prst="rect">
            <a:avLst/>
          </a:prstGeom>
          <a:noFill/>
        </p:spPr>
      </p:pic>
      <p:pic>
        <p:nvPicPr>
          <p:cNvPr id="28677" name="Picture 5" descr="F:\ОВС\ВСРФ\8BA0DD9E-D2B6-4990-BF8B-93B9439E4097_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286256"/>
            <a:ext cx="2309834" cy="1732376"/>
          </a:xfrm>
          <a:prstGeom prst="rect">
            <a:avLst/>
          </a:prstGeom>
          <a:noFill/>
        </p:spPr>
      </p:pic>
      <p:pic>
        <p:nvPicPr>
          <p:cNvPr id="10" name="Рисунок 9" descr="ВМФ эмблема. 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142852"/>
            <a:ext cx="1142976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6300774" cy="4611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200" u="sng" dirty="0" smtClean="0">
                <a:solidFill>
                  <a:srgbClr val="FF0000"/>
                </a:solidFill>
              </a:rPr>
              <a:t>Ракетные войска стратегического назначения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85795"/>
            <a:ext cx="86439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EDED33"/>
                </a:solidFill>
              </a:rPr>
              <a:t>Ракетные войска стратегического назначения</a:t>
            </a:r>
            <a:r>
              <a:rPr lang="ru-RU" sz="1400" dirty="0" smtClean="0">
                <a:solidFill>
                  <a:srgbClr val="EDED33"/>
                </a:solidFill>
              </a:rPr>
              <a:t> (РВСН), род войск Вооруженных Сил Российской Федерации, главный компонент ее стратегических ядерных сил. Предназначены для ядерного сдерживания возможной агрессии и поражения в составе стратегических ядерных сил или самостоятельно массированными, групповыми или одиночными ракетно-ядерными ударами стратегических объектов, находящихся на одном или нескольких стратегических воздушно-космических направлениях и составляющих основу военных и военно-экономических потенциалов противника</a:t>
            </a:r>
            <a:endParaRPr lang="ru-RU" sz="1400" dirty="0">
              <a:solidFill>
                <a:srgbClr val="EDED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357430"/>
            <a:ext cx="4786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EDED33"/>
                </a:solidFill>
              </a:rPr>
              <a:t>Сегодня на вооружении находятся 6 типов комплексов, отвечающих современным требованиям. Реформа вооруженных сил предусматривает наличие в боевом составе лишь одного универсального ракетного комплекса, как стационарного, так и мобильного базирования, «Тополь-М».</a:t>
            </a:r>
            <a:endParaRPr lang="ru-RU" dirty="0">
              <a:solidFill>
                <a:srgbClr val="EDED33"/>
              </a:solidFill>
            </a:endParaRPr>
          </a:p>
        </p:txBody>
      </p:sp>
      <p:pic>
        <p:nvPicPr>
          <p:cNvPr id="29698" name="Picture 2" descr="F:\ОВС\ВСРФ\864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285992"/>
            <a:ext cx="2928942" cy="2237386"/>
          </a:xfrm>
          <a:prstGeom prst="rect">
            <a:avLst/>
          </a:prstGeom>
          <a:noFill/>
        </p:spPr>
      </p:pic>
      <p:pic>
        <p:nvPicPr>
          <p:cNvPr id="29699" name="Picture 3" descr="F:\ОВС\ВСРФ\G_Missil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429132"/>
            <a:ext cx="2928958" cy="2196719"/>
          </a:xfrm>
          <a:prstGeom prst="rect">
            <a:avLst/>
          </a:prstGeom>
          <a:noFill/>
        </p:spPr>
      </p:pic>
      <p:pic>
        <p:nvPicPr>
          <p:cNvPr id="8" name="Рисунок 7" descr="РВСН эмблема. "/>
          <p:cNvPicPr/>
          <p:nvPr/>
        </p:nvPicPr>
        <p:blipFill>
          <a:blip r:embed="rId4" cstate="print"/>
          <a:srcRect l="6250" r="6250"/>
          <a:stretch>
            <a:fillRect/>
          </a:stretch>
        </p:blipFill>
        <p:spPr bwMode="auto">
          <a:xfrm>
            <a:off x="857224" y="142852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F:\ОВС\ВСРФ\185489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4643446"/>
            <a:ext cx="3429024" cy="1943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4757742" cy="5389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200" u="sng" dirty="0" smtClean="0">
                <a:solidFill>
                  <a:srgbClr val="FF0000"/>
                </a:solidFill>
              </a:rPr>
              <a:t>Космические войска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Космические войска эмбле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128588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214422"/>
            <a:ext cx="47149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EDED33"/>
                </a:solidFill>
              </a:rPr>
              <a:t>Космические войска становятся</a:t>
            </a:r>
          </a:p>
          <a:p>
            <a:r>
              <a:rPr lang="ru-RU" sz="1600" dirty="0" smtClean="0">
                <a:solidFill>
                  <a:srgbClr val="EDED33"/>
                </a:solidFill>
              </a:rPr>
              <a:t>родом вооруженных сил 1 июня 2001 г.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Основными задачами KB являются: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· ведение информационно-разведывательных</a:t>
            </a:r>
          </a:p>
          <a:p>
            <a:r>
              <a:rPr lang="ru-RU" sz="1600" dirty="0" smtClean="0">
                <a:solidFill>
                  <a:srgbClr val="EDED33"/>
                </a:solidFill>
              </a:rPr>
              <a:t>действий в космическом пространстве;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· выявление угроз национальной безопасности,</a:t>
            </a:r>
          </a:p>
          <a:p>
            <a:r>
              <a:rPr lang="ru-RU" sz="1600" dirty="0" smtClean="0">
                <a:solidFill>
                  <a:srgbClr val="EDED33"/>
                </a:solidFill>
              </a:rPr>
              <a:t>исходящих из космоса (через космос);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· уничтожение боевых блоков </a:t>
            </a:r>
          </a:p>
          <a:p>
            <a:r>
              <a:rPr lang="ru-RU" sz="1600" dirty="0" smtClean="0">
                <a:solidFill>
                  <a:srgbClr val="EDED33"/>
                </a:solidFill>
              </a:rPr>
              <a:t>баллистических ракет вероятного противника.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В состав KB входят: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· космодромы: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&gt; Байконур;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&gt; Плесецк;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&gt; Свободный;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· Главный центр управления</a:t>
            </a:r>
          </a:p>
          <a:p>
            <a:r>
              <a:rPr lang="ru-RU" sz="1600" dirty="0" smtClean="0">
                <a:solidFill>
                  <a:srgbClr val="EDED33"/>
                </a:solidFill>
              </a:rPr>
              <a:t>космическими аппаратами им. Г. С. Титова;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· соединения и части: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&gt;предупреждения о ракетном нападении; 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&gt;контроля космического пространства; </a:t>
            </a:r>
            <a:br>
              <a:rPr lang="ru-RU" sz="1600" dirty="0" smtClean="0">
                <a:solidFill>
                  <a:srgbClr val="EDED33"/>
                </a:solidFill>
              </a:rPr>
            </a:br>
            <a:r>
              <a:rPr lang="ru-RU" sz="1600" dirty="0" smtClean="0">
                <a:solidFill>
                  <a:srgbClr val="EDED33"/>
                </a:solidFill>
              </a:rPr>
              <a:t>&gt;противоракетной обороны.</a:t>
            </a:r>
            <a:endParaRPr lang="ru-RU" sz="1600" dirty="0">
              <a:solidFill>
                <a:srgbClr val="EDED33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000108"/>
            <a:ext cx="264320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F:\ОВС\ВСРФ\72991529_1678277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14422"/>
            <a:ext cx="5653987" cy="5214974"/>
          </a:xfrm>
          <a:prstGeom prst="rect">
            <a:avLst/>
          </a:prstGeom>
          <a:noFill/>
        </p:spPr>
      </p:pic>
      <p:pic>
        <p:nvPicPr>
          <p:cNvPr id="30724" name="Picture 4" descr="F:\ОВС\ВСРФ\0_7322_d288b24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929065"/>
            <a:ext cx="2857520" cy="2608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85728"/>
            <a:ext cx="5572164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u="sng" dirty="0" smtClean="0">
                <a:solidFill>
                  <a:srgbClr val="FF0000"/>
                </a:solidFill>
              </a:rPr>
              <a:t>Воздушно-десантные войска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Эмблема ВД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14298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EDED33"/>
                </a:solidFill>
              </a:rPr>
              <a:t>Воздушно-десантные войска</a:t>
            </a:r>
            <a:r>
              <a:rPr lang="ru-RU" dirty="0" smtClean="0">
                <a:solidFill>
                  <a:srgbClr val="EDED33"/>
                </a:solidFill>
              </a:rPr>
              <a:t> (ВДВ), высокомобильный род войск вооруженных сил, предназначенный для охвата противника по воздуху и ведения боевых действий в его тылу. ВДВ РФ являются средством ВГК и могут составлять основу мобильных сил. Они подчиняются непосредственно командующему ВДВ и состоят из воздушно-десантных дивизий, бригад, отд. частей и учреждений. </a:t>
            </a:r>
            <a:endParaRPr lang="ru-RU" dirty="0">
              <a:solidFill>
                <a:srgbClr val="EDED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71744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EDED33"/>
                </a:solidFill>
              </a:rPr>
              <a:t>С первых дней своего существования десантники находились там, где было труднее всего, там, где требовались мужество и высокий профессионализм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1746" name="Picture 2" descr="F:\ОВС\ВСРФ\nk1174des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2571768" cy="2363950"/>
          </a:xfrm>
          <a:prstGeom prst="rect">
            <a:avLst/>
          </a:prstGeom>
          <a:noFill/>
        </p:spPr>
      </p:pic>
      <p:pic>
        <p:nvPicPr>
          <p:cNvPr id="31747" name="Picture 3" descr="F:\ОВС\ВСРФ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214687"/>
            <a:ext cx="2786082" cy="1643073"/>
          </a:xfrm>
          <a:prstGeom prst="rect">
            <a:avLst/>
          </a:prstGeom>
          <a:noFill/>
        </p:spPr>
      </p:pic>
      <p:pic>
        <p:nvPicPr>
          <p:cNvPr id="31748" name="Picture 4" descr="F:\ОВС\ВСРФ\0_5bcfb_6c080ab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857628"/>
            <a:ext cx="268433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832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  <a:scene3d>
              <a:camera prst="perspectiveRigh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+mj-lt"/>
              </a:rPr>
              <a:t>Войска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+mj-lt"/>
              </a:rPr>
              <a:t>специального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+mj-lt"/>
              </a:rPr>
              <a:t>назначения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,</a:t>
            </a:r>
            <a:r>
              <a:rPr lang="ru-RU" sz="2000" b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+mj-lt"/>
              </a:rPr>
              <a:t>тыл </a:t>
            </a:r>
            <a:r>
              <a:rPr lang="ru-RU" sz="2000" b="1" dirty="0">
                <a:solidFill>
                  <a:srgbClr val="FF0000"/>
                </a:solidFill>
                <a:effectLst/>
                <a:latin typeface="+mj-lt"/>
              </a:rPr>
              <a:t>ВС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+mj-lt"/>
              </a:rPr>
              <a:t>РФ, организации</a:t>
            </a:r>
            <a:r>
              <a:rPr lang="ru-RU" sz="2000" b="1" dirty="0">
                <a:solidFill>
                  <a:srgbClr val="FF0000"/>
                </a:solidFill>
                <a:effectLst/>
                <a:latin typeface="+mj-lt"/>
              </a:rPr>
              <a:t>, воинские части строительства и расквартирования войск</a:t>
            </a:r>
            <a:r>
              <a:rPr lang="ru-RU" sz="2000" b="1" u="sng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sz="2000" b="1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2770" name="Picture 2" descr="F:\ОВС\ВСРФ\post-1232030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724" y="1196752"/>
            <a:ext cx="3600400" cy="4518264"/>
          </a:xfrm>
          <a:prstGeom prst="rect">
            <a:avLst/>
          </a:prstGeom>
          <a:noFill/>
        </p:spPr>
      </p:pic>
      <p:pic>
        <p:nvPicPr>
          <p:cNvPr id="32771" name="Picture 3" descr="F:\ОВС\ВСРФ\Инженерные-войска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1155584"/>
            <a:ext cx="4133139" cy="444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88640"/>
            <a:ext cx="7560840" cy="738664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Войска не входящие в виды и рода войск </a:t>
            </a:r>
            <a:r>
              <a:rPr lang="ru-RU" sz="2400" dirty="0" smtClean="0">
                <a:solidFill>
                  <a:srgbClr val="FF0000"/>
                </a:solidFill>
              </a:rPr>
              <a:t>РФ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68760"/>
            <a:ext cx="2448272" cy="646331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Пограничные войска  </a:t>
            </a:r>
          </a:p>
        </p:txBody>
      </p:sp>
      <p:pic>
        <p:nvPicPr>
          <p:cNvPr id="3074" name="Picture 2" descr="D:\раб стол\39c1206ee99c0d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6216"/>
            <a:ext cx="314434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 стол\39515502_raz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58" y="4358464"/>
            <a:ext cx="4032448" cy="23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16216" y="1255574"/>
            <a:ext cx="2384420" cy="646331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Войска Гражданской обороны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268760"/>
            <a:ext cx="2738842" cy="646331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Внутренние войска МВД России</a:t>
            </a:r>
            <a:endParaRPr lang="ru-RU" dirty="0"/>
          </a:p>
        </p:txBody>
      </p:sp>
      <p:pic>
        <p:nvPicPr>
          <p:cNvPr id="3076" name="Picture 4" descr="D:\раб стол\inc5_17042012_a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21" y="2126216"/>
            <a:ext cx="368175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62" y="2276872"/>
            <a:ext cx="8280920" cy="2308324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u="sng" dirty="0">
                <a:solidFill>
                  <a:srgbClr val="00B0F0"/>
                </a:solidFill>
                <a:hlinkClick r:id="rId2"/>
              </a:rPr>
              <a:t>http://www.liveinternet.ru/users/4427164/rubric/2223197/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u="sng" dirty="0">
                <a:solidFill>
                  <a:srgbClr val="00B0F0"/>
                </a:solidFill>
                <a:hlinkClick r:id="rId3"/>
              </a:rPr>
              <a:t>http://www.grandars.ru/shkola/bezopasnost-zhiznedeyatelnosti/vooruzhennye-sily.html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u="sng" dirty="0">
                <a:solidFill>
                  <a:srgbClr val="00B0F0"/>
                </a:solidFill>
                <a:hlinkClick r:id="rId4"/>
              </a:rPr>
              <a:t>http://albert-os.narod.ru/Rod.html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u="sng" dirty="0">
                <a:solidFill>
                  <a:srgbClr val="00B0F0"/>
                </a:solidFill>
                <a:hlinkClick r:id="rId5"/>
              </a:rPr>
              <a:t>http://armyrus.ru/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u="sng" dirty="0">
                <a:solidFill>
                  <a:srgbClr val="00B0F0"/>
                </a:solidFill>
                <a:hlinkClick r:id="rId6"/>
              </a:rPr>
              <a:t>http://mil.ru/index.htm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u="sng" dirty="0">
                <a:solidFill>
                  <a:srgbClr val="00B0F0"/>
                </a:solidFill>
                <a:hlinkClick r:id="rId7"/>
              </a:rPr>
              <a:t>http://dic.academic.ru/dic.nsf/bse/75853/%D0%92%D0%BE%D0%BE%D1%80%D1%83%D0%B6%D1%91%D0%BD%D0%BD%D1%8B%D0%B5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4522841" cy="369332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Список используемых интернет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34193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 стол\флаг рос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5" y="332656"/>
            <a:ext cx="8028384" cy="638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9007" y="620688"/>
            <a:ext cx="86469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>
                <a:solidFill>
                  <a:srgbClr val="FFC000"/>
                </a:solidFill>
              </a:rPr>
              <a:t>Спасибо за </a:t>
            </a:r>
            <a:r>
              <a:rPr lang="ru-RU" sz="6600" dirty="0" smtClean="0">
                <a:solidFill>
                  <a:srgbClr val="FFC000"/>
                </a:solidFill>
              </a:rPr>
              <a:t>внимание!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 стол\x_555396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534308"/>
            <a:ext cx="8928991" cy="553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5293" y="2492896"/>
            <a:ext cx="828092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Цель:</a:t>
            </a:r>
            <a:r>
              <a:rPr lang="ru-RU" sz="2800" dirty="0">
                <a:solidFill>
                  <a:srgbClr val="FF0000"/>
                </a:solidFill>
              </a:rPr>
              <a:t> познакомить учащихся со структурой, </a:t>
            </a:r>
            <a:r>
              <a:rPr lang="ru-RU" sz="2800" dirty="0" smtClean="0">
                <a:solidFill>
                  <a:srgbClr val="FF0000"/>
                </a:solidFill>
              </a:rPr>
              <a:t>назначением и  </a:t>
            </a:r>
            <a:r>
              <a:rPr lang="ru-RU" sz="2800" dirty="0">
                <a:solidFill>
                  <a:srgbClr val="FF0000"/>
                </a:solidFill>
              </a:rPr>
              <a:t>вооружением </a:t>
            </a:r>
            <a:r>
              <a:rPr lang="ru-RU" sz="2800" dirty="0" smtClean="0">
                <a:solidFill>
                  <a:srgbClr val="FF0000"/>
                </a:solidFill>
              </a:rPr>
              <a:t>Вооруженных Сил Российской Федерации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332656"/>
            <a:ext cx="8424936" cy="1872208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Вооруженные силы Российской Федерации</a:t>
            </a:r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–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военная организация государства, обеспечивающая основу обороны и военную безопасность России. Они предназначены для отражения агрессии, направленной против России.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" name="Рисунок 3" descr="курсанты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9214" y="2960948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эмблема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84984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ВВС эмблема. "/>
          <p:cNvPicPr/>
          <p:nvPr/>
        </p:nvPicPr>
        <p:blipFill>
          <a:blip r:embed="rId5" cstate="print"/>
          <a:srcRect l="10714" r="10714"/>
          <a:stretch>
            <a:fillRect/>
          </a:stretch>
        </p:blipFill>
        <p:spPr bwMode="auto">
          <a:xfrm>
            <a:off x="323528" y="3315816"/>
            <a:ext cx="20517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2686" y="344776"/>
            <a:ext cx="849466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3300"/>
                </a:solidFill>
              </a:rPr>
              <a:t>Президент Российской Федерации – Верховный главнокомандующий ВС РФ</a:t>
            </a:r>
          </a:p>
        </p:txBody>
      </p:sp>
      <p:pic>
        <p:nvPicPr>
          <p:cNvPr id="2050" name="Picture 2" descr="D:\раб стол\4636060b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" y="344776"/>
            <a:ext cx="8985769" cy="63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8555" y="839034"/>
            <a:ext cx="459311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Министр обороны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444308"/>
            <a:ext cx="345638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Министерство обороны РФ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09813" y="1444308"/>
            <a:ext cx="352839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Генеральный штаб ВС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23628" y="2072601"/>
            <a:ext cx="1512168" cy="369332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Виды </a:t>
            </a:r>
            <a:r>
              <a:rPr lang="ru-RU" dirty="0" smtClean="0">
                <a:solidFill>
                  <a:srgbClr val="FF0000"/>
                </a:solidFill>
              </a:rPr>
              <a:t>ВС РФ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96259" y="2072924"/>
            <a:ext cx="1355499" cy="369332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divo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Рода ВС РФ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686" y="2691810"/>
            <a:ext cx="2823170" cy="92333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Сухопутные войска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Военно-воздушные </a:t>
            </a:r>
            <a:r>
              <a:rPr lang="ru-RU" dirty="0">
                <a:solidFill>
                  <a:srgbClr val="FF0000"/>
                </a:solidFill>
              </a:rPr>
              <a:t>силы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Военно-морской </a:t>
            </a:r>
            <a:r>
              <a:rPr lang="ru-RU" dirty="0">
                <a:solidFill>
                  <a:srgbClr val="FF0000"/>
                </a:solidFill>
              </a:rPr>
              <a:t>флот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97845" y="2691810"/>
            <a:ext cx="3240360" cy="92333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РВСН</a:t>
            </a:r>
          </a:p>
          <a:p>
            <a:r>
              <a:rPr lang="ru-RU" dirty="0">
                <a:solidFill>
                  <a:srgbClr val="FF0000"/>
                </a:solidFill>
              </a:rPr>
              <a:t>Космические войска</a:t>
            </a:r>
          </a:p>
          <a:p>
            <a:r>
              <a:rPr lang="ru-RU" dirty="0">
                <a:solidFill>
                  <a:srgbClr val="FF0000"/>
                </a:solidFill>
              </a:rPr>
              <a:t>Воздушно-десантные войска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69613" y="4590256"/>
            <a:ext cx="1997968" cy="92333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Войска не входящие в виды и рода войск РФ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00836" y="5661248"/>
            <a:ext cx="4968553" cy="92333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Пограничные </a:t>
            </a:r>
            <a:r>
              <a:rPr lang="ru-RU" dirty="0" smtClean="0">
                <a:solidFill>
                  <a:srgbClr val="FF0000"/>
                </a:solidFill>
              </a:rPr>
              <a:t>войска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Внутренние </a:t>
            </a:r>
            <a:r>
              <a:rPr lang="ru-RU" dirty="0">
                <a:solidFill>
                  <a:srgbClr val="FF0000"/>
                </a:solidFill>
              </a:rPr>
              <a:t>войска МВД </a:t>
            </a:r>
            <a:r>
              <a:rPr lang="ru-RU" dirty="0" smtClean="0">
                <a:solidFill>
                  <a:srgbClr val="FF0000"/>
                </a:solidFill>
              </a:rPr>
              <a:t>России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Войска </a:t>
            </a:r>
            <a:r>
              <a:rPr lang="ru-RU" dirty="0">
                <a:solidFill>
                  <a:srgbClr val="FF0000"/>
                </a:solidFill>
              </a:rPr>
              <a:t>Гражданской обороны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2668" y="3759889"/>
            <a:ext cx="8505537" cy="646331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Тыл ВС РФ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Организации, воинские части строительства и расквартирования войск</a:t>
            </a:r>
          </a:p>
        </p:txBody>
      </p:sp>
    </p:spTree>
    <p:extLst>
      <p:ext uri="{BB962C8B-B14F-4D97-AF65-F5344CB8AC3E}">
        <p14:creationId xmlns:p14="http://schemas.microsoft.com/office/powerpoint/2010/main" val="31573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dverGothic" pitchFamily="2" charset="0"/>
              </a:rPr>
              <a:t>Руководство ВС РФ</a:t>
            </a:r>
            <a:endParaRPr lang="ru-RU" b="1" dirty="0">
              <a:solidFill>
                <a:srgbClr val="FF0000"/>
              </a:solidFill>
              <a:latin typeface="AdverGothic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SzPct val="130000"/>
              <a:buFont typeface="Monotype Sorts" pitchFamily="2" charset="2"/>
              <a:buBlip>
                <a:blip r:embed="rId3"/>
              </a:buBlip>
              <a:defRPr/>
            </a:pPr>
            <a:r>
              <a:rPr lang="ru-RU" b="1" i="1" dirty="0" smtClean="0">
                <a:solidFill>
                  <a:srgbClr val="FF0000"/>
                </a:solidFill>
                <a:latin typeface="AdverGothic" pitchFamily="2" charset="0"/>
              </a:rPr>
              <a:t>Общее руководство ВС осуществляет Президент страны, который в соответствии с Конституцией РФ является Верховным Главнокомандующим. </a:t>
            </a:r>
            <a:endParaRPr lang="ru-RU" b="1" i="1" dirty="0">
              <a:solidFill>
                <a:srgbClr val="FF0000"/>
              </a:solidFill>
              <a:latin typeface="AdverGothic" pitchFamily="2" charset="0"/>
            </a:endParaRPr>
          </a:p>
          <a:p>
            <a:pPr>
              <a:buSzPct val="130000"/>
              <a:buFont typeface="Monotype Sorts" pitchFamily="2" charset="2"/>
              <a:buBlip>
                <a:blip r:embed="rId3"/>
              </a:buBlip>
              <a:defRPr/>
            </a:pPr>
            <a:r>
              <a:rPr lang="ru-RU" b="1" i="1" dirty="0" smtClean="0">
                <a:solidFill>
                  <a:srgbClr val="FF0000"/>
                </a:solidFill>
                <a:latin typeface="AdverGothic" pitchFamily="2" charset="0"/>
              </a:rPr>
              <a:t>Полномочия Президента Российской Федерации как Верховного Главнокомандующего изложены в Федеральном законе «Об обороне» /</a:t>
            </a:r>
            <a:r>
              <a:rPr lang="ru-RU" sz="2200" dirty="0" smtClean="0">
                <a:solidFill>
                  <a:srgbClr val="FF0000"/>
                </a:solidFill>
              </a:rPr>
              <a:t>Федеральный </a:t>
            </a:r>
            <a:r>
              <a:rPr lang="ru-RU" sz="2200" dirty="0">
                <a:solidFill>
                  <a:srgbClr val="FF0000"/>
                </a:solidFill>
              </a:rPr>
              <a:t>закон от 31.05.1996 N 61-ФЗ (ред. от 02.07.2013) </a:t>
            </a:r>
            <a:r>
              <a:rPr lang="ru-RU" sz="2200" dirty="0" smtClean="0">
                <a:solidFill>
                  <a:srgbClr val="FF0000"/>
                </a:solidFill>
              </a:rPr>
              <a:t>«Об обороне»/</a:t>
            </a:r>
            <a:endParaRPr lang="ru-RU" sz="22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dverGothic" pitchFamily="2" charset="0"/>
              </a:rPr>
              <a:t>Руководство ВС РФ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428736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Непосредственное руководство ВС РФ возложено на </a:t>
            </a:r>
            <a:r>
              <a:rPr lang="ru-RU" i="1" dirty="0" smtClean="0">
                <a:solidFill>
                  <a:srgbClr val="FF0000"/>
                </a:solidFill>
              </a:rPr>
              <a:t>министра обороны РФ </a:t>
            </a:r>
            <a:r>
              <a:rPr lang="ru-RU" dirty="0" smtClean="0">
                <a:solidFill>
                  <a:srgbClr val="FFFF00"/>
                </a:solidFill>
              </a:rPr>
              <a:t>через </a:t>
            </a:r>
            <a:r>
              <a:rPr lang="ru-RU" i="1" dirty="0" smtClean="0">
                <a:solidFill>
                  <a:srgbClr val="FFFF00"/>
                </a:solidFill>
              </a:rPr>
              <a:t>Министерство обороны РФ, </a:t>
            </a:r>
            <a:r>
              <a:rPr lang="ru-RU" dirty="0" smtClean="0">
                <a:solidFill>
                  <a:srgbClr val="FFFF00"/>
                </a:solidFill>
              </a:rPr>
              <a:t>которое реализует политику в области строительства ВС РФ в соответствии с решениями высших органов государственной власти Российской Федерации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Министерство обороны РФ, фла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643050"/>
            <a:ext cx="35719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718679"/>
            <a:ext cx="52149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EDED33"/>
                </a:solidFill>
              </a:rPr>
              <a:t>Основным органом оперативного управления войсками и силами флота ВС РФ является </a:t>
            </a:r>
            <a:r>
              <a:rPr lang="ru-RU" i="1" dirty="0" smtClean="0">
                <a:solidFill>
                  <a:srgbClr val="FF0000"/>
                </a:solidFill>
              </a:rPr>
              <a:t>Генеральный штаб</a:t>
            </a:r>
            <a:r>
              <a:rPr lang="ru-RU" i="1" dirty="0" smtClean="0">
                <a:solidFill>
                  <a:srgbClr val="EDED33"/>
                </a:solidFill>
              </a:rPr>
              <a:t>. </a:t>
            </a:r>
            <a:r>
              <a:rPr lang="ru-RU" dirty="0" smtClean="0">
                <a:solidFill>
                  <a:srgbClr val="EDED33"/>
                </a:solidFill>
              </a:rPr>
              <a:t>Он осуществляет руководство по вопросам планирования, применения войск в целях обороны, совершенствования оперативного оборудования страны, ее мобилизационной подготовки, координации планов строительства других войск для решения главной задачи - обороны России.</a:t>
            </a:r>
            <a:endParaRPr lang="ru-RU" dirty="0">
              <a:solidFill>
                <a:srgbClr val="EDED33"/>
              </a:solidFill>
            </a:endParaRPr>
          </a:p>
        </p:txBody>
      </p:sp>
      <p:pic>
        <p:nvPicPr>
          <p:cNvPr id="6" name="Рисунок 5" descr="Министерство обороны эмблема.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78619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3300"/>
                </a:solidFill>
                <a:latin typeface="AdverGothic" pitchFamily="2" charset="0"/>
              </a:rPr>
              <a:t>Виды и рода войск ВС РФ </a:t>
            </a:r>
            <a:endParaRPr lang="ru-RU" b="1" dirty="0">
              <a:solidFill>
                <a:srgbClr val="FF3300"/>
              </a:solidFill>
              <a:latin typeface="AdverGothic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01008"/>
            <a:ext cx="8568952" cy="315091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настоящее время Вооруженные Силы РФ состоят : </a:t>
            </a:r>
          </a:p>
          <a:p>
            <a:r>
              <a:rPr lang="ru-RU" sz="2400" b="1" dirty="0" smtClean="0"/>
              <a:t>из трех видов Вооруженных Сил, </a:t>
            </a:r>
          </a:p>
          <a:p>
            <a:r>
              <a:rPr lang="ru-RU" sz="2400" b="1" dirty="0" smtClean="0"/>
              <a:t>трех родов войск,  </a:t>
            </a:r>
          </a:p>
          <a:p>
            <a:r>
              <a:rPr lang="ru-RU" sz="2400" b="1" dirty="0" smtClean="0"/>
              <a:t>тыла Вооружённых Сил РФ,</a:t>
            </a:r>
          </a:p>
          <a:p>
            <a:r>
              <a:rPr lang="ru-RU" sz="2400" b="1" dirty="0" smtClean="0"/>
              <a:t>службы расквартирования и обустройства , </a:t>
            </a:r>
          </a:p>
          <a:p>
            <a:r>
              <a:rPr lang="ru-RU" sz="2400" b="1" dirty="0" smtClean="0"/>
              <a:t>министерства обороны,</a:t>
            </a:r>
          </a:p>
          <a:p>
            <a:r>
              <a:rPr lang="ru-RU" sz="2400" b="1" dirty="0" smtClean="0"/>
              <a:t>железнодорожных войск и других войск, не входящих в виды Вооруженных Сил.</a:t>
            </a:r>
          </a:p>
          <a:p>
            <a:endParaRPr lang="ru-RU" dirty="0"/>
          </a:p>
        </p:txBody>
      </p:sp>
      <p:pic>
        <p:nvPicPr>
          <p:cNvPr id="4" name="Рисунок 3" descr="шинель . 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20688"/>
            <a:ext cx="2495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герб (6)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 bwMode="auto">
          <a:xfrm>
            <a:off x="3923928" y="764704"/>
            <a:ext cx="12144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ndrej11\Рабочий стол\ВСРФ\93b3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3265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В настоящее время  ВС РФ структурно включают в себя три вида войск: </a:t>
            </a:r>
            <a:endParaRPr lang="ru-RU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3340979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u="sng" dirty="0" smtClean="0">
                <a:solidFill>
                  <a:srgbClr val="FFFF00"/>
                </a:solidFill>
              </a:rPr>
              <a:t>Сухопутные войска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85926"/>
            <a:ext cx="3692036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u="sng" dirty="0" smtClean="0">
                <a:solidFill>
                  <a:srgbClr val="FFFF00"/>
                </a:solidFill>
              </a:rPr>
              <a:t>Военно-воздушные</a:t>
            </a:r>
            <a:r>
              <a:rPr lang="ru-RU" sz="2000" u="sng" dirty="0" smtClean="0">
                <a:solidFill>
                  <a:srgbClr val="FFFF00"/>
                </a:solidFill>
              </a:rPr>
              <a:t> </a:t>
            </a:r>
            <a:r>
              <a:rPr lang="ru-RU" sz="2400" u="sng" dirty="0" smtClean="0">
                <a:solidFill>
                  <a:srgbClr val="FFFF00"/>
                </a:solidFill>
              </a:rPr>
              <a:t>силы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357430"/>
            <a:ext cx="330346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u="sng" dirty="0" err="1" smtClean="0">
                <a:solidFill>
                  <a:srgbClr val="FFFF00"/>
                </a:solidFill>
              </a:rPr>
              <a:t>Военно</a:t>
            </a:r>
            <a:r>
              <a:rPr lang="ru-RU" sz="2400" u="sng" dirty="0" smtClean="0">
                <a:solidFill>
                  <a:srgbClr val="FFFF00"/>
                </a:solidFill>
              </a:rPr>
              <a:t>-</a:t>
            </a:r>
            <a:r>
              <a:rPr lang="ru-RU" u="sng" dirty="0" smtClean="0">
                <a:solidFill>
                  <a:srgbClr val="FFFF00"/>
                </a:solidFill>
              </a:rPr>
              <a:t> </a:t>
            </a:r>
            <a:r>
              <a:rPr lang="ru-RU" sz="2400" u="sng" dirty="0" smtClean="0">
                <a:solidFill>
                  <a:srgbClr val="FFFF00"/>
                </a:solidFill>
              </a:rPr>
              <a:t>морской</a:t>
            </a:r>
            <a:r>
              <a:rPr lang="ru-RU" u="sng" dirty="0" smtClean="0">
                <a:solidFill>
                  <a:srgbClr val="FFFF00"/>
                </a:solidFill>
              </a:rPr>
              <a:t> </a:t>
            </a:r>
            <a:r>
              <a:rPr lang="ru-RU" sz="2400" u="sng" dirty="0" smtClean="0">
                <a:solidFill>
                  <a:srgbClr val="FFFF00"/>
                </a:solidFill>
              </a:rPr>
              <a:t>флот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2928934"/>
            <a:ext cx="3433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Три рода войск:</a:t>
            </a:r>
            <a:endParaRPr lang="ru-RU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00438"/>
            <a:ext cx="45720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400" u="sng" dirty="0" smtClean="0">
                <a:solidFill>
                  <a:srgbClr val="FFFF00"/>
                </a:solidFill>
              </a:rPr>
              <a:t>Ракетные войска стратегического назначения</a:t>
            </a:r>
            <a:endParaRPr lang="ru-RU" sz="2400" u="sng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500570"/>
            <a:ext cx="303878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u="sng" dirty="0" smtClean="0">
                <a:solidFill>
                  <a:srgbClr val="FFFF00"/>
                </a:solidFill>
              </a:rPr>
              <a:t>Космические войска</a:t>
            </a:r>
            <a:endParaRPr lang="ru-RU" sz="2400" u="sng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5072074"/>
            <a:ext cx="4233851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Воздушно-десантные войска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ОВС\ВСРФ\0817e71c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2928938" cy="2001441"/>
          </a:xfrm>
          <a:prstGeom prst="rect">
            <a:avLst/>
          </a:prstGeom>
          <a:noFill/>
        </p:spPr>
      </p:pic>
      <p:pic>
        <p:nvPicPr>
          <p:cNvPr id="1027" name="Picture 3" descr="F:\ОВС\ВСРФ\na-marshe-vooruzhennye-sily-rossii-parad-pobedy-9-0001688576-preview.jpg"/>
          <p:cNvPicPr>
            <a:picLocks noChangeAspect="1" noChangeArrowheads="1"/>
          </p:cNvPicPr>
          <p:nvPr/>
        </p:nvPicPr>
        <p:blipFill>
          <a:blip r:embed="rId4" cstate="print"/>
          <a:srcRect l="1887" t="2528" r="1887" b="14050"/>
          <a:stretch>
            <a:fillRect/>
          </a:stretch>
        </p:blipFill>
        <p:spPr bwMode="auto">
          <a:xfrm>
            <a:off x="5143504" y="3500438"/>
            <a:ext cx="3643338" cy="235745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4348" y="5929331"/>
            <a:ext cx="778674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А также войска специального назначения и других войск, не входящих в виды Вооруженных Сил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28"/>
            <a:ext cx="542928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solidFill>
                  <a:srgbClr val="FF0000"/>
                </a:solidFill>
                <a:latin typeface="Arial Black" pitchFamily="34" charset="0"/>
              </a:rPr>
              <a:t>Сухопутные войска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785794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Назначение </a:t>
            </a:r>
            <a:r>
              <a:rPr lang="ru-RU" dirty="0" smtClean="0">
                <a:solidFill>
                  <a:srgbClr val="FFFF00"/>
                </a:solidFill>
              </a:rPr>
              <a:t>сухопутных войск - во взаимодействии с другими видами вооруженных сил решать задачи по отражению агрессии, защите национальных интересов страны, а также действовать в рамках ее международных обязательств. Они составляют основу группировок войск, действующих на стратегических направлениях (континентальных театрах военных действий).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357430"/>
            <a:ext cx="40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состав сухопутных войск входят:</a:t>
            </a:r>
            <a:br>
              <a:rPr lang="ru-RU" dirty="0" smtClean="0"/>
            </a:br>
            <a:r>
              <a:rPr lang="ru-RU" dirty="0" smtClean="0"/>
              <a:t>1.  рода войск:</a:t>
            </a:r>
            <a:br>
              <a:rPr lang="ru-RU" dirty="0" smtClean="0"/>
            </a:br>
            <a:r>
              <a:rPr lang="ru-RU" dirty="0" smtClean="0"/>
              <a:t>мотострелковые;</a:t>
            </a:r>
            <a:br>
              <a:rPr lang="ru-RU" dirty="0" smtClean="0"/>
            </a:br>
            <a:r>
              <a:rPr lang="ru-RU" dirty="0" smtClean="0"/>
              <a:t>танковые;</a:t>
            </a:r>
            <a:br>
              <a:rPr lang="ru-RU" dirty="0" smtClean="0"/>
            </a:br>
            <a:r>
              <a:rPr lang="ru-RU" dirty="0" smtClean="0"/>
              <a:t>ракетные войска и артиллерия; </a:t>
            </a:r>
            <a:br>
              <a:rPr lang="ru-RU" dirty="0" smtClean="0"/>
            </a:br>
            <a:r>
              <a:rPr lang="ru-RU" dirty="0" smtClean="0"/>
              <a:t>войска ПВО;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285992"/>
            <a:ext cx="4000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специальные войска (соединения и части): </a:t>
            </a:r>
            <a:br>
              <a:rPr lang="ru-RU" dirty="0" smtClean="0"/>
            </a:br>
            <a:r>
              <a:rPr lang="ru-RU" dirty="0" smtClean="0"/>
              <a:t>разведывательные;</a:t>
            </a:r>
            <a:br>
              <a:rPr lang="ru-RU" dirty="0" smtClean="0"/>
            </a:br>
            <a:r>
              <a:rPr lang="ru-RU" dirty="0" smtClean="0"/>
              <a:t>связи; </a:t>
            </a:r>
            <a:br>
              <a:rPr lang="ru-RU" dirty="0" smtClean="0"/>
            </a:br>
            <a:r>
              <a:rPr lang="ru-RU" dirty="0" smtClean="0"/>
              <a:t>РЭБ;</a:t>
            </a:r>
            <a:br>
              <a:rPr lang="ru-RU" dirty="0" smtClean="0"/>
            </a:br>
            <a:r>
              <a:rPr lang="ru-RU" dirty="0" smtClean="0"/>
              <a:t>инженерные; </a:t>
            </a:r>
            <a:br>
              <a:rPr lang="ru-RU" dirty="0" smtClean="0"/>
            </a:br>
            <a:r>
              <a:rPr lang="ru-RU" dirty="0" smtClean="0"/>
              <a:t>РХБЗ;</a:t>
            </a:r>
            <a:br>
              <a:rPr lang="ru-RU" dirty="0" smtClean="0"/>
            </a:br>
            <a:r>
              <a:rPr lang="ru-RU" dirty="0" smtClean="0"/>
              <a:t>ядерно-технические; </a:t>
            </a:r>
            <a:br>
              <a:rPr lang="ru-RU" dirty="0" smtClean="0"/>
            </a:br>
            <a:r>
              <a:rPr lang="ru-RU" dirty="0" smtClean="0"/>
              <a:t>технического обеспечения; </a:t>
            </a:r>
            <a:br>
              <a:rPr lang="ru-RU" dirty="0" smtClean="0"/>
            </a:br>
            <a:r>
              <a:rPr lang="ru-RU" dirty="0" smtClean="0"/>
              <a:t>автомобильные;</a:t>
            </a:r>
            <a:br>
              <a:rPr lang="ru-RU" dirty="0" smtClean="0"/>
            </a:br>
            <a:r>
              <a:rPr lang="ru-RU" dirty="0" smtClean="0"/>
              <a:t>охраны тыла;</a:t>
            </a:r>
            <a:br>
              <a:rPr lang="ru-RU" dirty="0" smtClean="0"/>
            </a:br>
            <a:r>
              <a:rPr lang="ru-RU" dirty="0" smtClean="0"/>
              <a:t>3. воинские части и учреждения тыла.</a:t>
            </a:r>
            <a:endParaRPr lang="ru-RU" dirty="0"/>
          </a:p>
        </p:txBody>
      </p:sp>
      <p:pic>
        <p:nvPicPr>
          <p:cNvPr id="2050" name="Picture 2" descr="F:\ОВС\ВСРФ\0466d4b85b3c5cd7740dc82835aeb65b.jpeg"/>
          <p:cNvPicPr>
            <a:picLocks noChangeAspect="1" noChangeArrowheads="1"/>
          </p:cNvPicPr>
          <p:nvPr/>
        </p:nvPicPr>
        <p:blipFill>
          <a:blip r:embed="rId3" cstate="print"/>
          <a:srcRect r="9224" b="17528"/>
          <a:stretch>
            <a:fillRect/>
          </a:stretch>
        </p:blipFill>
        <p:spPr bwMode="auto">
          <a:xfrm>
            <a:off x="571472" y="4143380"/>
            <a:ext cx="3571900" cy="2352700"/>
          </a:xfrm>
          <a:prstGeom prst="rect">
            <a:avLst/>
          </a:prstGeom>
          <a:noFill/>
        </p:spPr>
      </p:pic>
      <p:pic>
        <p:nvPicPr>
          <p:cNvPr id="7" name="Рисунок 6" descr="СВ эмблема. "/>
          <p:cNvPicPr/>
          <p:nvPr/>
        </p:nvPicPr>
        <p:blipFill>
          <a:blip r:embed="rId4" cstate="print"/>
          <a:srcRect l="9923" t="3416" r="9923" b="8074"/>
          <a:stretch>
            <a:fillRect/>
          </a:stretch>
        </p:blipFill>
        <p:spPr bwMode="auto">
          <a:xfrm>
            <a:off x="1071538" y="142852"/>
            <a:ext cx="107157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301</TotalTime>
  <Words>781</Words>
  <Application>Microsoft Office PowerPoint</Application>
  <PresentationFormat>Экран (4:3)</PresentationFormat>
  <Paragraphs>101</Paragraphs>
  <Slides>18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Департамент по развитию агропромышленного комплекса, торговли и продовольствия Ямало-Ненецкого автономного округа ГБПОУ ЯНАО «Ямальский полярный агроэкономический техникум»</vt:lpstr>
      <vt:lpstr>Презентация PowerPoint</vt:lpstr>
      <vt:lpstr>Презентация PowerPoint</vt:lpstr>
      <vt:lpstr>Презентация PowerPoint</vt:lpstr>
      <vt:lpstr>Руководство ВС РФ</vt:lpstr>
      <vt:lpstr>Руководство ВС РФ</vt:lpstr>
      <vt:lpstr>Виды и рода войск ВС РФ </vt:lpstr>
      <vt:lpstr>Презентация PowerPoint</vt:lpstr>
      <vt:lpstr>Презентация PowerPoint</vt:lpstr>
      <vt:lpstr>Военно-воздушные силы </vt:lpstr>
      <vt:lpstr>Военно- морской флот</vt:lpstr>
      <vt:lpstr>Ракетные войска стратегического назначения</vt:lpstr>
      <vt:lpstr>Космические войска</vt:lpstr>
      <vt:lpstr>Воздушно-десантные войска</vt:lpstr>
      <vt:lpstr>Войска специального назначения, тыл ВС РФ, организации, воинские части строительства и расквартирования войск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Вооруженных сил Российской Федерации</dc:title>
  <dc:creator>света</dc:creator>
  <cp:lastModifiedBy>физвоспитание</cp:lastModifiedBy>
  <cp:revision>36</cp:revision>
  <dcterms:created xsi:type="dcterms:W3CDTF">2012-03-16T03:12:12Z</dcterms:created>
  <dcterms:modified xsi:type="dcterms:W3CDTF">2014-12-16T08:42:57Z</dcterms:modified>
</cp:coreProperties>
</file>