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9" r:id="rId2"/>
    <p:sldId id="260" r:id="rId3"/>
    <p:sldId id="258" r:id="rId4"/>
    <p:sldId id="261" r:id="rId5"/>
    <p:sldId id="263" r:id="rId6"/>
    <p:sldId id="262" r:id="rId7"/>
    <p:sldId id="264" r:id="rId8"/>
    <p:sldId id="265" r:id="rId9"/>
    <p:sldId id="257" r:id="rId10"/>
    <p:sldId id="25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ABD9E7"/>
    <a:srgbClr val="FCFEFE"/>
    <a:srgbClr val="F1F9F9"/>
    <a:srgbClr val="DCEFF0"/>
    <a:srgbClr val="003366"/>
    <a:srgbClr val="0099CC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D17F2-D7A5-4FB1-A62D-841784E5354A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5DD3C26-76E1-4BC1-9271-E390DF2DDABA}">
      <dgm:prSet phldrT="[Текст]"/>
      <dgm:spPr/>
      <dgm:t>
        <a:bodyPr/>
        <a:lstStyle/>
        <a:p>
          <a:endParaRPr lang="ru-RU" dirty="0"/>
        </a:p>
      </dgm:t>
    </dgm:pt>
    <dgm:pt modelId="{7DC115EE-40A9-498A-868B-33B54ACBED6A}" type="parTrans" cxnId="{1D991AFC-BE5A-430C-9E13-A3BF8F36FF8D}">
      <dgm:prSet/>
      <dgm:spPr/>
      <dgm:t>
        <a:bodyPr/>
        <a:lstStyle/>
        <a:p>
          <a:endParaRPr lang="ru-RU"/>
        </a:p>
      </dgm:t>
    </dgm:pt>
    <dgm:pt modelId="{93F9798F-4519-48FB-8785-069DB66B89CF}" type="sibTrans" cxnId="{1D991AFC-BE5A-430C-9E13-A3BF8F36FF8D}">
      <dgm:prSet/>
      <dgm:spPr/>
      <dgm:t>
        <a:bodyPr/>
        <a:lstStyle/>
        <a:p>
          <a:endParaRPr lang="ru-RU"/>
        </a:p>
      </dgm:t>
    </dgm:pt>
    <dgm:pt modelId="{929119AC-2583-4B3F-B199-B42B2CA3A765}">
      <dgm:prSet phldrT="[Текст]"/>
      <dgm:spPr/>
      <dgm:t>
        <a:bodyPr/>
        <a:lstStyle/>
        <a:p>
          <a:r>
            <a:rPr lang="ru-RU" dirty="0" smtClean="0"/>
            <a:t>;</a:t>
          </a:r>
          <a:endParaRPr lang="ru-RU" dirty="0"/>
        </a:p>
      </dgm:t>
    </dgm:pt>
    <dgm:pt modelId="{90CF51D7-20AD-4172-AE0B-093E36A56F96}" type="parTrans" cxnId="{6DBDCD76-A946-493C-8171-5DD35E0A3D6E}">
      <dgm:prSet/>
      <dgm:spPr/>
      <dgm:t>
        <a:bodyPr/>
        <a:lstStyle/>
        <a:p>
          <a:endParaRPr lang="ru-RU"/>
        </a:p>
      </dgm:t>
    </dgm:pt>
    <dgm:pt modelId="{3A6A8F35-3A20-4338-B157-D3C48E5855BD}" type="sibTrans" cxnId="{6DBDCD76-A946-493C-8171-5DD35E0A3D6E}">
      <dgm:prSet/>
      <dgm:spPr/>
      <dgm:t>
        <a:bodyPr/>
        <a:lstStyle/>
        <a:p>
          <a:endParaRPr lang="ru-RU"/>
        </a:p>
      </dgm:t>
    </dgm:pt>
    <dgm:pt modelId="{F7F8EAEB-318B-4621-B26D-C771AD9B4612}">
      <dgm:prSet phldrT="[Текст]"/>
      <dgm:spPr/>
      <dgm:t>
        <a:bodyPr/>
        <a:lstStyle/>
        <a:p>
          <a:endParaRPr lang="ru-RU" dirty="0"/>
        </a:p>
      </dgm:t>
    </dgm:pt>
    <dgm:pt modelId="{16F0E7CF-F20C-4F97-9B8D-76300731AD90}" type="parTrans" cxnId="{EB45875B-B659-44C8-9D8B-EAC11AC82902}">
      <dgm:prSet/>
      <dgm:spPr/>
      <dgm:t>
        <a:bodyPr/>
        <a:lstStyle/>
        <a:p>
          <a:endParaRPr lang="ru-RU"/>
        </a:p>
      </dgm:t>
    </dgm:pt>
    <dgm:pt modelId="{0D98BF71-6C76-4F60-8FB4-193E92368DD7}" type="sibTrans" cxnId="{EB45875B-B659-44C8-9D8B-EAC11AC82902}">
      <dgm:prSet/>
      <dgm:spPr/>
      <dgm:t>
        <a:bodyPr/>
        <a:lstStyle/>
        <a:p>
          <a:endParaRPr lang="ru-RU"/>
        </a:p>
      </dgm:t>
    </dgm:pt>
    <dgm:pt modelId="{16B823E9-3BCB-4943-98EA-C79B47C8A554}">
      <dgm:prSet phldrT="[Текст]"/>
      <dgm:spPr/>
      <dgm:t>
        <a:bodyPr/>
        <a:lstStyle/>
        <a:p>
          <a:endParaRPr lang="ru-RU" dirty="0"/>
        </a:p>
      </dgm:t>
    </dgm:pt>
    <dgm:pt modelId="{11EF03D0-AF01-46AB-A255-A95AAAEC2541}" type="parTrans" cxnId="{57ECA1AD-0C93-4062-A41A-95046EE291D3}">
      <dgm:prSet/>
      <dgm:spPr/>
      <dgm:t>
        <a:bodyPr/>
        <a:lstStyle/>
        <a:p>
          <a:endParaRPr lang="ru-RU"/>
        </a:p>
      </dgm:t>
    </dgm:pt>
    <dgm:pt modelId="{5444A4C5-CEDC-44DC-8F4B-2E52EF1A5EC9}" type="sibTrans" cxnId="{57ECA1AD-0C93-4062-A41A-95046EE291D3}">
      <dgm:prSet/>
      <dgm:spPr/>
      <dgm:t>
        <a:bodyPr/>
        <a:lstStyle/>
        <a:p>
          <a:endParaRPr lang="ru-RU"/>
        </a:p>
      </dgm:t>
    </dgm:pt>
    <dgm:pt modelId="{616CAF93-992A-4F46-94DE-1343220A5E32}" type="pres">
      <dgm:prSet presAssocID="{091D17F2-D7A5-4FB1-A62D-841784E535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248600-0D4F-4A75-91A0-45329C0F1152}" type="pres">
      <dgm:prSet presAssocID="{55DD3C26-76E1-4BC1-9271-E390DF2DDA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2EFCD-BAC5-4201-B954-1CD1D9ED8C77}" type="pres">
      <dgm:prSet presAssocID="{93F9798F-4519-48FB-8785-069DB66B89CF}" presName="sibTrans" presStyleCnt="0"/>
      <dgm:spPr/>
    </dgm:pt>
    <dgm:pt modelId="{C5F62462-A1CC-459D-A31A-5C36A6DAEB0F}" type="pres">
      <dgm:prSet presAssocID="{929119AC-2583-4B3F-B199-B42B2CA3A7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9086E-A26F-473D-AEF1-5454503AA9E6}" type="pres">
      <dgm:prSet presAssocID="{3A6A8F35-3A20-4338-B157-D3C48E5855BD}" presName="sibTrans" presStyleCnt="0"/>
      <dgm:spPr/>
    </dgm:pt>
    <dgm:pt modelId="{348355EF-10EA-4F1D-811F-C893C85E272D}" type="pres">
      <dgm:prSet presAssocID="{F7F8EAEB-318B-4621-B26D-C771AD9B46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9DB55-1F04-47A7-9AC3-487AF1E7A943}" type="pres">
      <dgm:prSet presAssocID="{0D98BF71-6C76-4F60-8FB4-193E92368DD7}" presName="sibTrans" presStyleCnt="0"/>
      <dgm:spPr/>
    </dgm:pt>
    <dgm:pt modelId="{295105C5-CE48-445B-9C12-56049B0C72DB}" type="pres">
      <dgm:prSet presAssocID="{16B823E9-3BCB-4943-98EA-C79B47C8A5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CA1AD-0C93-4062-A41A-95046EE291D3}" srcId="{091D17F2-D7A5-4FB1-A62D-841784E5354A}" destId="{16B823E9-3BCB-4943-98EA-C79B47C8A554}" srcOrd="3" destOrd="0" parTransId="{11EF03D0-AF01-46AB-A255-A95AAAEC2541}" sibTransId="{5444A4C5-CEDC-44DC-8F4B-2E52EF1A5EC9}"/>
    <dgm:cxn modelId="{55C37C9D-CC93-4993-88A4-AF8F559311F7}" type="presOf" srcId="{16B823E9-3BCB-4943-98EA-C79B47C8A554}" destId="{295105C5-CE48-445B-9C12-56049B0C72DB}" srcOrd="0" destOrd="0" presId="urn:microsoft.com/office/officeart/2005/8/layout/hList6"/>
    <dgm:cxn modelId="{7C12522A-2F1A-4E60-9BE3-19E99AD83946}" type="presOf" srcId="{091D17F2-D7A5-4FB1-A62D-841784E5354A}" destId="{616CAF93-992A-4F46-94DE-1343220A5E32}" srcOrd="0" destOrd="0" presId="urn:microsoft.com/office/officeart/2005/8/layout/hList6"/>
    <dgm:cxn modelId="{1D991AFC-BE5A-430C-9E13-A3BF8F36FF8D}" srcId="{091D17F2-D7A5-4FB1-A62D-841784E5354A}" destId="{55DD3C26-76E1-4BC1-9271-E390DF2DDABA}" srcOrd="0" destOrd="0" parTransId="{7DC115EE-40A9-498A-868B-33B54ACBED6A}" sibTransId="{93F9798F-4519-48FB-8785-069DB66B89CF}"/>
    <dgm:cxn modelId="{F56A4CBE-D439-4865-8714-22E1A22FD279}" type="presOf" srcId="{929119AC-2583-4B3F-B199-B42B2CA3A765}" destId="{C5F62462-A1CC-459D-A31A-5C36A6DAEB0F}" srcOrd="0" destOrd="0" presId="urn:microsoft.com/office/officeart/2005/8/layout/hList6"/>
    <dgm:cxn modelId="{EB45875B-B659-44C8-9D8B-EAC11AC82902}" srcId="{091D17F2-D7A5-4FB1-A62D-841784E5354A}" destId="{F7F8EAEB-318B-4621-B26D-C771AD9B4612}" srcOrd="2" destOrd="0" parTransId="{16F0E7CF-F20C-4F97-9B8D-76300731AD90}" sibTransId="{0D98BF71-6C76-4F60-8FB4-193E92368DD7}"/>
    <dgm:cxn modelId="{6DBDCD76-A946-493C-8171-5DD35E0A3D6E}" srcId="{091D17F2-D7A5-4FB1-A62D-841784E5354A}" destId="{929119AC-2583-4B3F-B199-B42B2CA3A765}" srcOrd="1" destOrd="0" parTransId="{90CF51D7-20AD-4172-AE0B-093E36A56F96}" sibTransId="{3A6A8F35-3A20-4338-B157-D3C48E5855BD}"/>
    <dgm:cxn modelId="{FF938A2C-A359-4544-BBA2-CADA736DBAFF}" type="presOf" srcId="{F7F8EAEB-318B-4621-B26D-C771AD9B4612}" destId="{348355EF-10EA-4F1D-811F-C893C85E272D}" srcOrd="0" destOrd="0" presId="urn:microsoft.com/office/officeart/2005/8/layout/hList6"/>
    <dgm:cxn modelId="{B7D551BB-8281-414D-9440-9D36E699F30A}" type="presOf" srcId="{55DD3C26-76E1-4BC1-9271-E390DF2DDABA}" destId="{75248600-0D4F-4A75-91A0-45329C0F1152}" srcOrd="0" destOrd="0" presId="urn:microsoft.com/office/officeart/2005/8/layout/hList6"/>
    <dgm:cxn modelId="{1AB09777-5C84-4212-9E5E-27D8B72566D8}" type="presParOf" srcId="{616CAF93-992A-4F46-94DE-1343220A5E32}" destId="{75248600-0D4F-4A75-91A0-45329C0F1152}" srcOrd="0" destOrd="0" presId="urn:microsoft.com/office/officeart/2005/8/layout/hList6"/>
    <dgm:cxn modelId="{3E4A6831-D32B-4832-ADE9-E13BF43B7471}" type="presParOf" srcId="{616CAF93-992A-4F46-94DE-1343220A5E32}" destId="{4372EFCD-BAC5-4201-B954-1CD1D9ED8C77}" srcOrd="1" destOrd="0" presId="urn:microsoft.com/office/officeart/2005/8/layout/hList6"/>
    <dgm:cxn modelId="{DFF7D033-3E03-48F8-877E-F4178768A53B}" type="presParOf" srcId="{616CAF93-992A-4F46-94DE-1343220A5E32}" destId="{C5F62462-A1CC-459D-A31A-5C36A6DAEB0F}" srcOrd="2" destOrd="0" presId="urn:microsoft.com/office/officeart/2005/8/layout/hList6"/>
    <dgm:cxn modelId="{E9F8EAF7-7EEB-4A6D-BE7D-0E8D727774A5}" type="presParOf" srcId="{616CAF93-992A-4F46-94DE-1343220A5E32}" destId="{F869086E-A26F-473D-AEF1-5454503AA9E6}" srcOrd="3" destOrd="0" presId="urn:microsoft.com/office/officeart/2005/8/layout/hList6"/>
    <dgm:cxn modelId="{6B4EB459-35F3-4936-A1B7-C24C1DCC9FE1}" type="presParOf" srcId="{616CAF93-992A-4F46-94DE-1343220A5E32}" destId="{348355EF-10EA-4F1D-811F-C893C85E272D}" srcOrd="4" destOrd="0" presId="urn:microsoft.com/office/officeart/2005/8/layout/hList6"/>
    <dgm:cxn modelId="{5C368207-8E6D-4169-87EB-4A8709CA9068}" type="presParOf" srcId="{616CAF93-992A-4F46-94DE-1343220A5E32}" destId="{F349DB55-1F04-47A7-9AC3-487AF1E7A943}" srcOrd="5" destOrd="0" presId="urn:microsoft.com/office/officeart/2005/8/layout/hList6"/>
    <dgm:cxn modelId="{8057586B-9A9B-440B-88EC-34DF0D6DFADE}" type="presParOf" srcId="{616CAF93-992A-4F46-94DE-1343220A5E32}" destId="{295105C5-CE48-445B-9C12-56049B0C72DB}" srcOrd="6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D17F2-D7A5-4FB1-A62D-841784E5354A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5DD3C26-76E1-4BC1-9271-E390DF2DDABA}">
      <dgm:prSet phldrT="[Текст]"/>
      <dgm:spPr/>
      <dgm:t>
        <a:bodyPr/>
        <a:lstStyle/>
        <a:p>
          <a:r>
            <a:rPr lang="ru-RU" smtClean="0"/>
            <a:t>развитию целостной системы патриотического воспитания, позволяющей формировать у учащихся высокой общей культуры, патриотических чувств и сознания на основе исторических ценностей России, родного села и района;</a:t>
          </a:r>
          <a:endParaRPr lang="ru-RU" dirty="0"/>
        </a:p>
      </dgm:t>
    </dgm:pt>
    <dgm:pt modelId="{7DC115EE-40A9-498A-868B-33B54ACBED6A}" type="parTrans" cxnId="{1D991AFC-BE5A-430C-9E13-A3BF8F36FF8D}">
      <dgm:prSet/>
      <dgm:spPr/>
      <dgm:t>
        <a:bodyPr/>
        <a:lstStyle/>
        <a:p>
          <a:endParaRPr lang="ru-RU"/>
        </a:p>
      </dgm:t>
    </dgm:pt>
    <dgm:pt modelId="{93F9798F-4519-48FB-8785-069DB66B89CF}" type="sibTrans" cxnId="{1D991AFC-BE5A-430C-9E13-A3BF8F36FF8D}">
      <dgm:prSet/>
      <dgm:spPr/>
      <dgm:t>
        <a:bodyPr/>
        <a:lstStyle/>
        <a:p>
          <a:endParaRPr lang="ru-RU"/>
        </a:p>
      </dgm:t>
    </dgm:pt>
    <dgm:pt modelId="{929119AC-2583-4B3F-B199-B42B2CA3A765}">
      <dgm:prSet phldrT="[Текст]"/>
      <dgm:spPr/>
      <dgm:t>
        <a:bodyPr/>
        <a:lstStyle/>
        <a:p>
          <a:r>
            <a:rPr lang="ru-RU" smtClean="0"/>
            <a:t>воспитанию у учащихся любви к своей «малой» Родине, её замечательным людям;</a:t>
          </a:r>
          <a:endParaRPr lang="ru-RU" dirty="0"/>
        </a:p>
      </dgm:t>
    </dgm:pt>
    <dgm:pt modelId="{90CF51D7-20AD-4172-AE0B-093E36A56F96}" type="parTrans" cxnId="{6DBDCD76-A946-493C-8171-5DD35E0A3D6E}">
      <dgm:prSet/>
      <dgm:spPr/>
      <dgm:t>
        <a:bodyPr/>
        <a:lstStyle/>
        <a:p>
          <a:endParaRPr lang="ru-RU"/>
        </a:p>
      </dgm:t>
    </dgm:pt>
    <dgm:pt modelId="{3A6A8F35-3A20-4338-B157-D3C48E5855BD}" type="sibTrans" cxnId="{6DBDCD76-A946-493C-8171-5DD35E0A3D6E}">
      <dgm:prSet/>
      <dgm:spPr/>
      <dgm:t>
        <a:bodyPr/>
        <a:lstStyle/>
        <a:p>
          <a:endParaRPr lang="ru-RU"/>
        </a:p>
      </dgm:t>
    </dgm:pt>
    <dgm:pt modelId="{F7F8EAEB-318B-4621-B26D-C771AD9B4612}">
      <dgm:prSet phldrT="[Текст]"/>
      <dgm:spPr/>
      <dgm:t>
        <a:bodyPr/>
        <a:lstStyle/>
        <a:p>
          <a:r>
            <a:rPr lang="ru-RU" smtClean="0"/>
            <a:t>формированию ответственного понимания учащихся своего гражданского долга и конституционных обязанностей;</a:t>
          </a:r>
          <a:endParaRPr lang="ru-RU" dirty="0"/>
        </a:p>
      </dgm:t>
    </dgm:pt>
    <dgm:pt modelId="{16F0E7CF-F20C-4F97-9B8D-76300731AD90}" type="parTrans" cxnId="{EB45875B-B659-44C8-9D8B-EAC11AC82902}">
      <dgm:prSet/>
      <dgm:spPr/>
      <dgm:t>
        <a:bodyPr/>
        <a:lstStyle/>
        <a:p>
          <a:endParaRPr lang="ru-RU"/>
        </a:p>
      </dgm:t>
    </dgm:pt>
    <dgm:pt modelId="{0D98BF71-6C76-4F60-8FB4-193E92368DD7}" type="sibTrans" cxnId="{EB45875B-B659-44C8-9D8B-EAC11AC82902}">
      <dgm:prSet/>
      <dgm:spPr/>
      <dgm:t>
        <a:bodyPr/>
        <a:lstStyle/>
        <a:p>
          <a:endParaRPr lang="ru-RU"/>
        </a:p>
      </dgm:t>
    </dgm:pt>
    <dgm:pt modelId="{16B823E9-3BCB-4943-98EA-C79B47C8A554}">
      <dgm:prSet phldrT="[Текст]"/>
      <dgm:spPr/>
      <dgm:t>
        <a:bodyPr/>
        <a:lstStyle/>
        <a:p>
          <a:r>
            <a:rPr lang="ru-RU" dirty="0" smtClean="0"/>
            <a:t>созданию благоприятных условий для нравственного интеллектуального и физического формирования личности ребенка и подрастающего поколения</a:t>
          </a:r>
          <a:endParaRPr lang="ru-RU" dirty="0"/>
        </a:p>
      </dgm:t>
    </dgm:pt>
    <dgm:pt modelId="{11EF03D0-AF01-46AB-A255-A95AAAEC2541}" type="parTrans" cxnId="{57ECA1AD-0C93-4062-A41A-95046EE291D3}">
      <dgm:prSet/>
      <dgm:spPr/>
      <dgm:t>
        <a:bodyPr/>
        <a:lstStyle/>
        <a:p>
          <a:endParaRPr lang="ru-RU"/>
        </a:p>
      </dgm:t>
    </dgm:pt>
    <dgm:pt modelId="{5444A4C5-CEDC-44DC-8F4B-2E52EF1A5EC9}" type="sibTrans" cxnId="{57ECA1AD-0C93-4062-A41A-95046EE291D3}">
      <dgm:prSet/>
      <dgm:spPr/>
      <dgm:t>
        <a:bodyPr/>
        <a:lstStyle/>
        <a:p>
          <a:endParaRPr lang="ru-RU"/>
        </a:p>
      </dgm:t>
    </dgm:pt>
    <dgm:pt modelId="{616CAF93-992A-4F46-94DE-1343220A5E32}" type="pres">
      <dgm:prSet presAssocID="{091D17F2-D7A5-4FB1-A62D-841784E535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248600-0D4F-4A75-91A0-45329C0F1152}" type="pres">
      <dgm:prSet presAssocID="{55DD3C26-76E1-4BC1-9271-E390DF2DDA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2EFCD-BAC5-4201-B954-1CD1D9ED8C77}" type="pres">
      <dgm:prSet presAssocID="{93F9798F-4519-48FB-8785-069DB66B89CF}" presName="sibTrans" presStyleCnt="0"/>
      <dgm:spPr/>
    </dgm:pt>
    <dgm:pt modelId="{C5F62462-A1CC-459D-A31A-5C36A6DAEB0F}" type="pres">
      <dgm:prSet presAssocID="{929119AC-2583-4B3F-B199-B42B2CA3A7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9086E-A26F-473D-AEF1-5454503AA9E6}" type="pres">
      <dgm:prSet presAssocID="{3A6A8F35-3A20-4338-B157-D3C48E5855BD}" presName="sibTrans" presStyleCnt="0"/>
      <dgm:spPr/>
    </dgm:pt>
    <dgm:pt modelId="{348355EF-10EA-4F1D-811F-C893C85E272D}" type="pres">
      <dgm:prSet presAssocID="{F7F8EAEB-318B-4621-B26D-C771AD9B46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9DB55-1F04-47A7-9AC3-487AF1E7A943}" type="pres">
      <dgm:prSet presAssocID="{0D98BF71-6C76-4F60-8FB4-193E92368DD7}" presName="sibTrans" presStyleCnt="0"/>
      <dgm:spPr/>
    </dgm:pt>
    <dgm:pt modelId="{295105C5-CE48-445B-9C12-56049B0C72DB}" type="pres">
      <dgm:prSet presAssocID="{16B823E9-3BCB-4943-98EA-C79B47C8A5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22900-D701-4EF0-A5E2-C5621BD26EC7}" type="presOf" srcId="{091D17F2-D7A5-4FB1-A62D-841784E5354A}" destId="{616CAF93-992A-4F46-94DE-1343220A5E32}" srcOrd="0" destOrd="0" presId="urn:microsoft.com/office/officeart/2005/8/layout/hList6"/>
    <dgm:cxn modelId="{57ECA1AD-0C93-4062-A41A-95046EE291D3}" srcId="{091D17F2-D7A5-4FB1-A62D-841784E5354A}" destId="{16B823E9-3BCB-4943-98EA-C79B47C8A554}" srcOrd="3" destOrd="0" parTransId="{11EF03D0-AF01-46AB-A255-A95AAAEC2541}" sibTransId="{5444A4C5-CEDC-44DC-8F4B-2E52EF1A5EC9}"/>
    <dgm:cxn modelId="{5076E41E-FE03-42A0-8A89-6D25B1AA46F8}" type="presOf" srcId="{16B823E9-3BCB-4943-98EA-C79B47C8A554}" destId="{295105C5-CE48-445B-9C12-56049B0C72DB}" srcOrd="0" destOrd="0" presId="urn:microsoft.com/office/officeart/2005/8/layout/hList6"/>
    <dgm:cxn modelId="{D1AB1BAA-63BD-465D-BD2E-DBD9E0B8A3C3}" type="presOf" srcId="{929119AC-2583-4B3F-B199-B42B2CA3A765}" destId="{C5F62462-A1CC-459D-A31A-5C36A6DAEB0F}" srcOrd="0" destOrd="0" presId="urn:microsoft.com/office/officeart/2005/8/layout/hList6"/>
    <dgm:cxn modelId="{1D991AFC-BE5A-430C-9E13-A3BF8F36FF8D}" srcId="{091D17F2-D7A5-4FB1-A62D-841784E5354A}" destId="{55DD3C26-76E1-4BC1-9271-E390DF2DDABA}" srcOrd="0" destOrd="0" parTransId="{7DC115EE-40A9-498A-868B-33B54ACBED6A}" sibTransId="{93F9798F-4519-48FB-8785-069DB66B89CF}"/>
    <dgm:cxn modelId="{EB45875B-B659-44C8-9D8B-EAC11AC82902}" srcId="{091D17F2-D7A5-4FB1-A62D-841784E5354A}" destId="{F7F8EAEB-318B-4621-B26D-C771AD9B4612}" srcOrd="2" destOrd="0" parTransId="{16F0E7CF-F20C-4F97-9B8D-76300731AD90}" sibTransId="{0D98BF71-6C76-4F60-8FB4-193E92368DD7}"/>
    <dgm:cxn modelId="{3DAAA20A-08D7-4512-8E6D-036135351E57}" type="presOf" srcId="{F7F8EAEB-318B-4621-B26D-C771AD9B4612}" destId="{348355EF-10EA-4F1D-811F-C893C85E272D}" srcOrd="0" destOrd="0" presId="urn:microsoft.com/office/officeart/2005/8/layout/hList6"/>
    <dgm:cxn modelId="{6DBDCD76-A946-493C-8171-5DD35E0A3D6E}" srcId="{091D17F2-D7A5-4FB1-A62D-841784E5354A}" destId="{929119AC-2583-4B3F-B199-B42B2CA3A765}" srcOrd="1" destOrd="0" parTransId="{90CF51D7-20AD-4172-AE0B-093E36A56F96}" sibTransId="{3A6A8F35-3A20-4338-B157-D3C48E5855BD}"/>
    <dgm:cxn modelId="{CB69D4CD-881B-4A48-8D28-4F047A862DB6}" type="presOf" srcId="{55DD3C26-76E1-4BC1-9271-E390DF2DDABA}" destId="{75248600-0D4F-4A75-91A0-45329C0F1152}" srcOrd="0" destOrd="0" presId="urn:microsoft.com/office/officeart/2005/8/layout/hList6"/>
    <dgm:cxn modelId="{204EB24F-4B83-44B4-92CF-3A25C80A4173}" type="presParOf" srcId="{616CAF93-992A-4F46-94DE-1343220A5E32}" destId="{75248600-0D4F-4A75-91A0-45329C0F1152}" srcOrd="0" destOrd="0" presId="urn:microsoft.com/office/officeart/2005/8/layout/hList6"/>
    <dgm:cxn modelId="{9695CEE5-0CB3-472D-872F-E47C92EFC6A9}" type="presParOf" srcId="{616CAF93-992A-4F46-94DE-1343220A5E32}" destId="{4372EFCD-BAC5-4201-B954-1CD1D9ED8C77}" srcOrd="1" destOrd="0" presId="urn:microsoft.com/office/officeart/2005/8/layout/hList6"/>
    <dgm:cxn modelId="{DD64A7E1-9EE0-4F6F-8056-9DFDAF34DEFC}" type="presParOf" srcId="{616CAF93-992A-4F46-94DE-1343220A5E32}" destId="{C5F62462-A1CC-459D-A31A-5C36A6DAEB0F}" srcOrd="2" destOrd="0" presId="urn:microsoft.com/office/officeart/2005/8/layout/hList6"/>
    <dgm:cxn modelId="{99A0E744-C91B-45C9-90E1-9F240D45DA1B}" type="presParOf" srcId="{616CAF93-992A-4F46-94DE-1343220A5E32}" destId="{F869086E-A26F-473D-AEF1-5454503AA9E6}" srcOrd="3" destOrd="0" presId="urn:microsoft.com/office/officeart/2005/8/layout/hList6"/>
    <dgm:cxn modelId="{6F181FA4-AD80-4571-8B4F-7DF649EFB5C2}" type="presParOf" srcId="{616CAF93-992A-4F46-94DE-1343220A5E32}" destId="{348355EF-10EA-4F1D-811F-C893C85E272D}" srcOrd="4" destOrd="0" presId="urn:microsoft.com/office/officeart/2005/8/layout/hList6"/>
    <dgm:cxn modelId="{30996CEA-B5FE-4CD1-927B-B69A9AAEE734}" type="presParOf" srcId="{616CAF93-992A-4F46-94DE-1343220A5E32}" destId="{F349DB55-1F04-47A7-9AC3-487AF1E7A943}" srcOrd="5" destOrd="0" presId="urn:microsoft.com/office/officeart/2005/8/layout/hList6"/>
    <dgm:cxn modelId="{05E7810C-3E91-4BC2-9E1E-01EE0B0B6C0F}" type="presParOf" srcId="{616CAF93-992A-4F46-94DE-1343220A5E32}" destId="{295105C5-CE48-445B-9C12-56049B0C72DB}" srcOrd="6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D12FB-9CDF-4C9C-BEC6-15C9BF27586E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C45E-3DF8-4147-BAFD-C16034A72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1274-050C-48DB-B92E-7C550082A82A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33AA-AA12-4515-857C-BDB657325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89D0-9E19-410A-A20E-1B78ECB7124F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7A2E7-1718-4D76-A1CA-F2CB5AC54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CE9A-CE62-4FA5-A6D3-6A2F344804E7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3445-03A8-4082-BDD7-A46CC82A3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D99C-09B9-4602-A953-15F8EAE16FB0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77A7-09D1-48DC-AB02-FECBFFEED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AA898-E2CB-4D2B-95F8-71A607266606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3795-8495-45AE-BF76-6979763F9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CFDF-0D34-43AD-8A18-6CF5B0054C08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0066-AF11-435B-B000-155EC3983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88C0-778A-4BF8-8072-CECD8676C5B0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58416-2BEC-4DB3-8CFF-00F920148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2F15-0D9D-455A-B122-1BADAD8D0ECD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029E-36B7-4B7B-90ED-DD6C73F23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0FAD6-CEA6-4798-9FA2-9CEABEB95A93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AD0CF-7092-44F1-AB1B-4946A73CA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AC5C-3F9F-4059-A1F8-D493C0435CA9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AEED-6EA8-482E-9DCA-B32A07737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b="-238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160F8E6E-E599-4156-91E9-BB16F68EBA38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8A3D02D-16B9-4A02-B50A-55236752D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jpeg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лавяне\завучинфо\картинки лето\75bfd2b6b03eac7bad8ad6a032a7d538-1433561791-1302538934-4da32ab6-620x34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86388"/>
            <a:ext cx="2428874" cy="1349374"/>
          </a:xfrm>
          <a:prstGeom prst="rect">
            <a:avLst/>
          </a:prstGeom>
          <a:noFill/>
        </p:spPr>
      </p:pic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857224" y="1500174"/>
            <a:ext cx="7704137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Garamond" pitchFamily="18" charset="0"/>
              </a:rPr>
              <a:t>МЫ ДЕТИ РОССИИ</a:t>
            </a:r>
            <a:endParaRPr lang="ru-RU" sz="4000" b="1" dirty="0">
              <a:latin typeface="Garamond" pitchFamily="18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571604" y="2857496"/>
            <a:ext cx="6275377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Программа по гражданско-патриотическому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воспитанию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4357694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Составила: </a:t>
            </a:r>
            <a:r>
              <a:rPr lang="ru-RU" dirty="0" smtClean="0"/>
              <a:t>Новоселова Наталья Викторовна, учитель английского языка, классный руководитель 5 класса МБОУ «Устьянская С(</a:t>
            </a:r>
            <a:r>
              <a:rPr lang="ru-RU" dirty="0" err="1" smtClean="0"/>
              <a:t>п</a:t>
            </a:r>
            <a:r>
              <a:rPr lang="ru-RU" dirty="0" smtClean="0"/>
              <a:t>)ОШ» Бурлинского района Алтайского края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2012 - 2016</a:t>
            </a:r>
            <a:endParaRPr lang="ru-RU" dirty="0"/>
          </a:p>
        </p:txBody>
      </p:sp>
      <p:pic>
        <p:nvPicPr>
          <p:cNvPr id="7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187450" y="1196975"/>
            <a:ext cx="6985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46088" y="171132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Россия - священная наша держава,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Россия - любимая наша страна.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Могучая воля, великая слава -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Твое достоянье на все времена!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Славься, Отечество наше свободное,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Братских народов союз вековой,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Предками данная мудрость народная!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Славься, страна!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Мы гордимся тобой!</a:t>
            </a:r>
          </a:p>
        </p:txBody>
      </p:sp>
      <p:pic>
        <p:nvPicPr>
          <p:cNvPr id="205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славяне\завучинфо\картинки лето\75bfd2b6b03eac7bad8ad6a032a7d538-1433561791-1302538934-4da32ab6-620x34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86388"/>
            <a:ext cx="2428874" cy="134937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187450" y="1196975"/>
            <a:ext cx="6985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/>
              <a:t>    Становление патриотизма как важнейшей духовно-нравственной и социальной ценности, воспитание человека, обладающего чувством национальной гордости, гражданского достоинства, социальной активности, любви к Родине, способного проявить их в созидательном процессе в интересах общества, в укреплении и совершенствовании его основ, в том числе в тех видах деятельности, которые связаны с его защитой.</a:t>
            </a:r>
            <a:endParaRPr lang="ru-RU" sz="2400" dirty="0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00034" y="357166"/>
            <a:ext cx="7704137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Garamond" pitchFamily="18" charset="0"/>
              </a:rPr>
              <a:t>ЦЕЛЬ  ПРОГРАММЫ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2053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2844" y="1714488"/>
            <a:ext cx="2657481" cy="1871663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Пункт №1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68538" y="333375"/>
            <a:ext cx="4679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  <a:reflection blurRad="6350" stA="50000" endA="300" endPos="50000" dist="29997" dir="5400000" sy="-100000" algn="bl" rotWithShape="0"/>
                </a:effectLst>
                <a:latin typeface="Garamond" pitchFamily="18" charset="0"/>
              </a:rPr>
              <a:t>Задачи программы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  <a:reflection blurRad="6350" stA="50000" endA="300" endPos="50000" dist="29997" dir="5400000" sy="-100000" algn="bl" rotWithShape="0"/>
              </a:effectLst>
              <a:latin typeface="Garamond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00364" y="1714488"/>
            <a:ext cx="2865450" cy="1871663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2800" b="1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Пункт №2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72198" y="1714488"/>
            <a:ext cx="2500330" cy="1871663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2800" b="1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Пункт №3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933825"/>
            <a:ext cx="3286148" cy="1871663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2800" b="1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Пункт №4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86380" y="3933825"/>
            <a:ext cx="2381245" cy="1871663"/>
          </a:xfrm>
          <a:prstGeom prst="round2Diag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2800" b="1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Пункт №6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5720" y="1928802"/>
            <a:ext cx="2632103" cy="1871663"/>
          </a:xfrm>
          <a:prstGeom prst="round2Diag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1600" b="1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1600" b="1" i="1" dirty="0" smtClean="0"/>
              <a:t>Повышение качества патриотического воспитания в школе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43240" y="1928802"/>
            <a:ext cx="2720988" cy="1871663"/>
          </a:xfrm>
          <a:prstGeom prst="round2Diag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1600" b="1" i="1" dirty="0" smtClean="0"/>
              <a:t>Реализация программы мероприятий патриотического направления с последующей оценкой качества результативности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43636" y="1928802"/>
            <a:ext cx="2857488" cy="1871663"/>
          </a:xfrm>
          <a:prstGeom prst="round2Diag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1600" b="1" i="1" dirty="0" smtClean="0"/>
              <a:t>Обновление содержания патриотического воспитания, расширение спектра активных форм и методов работы по данному направлению.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0034" y="4149725"/>
            <a:ext cx="3643338" cy="1871663"/>
          </a:xfrm>
          <a:prstGeom prst="round2Diag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b="1" i="1" dirty="0" smtClean="0"/>
              <a:t>Усиление взаимодействия с муниципальными учреждениями дополнительного образования детей, муниципальными образовательными учреждениями и общественными организациями по вопросам патриотического воспитания.</a:t>
            </a:r>
            <a:endParaRPr lang="ru-RU" sz="1400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500694" y="4149725"/>
            <a:ext cx="2382831" cy="1871663"/>
          </a:xfrm>
          <a:prstGeom prst="round2Diag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endParaRPr lang="ru-RU" sz="1600" b="1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88900" indent="-9525" algn="ctr">
              <a:lnSpc>
                <a:spcPct val="90000"/>
              </a:lnSpc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None/>
              <a:defRPr/>
            </a:pPr>
            <a:r>
              <a:rPr lang="ru-RU" sz="1600" b="1" i="1" dirty="0" smtClean="0"/>
              <a:t>Усиление роли семьи в патриотическом воспитании подрастающего поколения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pic>
        <p:nvPicPr>
          <p:cNvPr id="1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500034" y="1214422"/>
            <a:ext cx="7858179" cy="6508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Реализация Программы призвана способствовать:</a:t>
            </a:r>
            <a:endParaRPr lang="ru-RU" sz="2000" b="1" dirty="0">
              <a:latin typeface="Garamond" pitchFamily="18" charset="0"/>
            </a:endParaRPr>
          </a:p>
        </p:txBody>
      </p:sp>
      <p:pic>
        <p:nvPicPr>
          <p:cNvPr id="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3042" y="285728"/>
            <a:ext cx="603727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  <a:reflection blurRad="6350" stA="50000" endA="300" endPos="50000" dist="29997" dir="5400000" sy="-100000" algn="bl" rotWithShape="0"/>
                </a:effectLst>
                <a:latin typeface="Garamond" pitchFamily="18" charset="0"/>
              </a:rPr>
              <a:t>Ожидаемый результат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  <a:reflection blurRad="6350" stA="50000" endA="300" endPos="50000" dist="29997" dir="5400000" sy="-100000" algn="bl" rotWithShape="0"/>
              </a:effectLst>
              <a:latin typeface="Garamond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571604" y="1928802"/>
          <a:ext cx="692948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428728" y="2000240"/>
          <a:ext cx="678661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2" descr="D:\славяне\завучинфо\картинки лето\75bfd2b6b03eac7bad8ad6a032a7d538-1433561791-1302538934-4da32ab6-620x348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86388"/>
            <a:ext cx="2428874" cy="1349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187450" y="1196975"/>
            <a:ext cx="6985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68313" y="333375"/>
            <a:ext cx="7389835" cy="8096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План реализации Программы на 2012 – 2016 годы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292945"/>
          <a:ext cx="8215372" cy="4841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8628"/>
                <a:gridCol w="4000528"/>
                <a:gridCol w="1732373"/>
                <a:gridCol w="2053843"/>
              </a:tblGrid>
              <a:tr h="39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err="1"/>
                        <a:t>п</a:t>
                      </a:r>
                      <a:r>
                        <a:rPr lang="ru-RU" sz="1200" dirty="0"/>
                        <a:t>/</a:t>
                      </a:r>
                      <a:r>
                        <a:rPr lang="ru-RU" sz="1200" dirty="0" err="1"/>
                        <a:t>п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Мероприятия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Сроки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Ответственные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1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Поздравление ветеранов с Днем пожилого человека, с Днем защитника Отечества, Международным женским днем, Днем </a:t>
                      </a:r>
                      <a:r>
                        <a:rPr lang="ru-RU" sz="1200" dirty="0" smtClean="0"/>
                        <a:t>Победы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2012-2016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Кл. рук. 5класса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43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2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Конкурс рисунков «Я только слышал о войне</a:t>
                      </a:r>
                      <a:r>
                        <a:rPr lang="ru-RU" sz="1200" dirty="0" smtClean="0"/>
                        <a:t>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/>
                        <a:t>Октябрь </a:t>
                      </a:r>
                      <a:r>
                        <a:rPr lang="ru-RU" sz="1200" dirty="0"/>
                        <a:t> 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Учитель </a:t>
                      </a:r>
                      <a:r>
                        <a:rPr lang="ru-RU" sz="1200" dirty="0" smtClean="0"/>
                        <a:t>ИЗО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99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Участие в акции «Никто не забыт, ничто не забыто»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В течение года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Зам. по </a:t>
                      </a:r>
                      <a:r>
                        <a:rPr lang="ru-RU" sz="1200" dirty="0" err="1" smtClean="0"/>
                        <a:t>ВР,ст</a:t>
                      </a:r>
                      <a:r>
                        <a:rPr lang="ru-RU" sz="1200" dirty="0"/>
                        <a:t>. вожатый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Кл. руководители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49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Беседы на Кл. часах о Днях воинской славы</a:t>
                      </a:r>
                      <a:r>
                        <a:rPr lang="ru-RU" sz="1200" dirty="0" smtClean="0"/>
                        <a:t>.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В течение </a:t>
                      </a:r>
                      <a:r>
                        <a:rPr lang="ru-RU" sz="1200" dirty="0" smtClean="0"/>
                        <a:t>года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Кл. рук.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1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r>
                        <a:rPr lang="ru-RU" sz="1200" dirty="0" smtClean="0"/>
                        <a:t>Оформление </a:t>
                      </a:r>
                      <a:r>
                        <a:rPr lang="ru-RU" sz="1200" dirty="0"/>
                        <a:t>уголков «Мужество русского воина»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r>
                        <a:rPr lang="ru-RU" sz="1200" dirty="0" smtClean="0"/>
                        <a:t>Ноябрь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r>
                        <a:rPr lang="ru-RU" sz="1200" dirty="0" smtClean="0"/>
                        <a:t>Кл</a:t>
                      </a:r>
                      <a:r>
                        <a:rPr lang="ru-RU" sz="1200" dirty="0"/>
                        <a:t>. рук. и учитель истории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98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6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Патриотическая акция «Обелиск у дороги»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В течение года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Учитель труда и учащиеся 5-7 классов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8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7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Турнир по футболу, посвященный  Победе в Вов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Ноябрь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Учителя физической </a:t>
                      </a:r>
                      <a:r>
                        <a:rPr lang="ru-RU" sz="1200" dirty="0" smtClean="0"/>
                        <a:t>культуры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8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8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Экскурсии в Комнату боевой и трудовой  славы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В течение года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Учитель ОБЖ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4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/>
                        <a:t>9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Классные часы на тему «Герои и подвиги»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/>
                        <a:t>Ноябрь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/>
                        <a:t>Кл. </a:t>
                      </a:r>
                      <a:r>
                        <a:rPr lang="ru-RU" sz="1200" dirty="0"/>
                        <a:t>руководитель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99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Участие в конкурсе проектов школьных музеев «Сохрани свою историю</a:t>
                      </a:r>
                      <a:r>
                        <a:rPr lang="ru-RU" sz="1200" dirty="0" smtClean="0"/>
                        <a:t>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/>
                        <a:t>Ноябрь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Актив школьного музея и ст. вожатый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98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11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Конкурс сочинений «Память жива», посвященный </a:t>
                      </a:r>
                      <a:r>
                        <a:rPr lang="ru-RU" sz="1200" dirty="0" err="1"/>
                        <a:t>устьянским</a:t>
                      </a:r>
                      <a:r>
                        <a:rPr lang="ru-RU" sz="1200" dirty="0"/>
                        <a:t> участникам </a:t>
                      </a:r>
                      <a:r>
                        <a:rPr lang="ru-RU" sz="1200" dirty="0" smtClean="0"/>
                        <a:t>войны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Ноябрь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Учителя русского языка и литературы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33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12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Участие в районном конкурсе творческих работ «Я помню! Я горжусь!»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 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Ноябрь-декабрь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/>
                        <a:t>ежегодно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/>
                        <a:t>Учитель истории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205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187450" y="1196975"/>
            <a:ext cx="6985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28596" y="214290"/>
            <a:ext cx="7389835" cy="8096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План реализации Программы на 2012 – 2016 годы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071546"/>
          <a:ext cx="8215372" cy="559010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8628"/>
                <a:gridCol w="4214842"/>
                <a:gridCol w="1518059"/>
                <a:gridCol w="2053843"/>
              </a:tblGrid>
              <a:tr h="42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Участие в районном конкурсе творческих работ «Я помню! Я горжусь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!»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Ноябрь-декабрь 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Учитель истории</a:t>
                      </a:r>
                    </a:p>
                  </a:txBody>
                  <a:tcPr marL="0" marR="0" marT="0" marB="0"/>
                </a:tc>
              </a:tr>
              <a:tr h="410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Участие в районном конкурсе «Лучшая открытка ветерану»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Учитель 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ИЗО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Акция  «Ветеран живет рядом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Кл. рук. 5-11 классов</a:t>
                      </a:r>
                    </a:p>
                  </a:txBody>
                  <a:tcPr marL="0" marR="0" marT="0" marB="0"/>
                </a:tc>
              </a:tr>
              <a:tr h="1046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Акция «Вахта памяти»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1)Встречи с ветеранами ВО в и тружениками тыла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2) Линейки, посвященные памятным датам Вов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3)Общешкольная линейка, посвященная Победе в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ВОв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, минута молчания, возложение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цветов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Зам. по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ВР, ст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. вожатый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Кл.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руководители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5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Знакомство с выставкой литературы в школьной библиотеке «Люби и знай свой край», «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Устьянцы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  в боях за Родину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Ноябрь 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Зав. </a:t>
                      </a:r>
                      <a:r>
                        <a:rPr lang="ru-RU" sz="1200" dirty="0" err="1">
                          <a:latin typeface="+mn-lt"/>
                          <a:ea typeface="Times New Roman"/>
                          <a:cs typeface="Times New Roman"/>
                        </a:rPr>
                        <a:t>шк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. библиотекой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7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Просмотр фильмов, посвященных событиям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ВОв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и прослушивание песен военных лет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музыки,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Кл.руководитель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953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Литературно- музыкальная композиция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«Дети и война несовместимы»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 по ВР, ст. вожатый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 </a:t>
                      </a:r>
                    </a:p>
                  </a:txBody>
                  <a:tcPr marL="0" marR="0" marT="0" marB="0"/>
                </a:tc>
              </a:tr>
              <a:tr h="3570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Конкурс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чтецов «Дети о войне»</a:t>
                      </a:r>
                      <a:endParaRPr lang="ru-RU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Декабрь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 1-5кл.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зав.шк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библиотекой</a:t>
                      </a:r>
                    </a:p>
                  </a:txBody>
                  <a:tcPr marL="0" marR="0" marT="0" marB="0"/>
                </a:tc>
              </a:tr>
              <a:tr h="406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плакатов ко Дню защитников Отечества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 5-11 классов</a:t>
                      </a:r>
                    </a:p>
                  </a:txBody>
                  <a:tcPr marL="0" marR="0" marT="0" marB="0"/>
                </a:tc>
              </a:tr>
              <a:tr h="406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Выставка моделей боевой техники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 1-5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и учителя труда</a:t>
                      </a:r>
                    </a:p>
                  </a:txBody>
                  <a:tcPr marL="0" marR="0" marT="0" marB="0"/>
                </a:tc>
              </a:tr>
              <a:tr h="247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Соревнования по шашкам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физич.культуры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559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патриотической песни «Прикоснись к подвигу сердцем»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 1-11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учащиеся и учитель музыки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205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187450" y="1196975"/>
            <a:ext cx="6985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2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00034" y="142852"/>
            <a:ext cx="7389835" cy="8096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>
                  <a:alpha val="59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0099FF">
                  <a:alpha val="59000"/>
                </a:srgbClr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План реализации Программы на 2012 – 2016 годы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214422"/>
          <a:ext cx="8215372" cy="537569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8628"/>
                <a:gridCol w="4214842"/>
                <a:gridCol w="1518059"/>
                <a:gridCol w="2053843"/>
              </a:tblGrid>
              <a:tr h="70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Тематические общешкольные мероприятия , посвященные Дню защитника Отечества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Февраль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 по ВР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Ст. вожатый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Зам. по ВР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Приглашение вдов и участников войны на праздничный концерт ко Дню 8 марта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Ст. вожатый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250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Фотовыставка «Война и моя семья»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6 класса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3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мужества, посвященные  Победе «Молодого поколения в годы войны»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Апрель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 и библиотекарь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37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общешкольному конкурсу «Смотр строя и песни»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Апрель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физической культуры и ОБЖ</a:t>
                      </a:r>
                    </a:p>
                  </a:txBody>
                  <a:tcPr marL="0" marR="0" marT="0" marB="0"/>
                </a:tc>
              </a:tr>
              <a:tr h="7052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Театрализованный конкурс «Литературные произведения о войне»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1-4 классы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5-7 классы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8-11 классы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руководители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5289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эстафеты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ежегодно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 руководители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5-7класоов и учителя физкультуры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18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«Писатели и поэты военных лет»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Апрель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литературы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920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Поздравление ветеранов с Днем Победы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Май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Кл.руководители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учащиеся школы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2278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Приглашение ветеранов на уроки мужества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Май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Зам по ВР,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Кл.руководители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526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районных мероприятиях, посвященных Великой Победе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Май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Учителя, учащиеся, родители</a:t>
                      </a:r>
                    </a:p>
                  </a:txBody>
                  <a:tcPr marL="0" marR="0" marT="0" marB="0"/>
                </a:tc>
              </a:tr>
              <a:tr h="267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Литературно-музыкальная композиция «Победный май»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Май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 По ВР и ст. вожатый</a:t>
                      </a:r>
                    </a:p>
                  </a:txBody>
                  <a:tcPr marL="0" marR="0" marT="0" marB="0"/>
                </a:tc>
              </a:tr>
              <a:tr h="36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Смотр строя и песни с приглашением ветеранов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Май ежегодно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ОБЖ и физкультуры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205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SS1097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87917">
            <a:off x="525856" y="501542"/>
            <a:ext cx="2571768" cy="19304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4" name="Picture 4" descr="Изображение 1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76207">
            <a:off x="526681" y="2860764"/>
            <a:ext cx="2562306" cy="1923396"/>
          </a:xfrm>
          <a:prstGeom prst="rect">
            <a:avLst/>
          </a:prstGeom>
          <a:noFill/>
          <a:ln w="38100">
            <a:solidFill>
              <a:srgbClr val="F4F4F4"/>
            </a:solidFill>
            <a:miter lim="800000"/>
            <a:headEnd/>
            <a:tailEnd/>
          </a:ln>
        </p:spPr>
      </p:pic>
      <p:pic>
        <p:nvPicPr>
          <p:cNvPr id="20486" name="Picture 6" descr="Изображение 29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50371">
            <a:off x="3381353" y="1000923"/>
            <a:ext cx="2497581" cy="18725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7" name="Picture 7" descr="Изображение 0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13600">
            <a:off x="3001363" y="3790309"/>
            <a:ext cx="2943225" cy="2208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2" name="Picture 2" descr="Изображение 0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462421">
            <a:off x="5693188" y="1640894"/>
            <a:ext cx="2979598" cy="2122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433662">
            <a:off x="6077296" y="4036583"/>
            <a:ext cx="2354756" cy="180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D:\славяне\завучинфо\картинки лето\75bfd2b6b03eac7bad8ad6a032a7d538-1433561791-1302538934-4da32ab6-620x348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86388"/>
            <a:ext cx="2428874" cy="1349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643050"/>
            <a:ext cx="7786742" cy="381635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Воспитывает всё: люди, вещи, явления, 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но прежде всего и дольше всего - люди. Из них на первом месте - родители и педагоги»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А. С. Макаренко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3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4762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970</Words>
  <Application>Microsoft Office PowerPoint</Application>
  <PresentationFormat>Экран (4:3)</PresentationFormat>
  <Paragraphs>227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</dc:title>
  <dc:creator>Ильдар</dc:creator>
  <cp:lastModifiedBy>Admin</cp:lastModifiedBy>
  <cp:revision>35</cp:revision>
  <dcterms:created xsi:type="dcterms:W3CDTF">2011-07-01T10:37:39Z</dcterms:created>
  <dcterms:modified xsi:type="dcterms:W3CDTF">2012-11-26T16:57:08Z</dcterms:modified>
</cp:coreProperties>
</file>