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sldIdLst>
    <p:sldId id="263" r:id="rId3"/>
    <p:sldId id="266" r:id="rId4"/>
    <p:sldId id="267" r:id="rId5"/>
    <p:sldId id="268" r:id="rId6"/>
    <p:sldId id="269" r:id="rId7"/>
    <p:sldId id="271" r:id="rId8"/>
    <p:sldId id="273" r:id="rId9"/>
    <p:sldId id="275" r:id="rId10"/>
    <p:sldId id="274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5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7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4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2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6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1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8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Радиация вокруг нас  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5024" cy="2216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8 класс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Преподаватель: </a:t>
            </a:r>
            <a:r>
              <a:rPr lang="ru-RU" dirty="0" err="1" smtClean="0"/>
              <a:t>Ряписов</a:t>
            </a:r>
            <a:r>
              <a:rPr lang="ru-RU" dirty="0" smtClean="0"/>
              <a:t> М. А.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Термальненская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468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2034"/>
            <a:ext cx="6840760" cy="50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Единицы измерения излучения</a:t>
            </a:r>
            <a:endParaRPr lang="ru-RU" sz="4000" b="1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329" y="1556792"/>
            <a:ext cx="4132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Рентген (Р)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31277" y="1552034"/>
            <a:ext cx="2801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БЭР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9792" y="2535287"/>
            <a:ext cx="4003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Зиверт</a:t>
            </a:r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(Зв)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2913" y="4154481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Р = 1 БЭР = 0,01 Зв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Зв = 100 БЭР </a:t>
            </a:r>
            <a:endParaRPr lang="ru-RU" sz="6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4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Влияние облучения на организм человека от различных источников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82678"/>
              </p:ext>
            </p:extLst>
          </p:nvPr>
        </p:nvGraphicFramePr>
        <p:xfrm>
          <a:off x="124691" y="980728"/>
          <a:ext cx="8988958" cy="5062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147525"/>
                <a:gridCol w="1690231"/>
                <a:gridCol w="2151202"/>
              </a:tblGrid>
              <a:tr h="5339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Виды облучения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Доза в Зв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Доза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 БЭР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98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От</a:t>
                      </a:r>
                      <a:r>
                        <a:rPr lang="ru-RU" sz="2200" b="1" baseline="0" dirty="0" smtClean="0"/>
                        <a:t> радона в воздухе (в год)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0,002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265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Полёт на самолёте на расстояние</a:t>
                      </a:r>
                      <a:r>
                        <a:rPr lang="ru-RU" sz="2200" b="1" baseline="0" dirty="0" smtClean="0"/>
                        <a:t> 2500 м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98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Рентген зуба 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265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Просмотр телевизора в течении 2 часов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0,00005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0,005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98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Рентген желудка,</a:t>
                      </a:r>
                      <a:r>
                        <a:rPr lang="ru-RU" sz="2200" b="1" baseline="0" dirty="0" smtClean="0"/>
                        <a:t> флюорография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96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Нахождение в непроветриваемом помещении (в день)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0,00002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0,002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96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Прием душа с термальной водой или ванны (в час)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0,00015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0,015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29349"/>
              </p:ext>
            </p:extLst>
          </p:nvPr>
        </p:nvGraphicFramePr>
        <p:xfrm>
          <a:off x="83127" y="6156960"/>
          <a:ext cx="8964489" cy="701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290826"/>
                <a:gridCol w="1528316"/>
                <a:gridCol w="2145347"/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Естественный</a:t>
                      </a:r>
                      <a:r>
                        <a:rPr lang="ru-RU" sz="2000" baseline="0" dirty="0" smtClean="0"/>
                        <a:t> радиационный фон земли (в год)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0,003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0,3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Вильгельм Рентген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807422" cy="5400600"/>
          </a:xfrm>
        </p:spPr>
      </p:pic>
      <p:sp>
        <p:nvSpPr>
          <p:cNvPr id="5" name="TextBox 4"/>
          <p:cNvSpPr txBox="1"/>
          <p:nvPr/>
        </p:nvSpPr>
        <p:spPr>
          <a:xfrm>
            <a:off x="4932040" y="1916832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Немецкий физик. </a:t>
            </a:r>
          </a:p>
          <a:p>
            <a:pPr algn="ctr"/>
            <a:r>
              <a:rPr lang="ru-RU" sz="4000" b="1" dirty="0" smtClean="0"/>
              <a:t>В 1895 году открыл </a:t>
            </a:r>
          </a:p>
          <a:p>
            <a:pPr algn="ctr"/>
            <a:r>
              <a:rPr lang="ru-RU" sz="4000" b="1" dirty="0" smtClean="0"/>
              <a:t>излучение названное </a:t>
            </a:r>
          </a:p>
          <a:p>
            <a:pPr algn="ctr"/>
            <a:r>
              <a:rPr lang="ru-RU" sz="4000" b="1" dirty="0" smtClean="0"/>
              <a:t>его именем.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252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Ионизирующее излучение – это поток заряженных и нейтральных частиц, а также электромагнитных волн, который при прохождении через вещество превращает нейтральные, устойчивые атомы и молекулы вещества в электрически заряженные неустойчивые частицы. 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2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Воздействие ионизирующего излучения на живую клетку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848872" cy="47940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7992888" cy="428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2178"/>
            <a:ext cx="8208912" cy="472718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948264" y="249289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465313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7 C -0.01424 0.00208 -0.02483 0.00532 -0.03855 0.00903 C -0.05469 0.01968 -0.06893 0.03171 -0.08629 0.03935 C -0.10174 0.05486 -0.1231 0.0669 -0.1408 0.0787 C -0.14879 0.08958 -0.15244 0.10185 -0.15903 0.11505 C -0.1606 0.11806 -0.16129 0.12222 -0.16355 0.12431 C -0.18004 0.13866 -0.17344 0.13125 -0.18403 0.14537 C -0.18473 0.14838 -0.18455 0.15232 -0.18629 0.15463 C -0.18803 0.15695 -0.19098 0.15625 -0.19306 0.15764 C -0.20886 0.16782 -0.18976 0.16088 -0.21129 0.16667 C -0.23681 0.18935 -0.21146 0.18056 -0.26129 0.18472 C -0.30122 0.1963 -0.28594 0.19074 -0.35903 0.18796 C -0.37466 0.17384 -0.36737 0.17801 -0.37952 0.17269 C -0.46389 0.17523 -0.44827 0.16968 -0.49306 0.18171 C -0.50209 0.18982 -0.51094 0.19468 -0.52032 0.20301 C -0.52778 0.20972 -0.53438 0.22315 -0.54306 0.22732 C -0.54671 0.22917 -0.5507 0.2294 -0.55452 0.23032 C -0.55955 0.23472 -0.5658 0.24028 -0.57032 0.24537 C -0.57362 0.24907 -0.57535 0.25579 -0.57952 0.25764 C -0.58889 0.26181 -0.58438 0.2588 -0.59306 0.26667 C -0.59532 0.31343 -0.58733 0.30139 -0.59757 0.31505 " pathEditMode="relative" ptsTypes="ffffffff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0.00092 0.05017 -0.00093 0.075 0.00301 C 0.07778 0.00347 0.0783 0.00879 0.07951 0.01227 C 0.08472 0.02754 0.08281 0.0368 0.09549 0.04236 C 0.11181 0.03518 0.10729 0.01921 0.12274 0.01227 C 0.12431 0.01018 0.12517 0.00671 0.12726 0.00602 C 0.13403 0.00417 0.13455 0.0118 0.13872 0.01528 C 0.1408 0.0169 0.14323 0.01736 0.14549 0.01829 C 0.14931 0.03356 0.14497 0.02245 0.15451 0.03333 C 0.1632 0.04329 0.16667 0.05301 0.17726 0.05764 C 0.2257 0.05532 0.27257 0.05139 0.32049 0.0456 C 0.35608 0.03542 0.35747 0.04004 0.41146 0.04236 C 0.41563 0.04815 0.42326 0.05 0.425 0.05764 C 0.42708 0.06713 0.41597 0.09676 0.41372 0.10903 C 0.41597 0.12917 0.41528 0.15046 0.42049 0.16967 C 0.42188 0.17477 0.42795 0.17407 0.43195 0.17569 C 0.44618 0.18148 0.46094 0.18472 0.475 0.19097 C 0.48108 0.18889 0.48715 0.18704 0.49323 0.18495 C 0.49688 0.18379 0.49913 0.1787 0.50226 0.17569 C 0.5158 0.16273 0.52743 0.15 0.54323 0.14236 C 0.54774 0.13634 0.55087 0.13079 0.55695 0.12731 C 0.56129 0.12477 0.57049 0.12129 0.57049 0.12129 C 0.57205 0.11829 0.575 0.11597 0.575 0.11227 C 0.575 0.10856 0.57257 0.10555 0.57049 0.10301 C 0.56094 0.0919 0.55938 0.09213 0.55 0.08796 C 0.54774 0.08588 0.54392 0.08542 0.54323 0.08194 C 0.54271 0.07917 0.54566 0.07592 0.54774 0.07569 C 0.56215 0.07477 0.57656 0.07778 0.59097 0.07893 C 0.60139 0.08241 0.6099 0.08819 0.62049 0.09097 C 0.62344 0.09305 0.62639 0.0956 0.62951 0.09699 C 0.63542 0.09954 0.64774 0.10301 0.64774 0.10301 C 0.65087 0.10602 0.6533 0.11042 0.65695 0.11227 C 0.66337 0.11574 0.67066 0.11528 0.67726 0.11829 C 0.725 0.11574 0.77274 0.11227 0.82049 0.11227 " pathEditMode="relative" ptsTypes="fffffffffffffffffffffffffffffffffA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06" y="3563823"/>
            <a:ext cx="1053968" cy="29509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8" y="1510207"/>
            <a:ext cx="1144991" cy="4770371"/>
          </a:xfrm>
          <a:prstGeom prst="rect">
            <a:avLst/>
          </a:prstGeom>
        </p:spPr>
      </p:pic>
      <p:sp>
        <p:nvSpPr>
          <p:cNvPr id="14" name="Параллелограмм 13"/>
          <p:cNvSpPr/>
          <p:nvPr/>
        </p:nvSpPr>
        <p:spPr>
          <a:xfrm rot="20690986">
            <a:off x="4129423" y="1536933"/>
            <a:ext cx="2110280" cy="4212049"/>
          </a:xfrm>
          <a:prstGeom prst="parallelogram">
            <a:avLst>
              <a:gd name="adj" fmla="val 57724"/>
            </a:avLst>
          </a:prstGeom>
          <a:solidFill>
            <a:schemeClr val="bg1"/>
          </a:solidFill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Состав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ионизирующего излучения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5874" r="76970" b="23926"/>
          <a:stretch/>
        </p:blipFill>
        <p:spPr>
          <a:xfrm>
            <a:off x="0" y="1673904"/>
            <a:ext cx="3024336" cy="4464496"/>
          </a:xfrm>
        </p:spPr>
      </p:pic>
      <p:sp>
        <p:nvSpPr>
          <p:cNvPr id="3" name="Стрелка вправо 2"/>
          <p:cNvSpPr/>
          <p:nvPr/>
        </p:nvSpPr>
        <p:spPr>
          <a:xfrm rot="19752404">
            <a:off x="2013949" y="2965633"/>
            <a:ext cx="1459893" cy="487408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114047" y="3789040"/>
            <a:ext cx="1325840" cy="487487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860170">
            <a:off x="1976567" y="4572610"/>
            <a:ext cx="1600801" cy="544398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7713" y="1510207"/>
            <a:ext cx="8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FF3300"/>
                </a:solidFill>
                <a:ea typeface="+mj-ea"/>
                <a:cs typeface="+mj-cs"/>
                <a:sym typeface="Symbol"/>
              </a:rPr>
              <a:t></a:t>
            </a:r>
            <a:endParaRPr lang="ru-RU" sz="10000" dirty="0">
              <a:solidFill>
                <a:srgbClr val="FF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7532" y="2973432"/>
            <a:ext cx="8883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FF0000"/>
                </a:solidFill>
                <a:ea typeface="+mj-ea"/>
                <a:cs typeface="+mj-cs"/>
                <a:sym typeface="Symbol"/>
              </a:rPr>
              <a:t>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6019" y="4276527"/>
            <a:ext cx="7120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FF0000"/>
                </a:solidFill>
                <a:ea typeface="+mj-ea"/>
                <a:cs typeface="+mj-cs"/>
                <a:sym typeface="Symbol"/>
              </a:rPr>
              <a:t>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207751" y="2325815"/>
            <a:ext cx="1012321" cy="300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724" y="5994765"/>
            <a:ext cx="21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Лист бумаги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35487" y="3732298"/>
            <a:ext cx="1012321" cy="300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80112" y="3732298"/>
            <a:ext cx="1296144" cy="300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46379" y="5164043"/>
            <a:ext cx="1001429" cy="326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71911" y="5164043"/>
            <a:ext cx="1001429" cy="326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079795" y="5164043"/>
            <a:ext cx="730861" cy="326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8100392" y="5164043"/>
            <a:ext cx="730861" cy="326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 animBg="1"/>
      <p:bldP spid="5" grpId="0" animBg="1"/>
      <p:bldP spid="7" grpId="0" animBg="1"/>
      <p:bldP spid="4" grpId="0"/>
      <p:bldP spid="8" grpId="0"/>
      <p:bldP spid="9" grpId="0"/>
      <p:bldP spid="12" grpId="0" animBg="1"/>
      <p:bldP spid="15" grpId="0"/>
      <p:bldP spid="16" grpId="0" animBg="1"/>
      <p:bldP spid="17" grpId="0" animBg="1"/>
      <p:bldP spid="11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138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Источники ионизирующего излучения</a:t>
            </a:r>
            <a:endParaRPr lang="ru-RU" sz="4000" b="1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808820"/>
            <a:ext cx="7388357" cy="7920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Естественные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7362775">
            <a:off x="2292557" y="3088364"/>
            <a:ext cx="987789" cy="3374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4" y="3770588"/>
            <a:ext cx="3409552" cy="1428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344" y="5373216"/>
            <a:ext cx="326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Космическое</a:t>
            </a:r>
          </a:p>
          <a:p>
            <a:pPr algn="ctr"/>
            <a:r>
              <a:rPr lang="ru-RU" sz="3200" b="1" dirty="0" smtClean="0"/>
              <a:t> излучение</a:t>
            </a:r>
            <a:endParaRPr lang="ru-RU" sz="3200" b="1" dirty="0"/>
          </a:p>
        </p:txBody>
      </p:sp>
      <p:sp>
        <p:nvSpPr>
          <p:cNvPr id="11" name="Стрелка вправо 10"/>
          <p:cNvSpPr/>
          <p:nvPr/>
        </p:nvSpPr>
        <p:spPr>
          <a:xfrm rot="3188923">
            <a:off x="5933737" y="3105480"/>
            <a:ext cx="987789" cy="3374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2303" y="5373216"/>
            <a:ext cx="3437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Природные </a:t>
            </a:r>
          </a:p>
          <a:p>
            <a:pPr algn="ctr"/>
            <a:r>
              <a:rPr lang="ru-RU" sz="3200" b="1" dirty="0" err="1" smtClean="0"/>
              <a:t>радионуклеиды</a:t>
            </a: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99" y="3863453"/>
            <a:ext cx="4022166" cy="12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04" y="5301210"/>
            <a:ext cx="3026144" cy="1556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99" y="531641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Источники ионизирующего излучения</a:t>
            </a:r>
            <a:endParaRPr lang="ru-RU" sz="4000" b="1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354026"/>
            <a:ext cx="8280920" cy="7920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Искусственные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49475" y="2379167"/>
            <a:ext cx="850837" cy="3847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324544" y="4653135"/>
            <a:ext cx="349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Атомные </a:t>
            </a:r>
            <a:r>
              <a:rPr lang="ru-RU" sz="2800" b="1" u="sng" dirty="0" smtClean="0"/>
              <a:t>электростанции</a:t>
            </a:r>
            <a:endParaRPr lang="ru-RU" sz="2800" b="1" u="sng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021138" y="2415403"/>
            <a:ext cx="825685" cy="3374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1760" y="4653134"/>
            <a:ext cx="3003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Радиоактивные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u="sng" dirty="0" smtClean="0"/>
              <a:t>аварии</a:t>
            </a:r>
            <a:endParaRPr lang="ru-RU" sz="2800" b="1" u="sng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8" y="3066492"/>
            <a:ext cx="1983304" cy="1586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1" b="16877"/>
          <a:stretch/>
        </p:blipFill>
        <p:spPr>
          <a:xfrm>
            <a:off x="2555776" y="3100772"/>
            <a:ext cx="2146527" cy="1552363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5400000">
            <a:off x="7784254" y="2390245"/>
            <a:ext cx="825685" cy="3374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2"/>
          <a:stretch/>
        </p:blipFill>
        <p:spPr>
          <a:xfrm>
            <a:off x="6541399" y="3066492"/>
            <a:ext cx="2374096" cy="1552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4748" y="4653133"/>
            <a:ext cx="1769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Ядерные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u="sng" dirty="0" smtClean="0"/>
              <a:t>взрывы</a:t>
            </a:r>
            <a:endParaRPr lang="ru-RU" sz="2800" b="1" u="sng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255864" y="3567530"/>
            <a:ext cx="3129936" cy="3374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342" y="5607242"/>
            <a:ext cx="5556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Использование медицинского</a:t>
            </a:r>
          </a:p>
          <a:p>
            <a:pPr algn="ctr"/>
            <a:r>
              <a:rPr lang="ru-RU" sz="2800" b="1" u="sng" dirty="0" smtClean="0"/>
              <a:t>оборудования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34612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11" grpId="0" animBg="1"/>
      <p:bldP spid="12" grpId="0"/>
      <p:bldP spid="15" grpId="0" animBg="1"/>
      <p:bldP spid="4" grpId="0"/>
      <p:bldP spid="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99" y="531641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Последствия ионизирующего </a:t>
            </a:r>
            <a:r>
              <a:rPr lang="ru-RU" sz="4000" b="1" dirty="0" smtClean="0">
                <a:latin typeface="+mn-lt"/>
              </a:rPr>
              <a:t>излучения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23728"/>
            <a:ext cx="7880424" cy="51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Как гуляла радиация от </a:t>
            </a:r>
            <a:r>
              <a:rPr lang="ru-RU" sz="2800" b="1" dirty="0" err="1" smtClean="0">
                <a:latin typeface="+mn-lt"/>
              </a:rPr>
              <a:t>Фукисимы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9" y="1052736"/>
            <a:ext cx="8571682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1206</TotalTime>
  <Words>218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Constantia</vt:lpstr>
      <vt:lpstr>Symbol</vt:lpstr>
      <vt:lpstr>Wingdings 2</vt:lpstr>
      <vt:lpstr>Поток</vt:lpstr>
      <vt:lpstr>1_Поток</vt:lpstr>
      <vt:lpstr>Радиация вокруг нас  </vt:lpstr>
      <vt:lpstr>Вильгельм Рентген</vt:lpstr>
      <vt:lpstr>Ионизирующее излучение – это поток заряженных и нейтральных частиц, а также электромагнитных волн, который при прохождении через вещество превращает нейтральные, устойчивые атомы и молекулы вещества в электрически заряженные неустойчивые частицы. </vt:lpstr>
      <vt:lpstr>Воздействие ионизирующего излучения на живую клетку</vt:lpstr>
      <vt:lpstr>Состав  ионизирующего излучения</vt:lpstr>
      <vt:lpstr>Источники ионизирующего излучения</vt:lpstr>
      <vt:lpstr>Источники ионизирующего излучения</vt:lpstr>
      <vt:lpstr>Последствия ионизирующего излучения</vt:lpstr>
      <vt:lpstr>Как гуляла радиация от Фукисимы</vt:lpstr>
      <vt:lpstr>Единицы измерения излучения</vt:lpstr>
      <vt:lpstr>Влияние облучения на организм человека от различных источников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опрос «Радиация вокруг нас»</dc:title>
  <cp:lastModifiedBy>ryapisov</cp:lastModifiedBy>
  <cp:revision>60</cp:revision>
  <dcterms:modified xsi:type="dcterms:W3CDTF">2014-01-22T00:48:29Z</dcterms:modified>
</cp:coreProperties>
</file>