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9" r:id="rId2"/>
    <p:sldId id="257" r:id="rId3"/>
    <p:sldId id="256" r:id="rId4"/>
    <p:sldId id="270" r:id="rId5"/>
    <p:sldId id="271" r:id="rId6"/>
    <p:sldId id="265" r:id="rId7"/>
    <p:sldId id="261" r:id="rId8"/>
    <p:sldId id="266" r:id="rId9"/>
    <p:sldId id="267" r:id="rId10"/>
    <p:sldId id="262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0188-56EC-4229-BFC5-BB5D7F2BC16B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999CD-E04C-46A1-B62E-68771A4FD2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523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999CD-E04C-46A1-B62E-68771A4FD28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148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999CD-E04C-46A1-B62E-68771A4FD28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31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1E83-4499-4955-95C9-B69EC05330C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BBE3-5B54-43E3-8190-B7B02C315D8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2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56960-4FFC-48A5-AB69-20DBB43E8DF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9BD98-5A0C-4BC1-8032-732A2BB3FB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9A52E-F535-4D8B-8017-F510DF41813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11A2-E005-43EC-9DF1-6F41CCB9A18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8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9DAA-4897-4B7F-B35E-7F74448705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F84FB-D471-4E0D-A5FB-5053B3E48A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7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1F5F-DC84-4D9F-A652-4E601EF25BD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A0A4-1BFC-414A-94C4-A33C16A7CA1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83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458C3-051F-4A57-AA4F-237215AE2EE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307C5-4FB5-42A5-9162-7BF3FEA87E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313F1-92B8-4282-9B0E-58C23650F9E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6E3-0778-469C-8B9F-EA08969AF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9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AE97E-E7D9-4821-84E0-5F0FF97F54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E8F0-440E-4D43-B0A6-17E5B1709A3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8B412-ACB6-4C64-93EB-43943AC9FE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87231-F0E6-424F-BE84-F8D22238AF9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3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FF8D9-30FB-4808-B054-1A4D97D0308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10403-E6F4-409C-B4BB-87CDBABCDDE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85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AC483-0834-49F3-BD6F-696C1D5F9E7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EECD-D15E-44FA-966B-A89511ECF2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5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D8458-1155-4F54-9C71-3BE6FACBC3D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3CF32E-2B3A-4E7F-A1E7-7FF1514613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al.ru/usrfile/img/risunok-korolya.jpg" TargetMode="Externa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source=wiz&amp;text=%D0%BA%D0%BE%D1%80%D0%BE%D0%BB%D0%B5%D0%B2%D0%B0%20%D1%80%D0%B8%D1%81%D1%83%D0%BD%D0%BE%D0%BA&amp;noreask=1&amp;img_url=http://img0.liveinternet.ru/images/attach/c/1/50/346/50346652_2.jpg&amp;pos=6&amp;rpt=simage&amp;lr=4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8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r>
              <a:rPr lang="ru-RU" sz="3600" u="sng" smtClean="0"/>
              <a:t>Действительные причастия прошедшего времени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1285875"/>
          <a:ext cx="8715375" cy="5429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5"/>
                <a:gridCol w="2905125"/>
                <a:gridCol w="2905125"/>
              </a:tblGrid>
              <a:tr h="2169195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Глаголы совершенного и несовершенного вида переходные</a:t>
                      </a:r>
                      <a:r>
                        <a:rPr lang="ru-RU" sz="24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непереходные</a:t>
                      </a:r>
                      <a:endParaRPr lang="ru-RU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Суффиксы действительных</a:t>
                      </a:r>
                      <a:r>
                        <a:rPr lang="ru-RU" sz="24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причастий прошедшего времени</a:t>
                      </a:r>
                      <a:endParaRPr lang="ru-RU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Действительные причастия прошедшего</a:t>
                      </a:r>
                      <a:r>
                        <a:rPr lang="ru-RU" sz="24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времени</a:t>
                      </a:r>
                      <a:endParaRPr lang="ru-RU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9" marR="91439"/>
                </a:tc>
              </a:tr>
              <a:tr h="22793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Строить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засеять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расколоться</a:t>
                      </a:r>
                      <a:endParaRPr lang="ru-RU" sz="2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вш -</a:t>
                      </a:r>
                      <a:endParaRPr lang="ru-RU" sz="2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строивший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засеявший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расколовшийся</a:t>
                      </a:r>
                      <a:endParaRPr lang="ru-RU" sz="2000" dirty="0"/>
                    </a:p>
                  </a:txBody>
                  <a:tcPr marL="91439" marR="91439"/>
                </a:tc>
              </a:tr>
              <a:tr h="98067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нести</a:t>
                      </a:r>
                      <a:endParaRPr lang="ru-RU" sz="2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ш</a:t>
                      </a:r>
                      <a:r>
                        <a:rPr lang="ru-RU" sz="2000" baseline="0" dirty="0" smtClean="0"/>
                        <a:t> -</a:t>
                      </a:r>
                      <a:endParaRPr lang="ru-RU" sz="2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нёсший</a:t>
                      </a:r>
                      <a:endParaRPr lang="ru-RU" sz="2000" dirty="0"/>
                    </a:p>
                  </a:txBody>
                  <a:tcPr marL="91439" marR="91439"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10800000">
            <a:off x="285750" y="5072063"/>
            <a:ext cx="928688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285750" y="3857625"/>
            <a:ext cx="7143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285750" y="4429125"/>
            <a:ext cx="5715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929481" y="37853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15106" y="43568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14312" y="3786188"/>
            <a:ext cx="161925" cy="190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86606" y="43568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215106" y="499983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643856" y="499983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>
            <a:off x="285750" y="6143625"/>
            <a:ext cx="3571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72294" y="60713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15106" y="60713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1500188" y="5072063"/>
            <a:ext cx="214312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1100000" flipV="1">
            <a:off x="6073775" y="3754438"/>
            <a:ext cx="928688" cy="714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>
            <a:off x="6072188" y="4429125"/>
            <a:ext cx="92868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6072188" y="6072188"/>
            <a:ext cx="5715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6001544" y="3713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6001544" y="43568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6930231" y="43568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6930231" y="37139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6001544" y="5999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6573044" y="5999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6001544" y="49283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072188" y="5000625"/>
            <a:ext cx="1285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7000875" y="3571875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7000875" y="4143375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86625" y="4714875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643688" y="5786438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8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204864"/>
            <a:ext cx="8665257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indent="270510">
              <a:spcAft>
                <a:spcPts val="0"/>
              </a:spcAft>
            </a:pPr>
            <a:r>
              <a:rPr lang="ru-RU" sz="6600" b="1" cap="all" dirty="0">
                <a:ln w="0"/>
                <a:solidFill>
                  <a:srgbClr val="FFC000"/>
                </a:solidFill>
                <a:effectLst>
                  <a:outerShdw blurRad="50800" dist="50800" dir="5400000" algn="ctr" rotWithShape="0">
                    <a:srgbClr val="002060"/>
                  </a:outerShdw>
                  <a:reflection blurRad="6350" stA="60000" endA="900" endPos="60000" dist="29997" dir="5400000" sy="-100000" algn="bl" rotWithShape="0"/>
                </a:effectLst>
                <a:latin typeface="Times New Roman"/>
                <a:ea typeface="Times New Roman"/>
              </a:rPr>
              <a:t>Спасибо за урок</a:t>
            </a:r>
          </a:p>
        </p:txBody>
      </p:sp>
    </p:spTree>
    <p:extLst>
      <p:ext uri="{BB962C8B-B14F-4D97-AF65-F5344CB8AC3E}">
        <p14:creationId xmlns:p14="http://schemas.microsoft.com/office/powerpoint/2010/main" val="10482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рисунок короля">
            <a:hlinkClick r:id="rId2" tooltip="рисунок короля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3" r="29628" b="33988"/>
          <a:stretch/>
        </p:blipFill>
        <p:spPr bwMode="auto">
          <a:xfrm>
            <a:off x="1283346" y="1052735"/>
            <a:ext cx="2564821" cy="43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4-tub-ru.yandex.net/i?id=12543827-5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3145920" cy="41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7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enagold.ru/fon/clipart/g/gnom/gnom2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2059" b="7471"/>
          <a:stretch/>
        </p:blipFill>
        <p:spPr bwMode="auto">
          <a:xfrm>
            <a:off x="422719" y="194511"/>
            <a:ext cx="1078483" cy="13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enagold.ru/fon/clipart/g/gnom/gnom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4511"/>
            <a:ext cx="1360000" cy="1440000"/>
          </a:xfrm>
          <a:prstGeom prst="rect">
            <a:avLst/>
          </a:prstGeom>
          <a:noFill/>
        </p:spPr>
      </p:pic>
      <p:pic>
        <p:nvPicPr>
          <p:cNvPr id="1030" name="Picture 6" descr="http://www.lenagold.ru/fon/clipart/g/gnom/gnom2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94511"/>
            <a:ext cx="1560000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lenagold.ru/fon/clipart/g/gnom/gnom0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lenagold.ru/fon/clipart/g/gnom/gnom1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621" y="2217697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lenagold.ru/fon/clipart/g/gnom/gnom07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lenagold.ru/fon/clipart/g/gnom/gnom26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9"/>
          <a:stretch/>
        </p:blipFill>
        <p:spPr bwMode="auto">
          <a:xfrm>
            <a:off x="422719" y="4365104"/>
            <a:ext cx="1630888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5-tub-ru.yandex.net/i?id=230991574-07-72&amp;n=1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663387"/>
            <a:ext cx="1140480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lenagold.ru/fon/clipart/g/gnom/gnom21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016" y="4520512"/>
            <a:ext cx="1905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www.lenagold.ru/fon/clipart/g/gnom/gnom2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477" y="266511"/>
            <a:ext cx="1292000" cy="13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lenagold.ru/fon/clipart/g/gnom/gnom06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185" y="2159318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lenagold.ru/fon/clipart/g/gnom/gnom12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80" y="4365104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3910" y="1562511"/>
            <a:ext cx="7360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/>
              <a:t>ущ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81540" y="1624066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ющ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95501" y="1608567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ащ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53025" y="1694477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ящ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6358" y="3932197"/>
            <a:ext cx="602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ea typeface="Times New Roman"/>
              </a:rPr>
              <a:t>ом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43287" y="4116863"/>
            <a:ext cx="636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им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13673" y="4116863"/>
            <a:ext cx="58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ем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834622" y="4116863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вш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61960" y="6381328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нн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63571" y="6334780"/>
            <a:ext cx="75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енн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55334" y="6402143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т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155185" y="6402143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ш</a:t>
            </a:r>
          </a:p>
        </p:txBody>
      </p:sp>
    </p:spTree>
    <p:extLst>
      <p:ext uri="{BB962C8B-B14F-4D97-AF65-F5344CB8AC3E}">
        <p14:creationId xmlns:p14="http://schemas.microsoft.com/office/powerpoint/2010/main" val="232615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107504" y="836711"/>
            <a:ext cx="9036496" cy="5262979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836712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297FD5">
                  <a:lumMod val="50000"/>
                </a:srgbClr>
              </a:solidFill>
            </a:endParaRPr>
          </a:p>
          <a:p>
            <a:endParaRPr lang="ru-RU" sz="2400" b="1" dirty="0">
              <a:solidFill>
                <a:srgbClr val="297FD5">
                  <a:lumMod val="50000"/>
                </a:srgbClr>
              </a:solidFill>
            </a:endParaRPr>
          </a:p>
          <a:p>
            <a:r>
              <a:rPr lang="ru-RU" sz="2400" b="1" dirty="0" err="1" smtClean="0">
                <a:solidFill>
                  <a:srgbClr val="297FD5">
                    <a:lumMod val="50000"/>
                  </a:srgbClr>
                </a:solidFill>
              </a:rPr>
              <a:t>Хвал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 smtClean="0">
                <a:solidFill>
                  <a:srgbClr val="297FD5">
                    <a:lumMod val="50000"/>
                  </a:srgbClr>
                </a:solidFill>
              </a:rPr>
              <a:t>щийся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 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своими успехами; та…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щий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на солнце снег;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реж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щий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металл станок;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числ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шиеся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по списку 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ученики; колонны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держ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щие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балкон;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беспоко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щаяся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о здоровье ребенка мать; по обстоятельствам не завис…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щим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от нас;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знач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щиеся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по списку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;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отвеча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щая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у доски девочка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;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дежур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щий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милиционер; огни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маяч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щие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во тьме; школьники готов…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щие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выступление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; ; ветер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колыш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щий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тростник; 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косынка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трепещ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щаяся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на солнце; решение завис…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щее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от друзей; зверек меч… </a:t>
            </a:r>
            <a:r>
              <a:rPr lang="ru-RU" sz="2400" b="1" dirty="0" err="1">
                <a:solidFill>
                  <a:srgbClr val="297FD5">
                    <a:lumMod val="50000"/>
                  </a:srgbClr>
                </a:solidFill>
              </a:rPr>
              <a:t>щийся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 в </a:t>
            </a:r>
            <a:r>
              <a:rPr lang="ru-RU" sz="2400" b="1" dirty="0" smtClean="0">
                <a:solidFill>
                  <a:srgbClr val="297FD5">
                    <a:lumMod val="50000"/>
                  </a:srgbClr>
                </a:solidFill>
              </a:rPr>
              <a:t>испуге</a:t>
            </a:r>
            <a:r>
              <a:rPr lang="ru-RU" sz="2400" b="1" dirty="0">
                <a:solidFill>
                  <a:srgbClr val="297FD5">
                    <a:lumMod val="50000"/>
                  </a:srgbClr>
                </a:solidFill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107504" y="836711"/>
            <a:ext cx="9036496" cy="5262979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836712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C0504D">
                  <a:lumMod val="50000"/>
                </a:srgbClr>
              </a:solidFill>
            </a:endParaRPr>
          </a:p>
          <a:p>
            <a:endParaRPr lang="ru-RU" sz="2400" b="1" dirty="0">
              <a:solidFill>
                <a:srgbClr val="C0504D">
                  <a:lumMod val="50000"/>
                </a:srgbClr>
              </a:solidFill>
            </a:endParaRPr>
          </a:p>
          <a:p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Хвал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щийся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своими успехами;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та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щий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на солнце снег;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реж</a:t>
            </a:r>
            <a:r>
              <a:rPr lang="ru-RU" sz="2400" b="1" dirty="0" smtClean="0">
                <a:solidFill>
                  <a:srgbClr val="FF0000"/>
                </a:solidFill>
              </a:rPr>
              <a:t>у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щий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металл станок;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числ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щиеся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по списку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ученики; колонны держ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щие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балкон;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беспоко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щаяся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о здоровье ребенка мать; по обстоятельствам не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завис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щим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от нас;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знач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щиеся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по списку;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отвеча</a:t>
            </a:r>
            <a:r>
              <a:rPr lang="ru-RU" sz="2400" b="1" dirty="0" smtClean="0">
                <a:solidFill>
                  <a:srgbClr val="FF0000"/>
                </a:solidFill>
              </a:rPr>
              <a:t>ю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щая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у доски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девочка; дежур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щий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милиционер; огни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маяч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щие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во тьме; школьники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готов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щие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выступление; ветер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колыш</a:t>
            </a:r>
            <a:r>
              <a:rPr lang="ru-RU" sz="2400" b="1" dirty="0" smtClean="0">
                <a:solidFill>
                  <a:srgbClr val="FF0000"/>
                </a:solidFill>
              </a:rPr>
              <a:t>у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щий тростник;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косынка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трепещ</a:t>
            </a:r>
            <a:r>
              <a:rPr lang="ru-RU" sz="2400" b="1" dirty="0" smtClean="0">
                <a:solidFill>
                  <a:srgbClr val="FF0000"/>
                </a:solidFill>
              </a:rPr>
              <a:t>у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щаяся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на солнце; решение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завис</a:t>
            </a:r>
            <a:r>
              <a:rPr lang="ru-RU" sz="2400" b="1" dirty="0" smtClean="0">
                <a:solidFill>
                  <a:srgbClr val="FF0000"/>
                </a:solidFill>
              </a:rPr>
              <a:t>я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щее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от друзей; зверек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меч</a:t>
            </a:r>
            <a:r>
              <a:rPr lang="ru-RU" sz="2400" b="1" dirty="0">
                <a:solidFill>
                  <a:srgbClr val="FF0000"/>
                </a:solidFill>
              </a:rPr>
              <a:t>у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щийся </a:t>
            </a:r>
            <a:r>
              <a:rPr lang="ru-RU" sz="2400" b="1" dirty="0">
                <a:solidFill>
                  <a:srgbClr val="C0504D">
                    <a:lumMod val="50000"/>
                  </a:srgbClr>
                </a:solidFill>
              </a:rPr>
              <a:t>в </a:t>
            </a:r>
            <a:r>
              <a:rPr lang="ru-RU" sz="2400" b="1" dirty="0" smtClean="0">
                <a:solidFill>
                  <a:srgbClr val="C0504D">
                    <a:lumMod val="50000"/>
                  </a:srgbClr>
                </a:solidFill>
              </a:rPr>
              <a:t>испуге</a:t>
            </a:r>
            <a:r>
              <a:rPr lang="ru-RU" sz="2400" b="1" dirty="0">
                <a:solidFill>
                  <a:prstClr val="black"/>
                </a:solidFill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5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3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/>
                <a:ea typeface="Times New Roman"/>
              </a:rPr>
              <a:t>Образование действительных причастий прошедшего времени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75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u="sng" smtClean="0"/>
              <a:t>Действительные причастия настоящего времени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952581"/>
              </p:ext>
            </p:extLst>
          </p:nvPr>
        </p:nvGraphicFramePr>
        <p:xfrm>
          <a:off x="142844" y="1285861"/>
          <a:ext cx="8858311" cy="524689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975829"/>
                <a:gridCol w="1381889"/>
                <a:gridCol w="2286014"/>
                <a:gridCol w="2214579"/>
              </a:tblGrid>
              <a:tr h="5576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Глаголы</a:t>
                      </a:r>
                      <a:endParaRPr lang="ru-RU" sz="32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dirty="0" smtClean="0"/>
                        <a:t>Суффиксы действительных</a:t>
                      </a:r>
                    </a:p>
                    <a:p>
                      <a:r>
                        <a:rPr lang="ru-RU" sz="1800" dirty="0" smtClean="0"/>
                        <a:t>причастий</a:t>
                      </a:r>
                    </a:p>
                    <a:p>
                      <a:r>
                        <a:rPr lang="ru-RU" sz="1800" dirty="0" smtClean="0"/>
                        <a:t>настоящего</a:t>
                      </a:r>
                    </a:p>
                    <a:p>
                      <a:r>
                        <a:rPr lang="ru-RU" sz="1800" dirty="0" smtClean="0"/>
                        <a:t>времени</a:t>
                      </a:r>
                      <a:endParaRPr lang="ru-RU" sz="1800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dirty="0" smtClean="0"/>
                        <a:t>Действительные </a:t>
                      </a:r>
                    </a:p>
                    <a:p>
                      <a:r>
                        <a:rPr lang="ru-RU" sz="1800" dirty="0" smtClean="0"/>
                        <a:t>причастия</a:t>
                      </a:r>
                    </a:p>
                    <a:p>
                      <a:r>
                        <a:rPr lang="ru-RU" sz="1800" dirty="0" smtClean="0"/>
                        <a:t>настоящего </a:t>
                      </a:r>
                    </a:p>
                    <a:p>
                      <a:r>
                        <a:rPr lang="ru-RU" sz="1800" dirty="0" smtClean="0"/>
                        <a:t>времени</a:t>
                      </a:r>
                      <a:endParaRPr lang="ru-RU" sz="1800" i="1" dirty="0"/>
                    </a:p>
                  </a:txBody>
                  <a:tcPr/>
                </a:tc>
              </a:tr>
              <a:tr h="8603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/>
                        <a:t>Несовершенного вида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kern="1200" dirty="0" smtClean="0"/>
                        <a:t>переходные и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kern="1200" dirty="0" smtClean="0"/>
                        <a:t>непереходные</a:t>
                      </a:r>
                      <a:endParaRPr lang="ru-RU" sz="16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/>
                        <a:t>Спряжения</a:t>
                      </a:r>
                      <a:endParaRPr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9461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несут</a:t>
                      </a:r>
                    </a:p>
                    <a:p>
                      <a:r>
                        <a:rPr lang="ru-RU" sz="2400" dirty="0" smtClean="0">
                          <a:sym typeface="Symbol"/>
                        </a:rPr>
                        <a:t>                             </a:t>
                      </a:r>
                      <a:endParaRPr lang="ru-RU" sz="2400" dirty="0" smtClean="0"/>
                    </a:p>
                    <a:p>
                      <a:r>
                        <a:rPr lang="ru-RU" sz="2400" dirty="0" smtClean="0"/>
                        <a:t>работают( ю = йу)</a:t>
                      </a:r>
                    </a:p>
                    <a:p>
                      <a:r>
                        <a:rPr lang="ru-RU" sz="2400" dirty="0" smtClean="0">
                          <a:sym typeface="Symbol"/>
                        </a:rPr>
                        <a:t>                               </a:t>
                      </a:r>
                      <a:endParaRPr lang="ru-RU" sz="2400" dirty="0" smtClean="0"/>
                    </a:p>
                    <a:p>
                      <a:r>
                        <a:rPr lang="ru-RU" sz="2400" dirty="0" smtClean="0"/>
                        <a:t>улыбаются(</a:t>
                      </a:r>
                      <a:r>
                        <a:rPr lang="ru-RU" sz="2400" baseline="0" dirty="0" smtClean="0"/>
                        <a:t> ю = йу)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2800" dirty="0" smtClean="0"/>
                        <a:t>I</a:t>
                      </a:r>
                      <a:endParaRPr lang="ru-RU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ущ - ( - ющ -)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несущий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работающий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улыбающийся</a:t>
                      </a:r>
                      <a:endParaRPr lang="ru-RU" sz="2000" dirty="0"/>
                    </a:p>
                  </a:txBody>
                  <a:tcPr/>
                </a:tc>
              </a:tr>
              <a:tr h="138923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дышат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красят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ащ - ( - ящ -)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дышащий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красящий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>
            <a:off x="198018" y="3140953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08012" y="3118143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0031" y="3190374"/>
            <a:ext cx="4286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10800000">
            <a:off x="214313" y="3929063"/>
            <a:ext cx="928687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06363" y="3822700"/>
            <a:ext cx="2143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1072356" y="385683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107950" y="4535488"/>
            <a:ext cx="214313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1572419" y="457120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>
            <a:off x="214313" y="4643438"/>
            <a:ext cx="8572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1428750" y="4643438"/>
            <a:ext cx="2159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196430" y="54998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70250" y="5573713"/>
            <a:ext cx="5715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769519" y="54998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143669" y="6255033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14313" y="6381328"/>
            <a:ext cx="6274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767932" y="630909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6787356" y="3071019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6858000" y="3143250"/>
            <a:ext cx="7143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7501731" y="3071019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7966075" y="3678238"/>
            <a:ext cx="7143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6787356" y="3642519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858000" y="3714750"/>
            <a:ext cx="114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7573169" y="60713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6858000" y="4357688"/>
            <a:ext cx="1071563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>
            <a:off x="7858919" y="42854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>
            <a:off x="6787356" y="42854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6858000" y="5500688"/>
            <a:ext cx="8572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>
            <a:off x="6787356" y="54284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7644606" y="54284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858000" y="6143625"/>
            <a:ext cx="785813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6787356" y="60713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7572375" y="2786063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001000" y="3429000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715250" y="5214938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686843" y="5786438"/>
            <a:ext cx="285750" cy="28575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  <a:noFill/>
        </p:spPr>
        <p:txBody>
          <a:bodyPr/>
          <a:lstStyle/>
          <a:p>
            <a:pPr algn="l"/>
            <a:r>
              <a:rPr lang="ru-RU" i="1" dirty="0">
                <a:latin typeface="Times New Roman"/>
                <a:ea typeface="Times New Roman"/>
              </a:rPr>
              <a:t>Строил — строить – строивший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r>
              <a:rPr lang="ru-RU" sz="3600" b="1" spc="-150" dirty="0" smtClean="0">
                <a:latin typeface="Times New Roman"/>
                <a:ea typeface="Times New Roman"/>
              </a:rPr>
              <a:t>засеял поле -</a:t>
            </a:r>
          </a:p>
          <a:p>
            <a:r>
              <a:rPr lang="ru-RU" sz="3600" b="1" spc="-150" dirty="0" smtClean="0">
                <a:latin typeface="Times New Roman"/>
                <a:ea typeface="Times New Roman"/>
              </a:rPr>
              <a:t>читал правило-  </a:t>
            </a:r>
          </a:p>
          <a:p>
            <a:r>
              <a:rPr lang="ru-RU" sz="3600" b="1" spc="-150" dirty="0" smtClean="0">
                <a:latin typeface="Times New Roman"/>
                <a:ea typeface="Times New Roman"/>
              </a:rPr>
              <a:t>затеял спор - </a:t>
            </a:r>
          </a:p>
          <a:p>
            <a:r>
              <a:rPr lang="ru-RU" sz="3600" b="1" spc="-150" dirty="0" smtClean="0">
                <a:latin typeface="Times New Roman"/>
                <a:ea typeface="Times New Roman"/>
              </a:rPr>
              <a:t>услышал шорох- </a:t>
            </a:r>
          </a:p>
          <a:p>
            <a:r>
              <a:rPr lang="ru-RU" sz="3600" b="1" spc="-150" dirty="0" smtClean="0">
                <a:latin typeface="Times New Roman"/>
                <a:ea typeface="Times New Roman"/>
              </a:rPr>
              <a:t>увидел террасу- </a:t>
            </a:r>
          </a:p>
          <a:p>
            <a:r>
              <a:rPr lang="ru-RU" sz="3600" b="1" spc="-150" dirty="0" smtClean="0">
                <a:latin typeface="Times New Roman"/>
                <a:ea typeface="Times New Roman"/>
              </a:rPr>
              <a:t> </a:t>
            </a:r>
            <a:r>
              <a:rPr lang="ru-RU" sz="3600" b="1" spc="-150" dirty="0">
                <a:latin typeface="Times New Roman"/>
                <a:ea typeface="Times New Roman"/>
              </a:rPr>
              <a:t>заклеил </a:t>
            </a:r>
            <a:r>
              <a:rPr lang="ru-RU" sz="3600" b="1" spc="-150" dirty="0" smtClean="0">
                <a:latin typeface="Times New Roman"/>
                <a:ea typeface="Times New Roman"/>
              </a:rPr>
              <a:t>конверт-</a:t>
            </a:r>
          </a:p>
          <a:p>
            <a:r>
              <a:rPr lang="ru-RU" sz="3600" b="1" dirty="0">
                <a:latin typeface="Times New Roman"/>
                <a:ea typeface="Times New Roman"/>
              </a:rPr>
              <a:t>у</a:t>
            </a:r>
            <a:r>
              <a:rPr lang="ru-RU" sz="3600" b="1" dirty="0" smtClean="0">
                <a:latin typeface="Times New Roman"/>
                <a:ea typeface="Times New Roman"/>
              </a:rPr>
              <a:t>нёс на спине- 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1602956"/>
            <a:ext cx="1737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засеять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0292" y="1611890"/>
            <a:ext cx="2989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засеявший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216" y="2258221"/>
            <a:ext cx="1900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читать -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5044" y="2258221"/>
            <a:ext cx="2344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читавший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90706" y="2923924"/>
            <a:ext cx="1894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атеять-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9995" y="2923924"/>
            <a:ext cx="2442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затеявший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0556" y="3586771"/>
            <a:ext cx="2458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слышать-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4421" y="3570255"/>
            <a:ext cx="3019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услышавший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0512" y="4233102"/>
            <a:ext cx="2109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видеть -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62681" y="4233102"/>
            <a:ext cx="2542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увидевший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6117" y="4906686"/>
            <a:ext cx="2068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заклеить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62681" y="4932850"/>
            <a:ext cx="305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заклеивший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95898" y="5587127"/>
            <a:ext cx="1859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унести -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54933" y="5579181"/>
            <a:ext cx="2019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унесший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7308304" y="476672"/>
            <a:ext cx="265964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574268" y="476672"/>
            <a:ext cx="253287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22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7784" y="260648"/>
            <a:ext cx="76254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Сейчас от былого величия остались только свидетели его – замки, </a:t>
            </a:r>
            <a:r>
              <a:rPr lang="ru-RU" sz="3200" b="1" i="1" dirty="0">
                <a:latin typeface="Times New Roman"/>
                <a:ea typeface="Times New Roman"/>
              </a:rPr>
              <a:t>форты,</a:t>
            </a:r>
            <a:r>
              <a:rPr lang="ru-RU" sz="3200" b="1" dirty="0">
                <a:latin typeface="Times New Roman"/>
                <a:ea typeface="Times New Roman"/>
              </a:rPr>
              <a:t> мрачные дворцы и венчающая город квадратная массивная башня. У </a:t>
            </a:r>
            <a:r>
              <a:rPr lang="ru-RU" sz="3200" b="1" i="1" dirty="0">
                <a:latin typeface="Times New Roman"/>
                <a:ea typeface="Times New Roman"/>
              </a:rPr>
              <a:t>бойниц </a:t>
            </a:r>
            <a:r>
              <a:rPr lang="ru-RU" sz="3200" b="1" dirty="0">
                <a:latin typeface="Times New Roman"/>
                <a:ea typeface="Times New Roman"/>
              </a:rPr>
              <a:t>когда-то сидели люди с </a:t>
            </a:r>
            <a:r>
              <a:rPr lang="ru-RU" sz="3200" b="1" i="1" dirty="0">
                <a:latin typeface="Times New Roman"/>
                <a:ea typeface="Times New Roman"/>
              </a:rPr>
              <a:t>арбалетами</a:t>
            </a:r>
            <a:r>
              <a:rPr lang="ru-RU" sz="3200" b="1" dirty="0">
                <a:latin typeface="Times New Roman"/>
                <a:ea typeface="Times New Roman"/>
              </a:rPr>
              <a:t>, со стен лили на врагов кипящую смолу, над головой пролетали камни, пущенные с расстояния в двести метров. Сейчас – тишина. Вокруг стены и башни, поросшие мхом.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64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402</Words>
  <Application>Microsoft Office PowerPoint</Application>
  <PresentationFormat>Экран (4:3)</PresentationFormat>
  <Paragraphs>97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Действительные причастия настоящего времени</vt:lpstr>
      <vt:lpstr>Строил — строить – строивший</vt:lpstr>
      <vt:lpstr>Презентация PowerPoint</vt:lpstr>
      <vt:lpstr>Действительные причастия прошедшего времени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30</cp:revision>
  <dcterms:created xsi:type="dcterms:W3CDTF">2013-02-26T15:48:30Z</dcterms:created>
  <dcterms:modified xsi:type="dcterms:W3CDTF">2013-02-27T20:26:44Z</dcterms:modified>
</cp:coreProperties>
</file>