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3E1C49-7E99-49DF-9691-48B5017A974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B4712E-99C7-486F-A19B-628C86C3AD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839100" cy="900680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Буквы </a:t>
            </a:r>
            <a:r>
              <a:rPr lang="ru-RU" sz="4800" dirty="0" smtClean="0">
                <a:solidFill>
                  <a:srgbClr val="FF0000"/>
                </a:solidFill>
                <a:latin typeface="Arial Narrow" pitchFamily="34" charset="0"/>
              </a:rPr>
              <a:t>ч </a:t>
            </a:r>
            <a:r>
              <a:rPr lang="ru-RU" dirty="0" smtClean="0">
                <a:latin typeface="Arial Narrow" pitchFamily="34" charset="0"/>
              </a:rPr>
              <a:t>и </a:t>
            </a:r>
            <a:r>
              <a:rPr lang="ru-RU" sz="4800" dirty="0" err="1" smtClean="0">
                <a:solidFill>
                  <a:srgbClr val="FF0000"/>
                </a:solidFill>
                <a:latin typeface="Arial Narrow" pitchFamily="34" charset="0"/>
              </a:rPr>
              <a:t>щ</a:t>
            </a:r>
            <a:r>
              <a:rPr lang="ru-RU" dirty="0" smtClean="0">
                <a:latin typeface="Arial Narrow" pitchFamily="34" charset="0"/>
              </a:rPr>
              <a:t> в суффиксе –чик (-</a:t>
            </a:r>
            <a:r>
              <a:rPr lang="ru-RU" dirty="0" err="1" smtClean="0">
                <a:latin typeface="Arial Narrow" pitchFamily="34" charset="0"/>
              </a:rPr>
              <a:t>щик</a:t>
            </a:r>
            <a:r>
              <a:rPr lang="ru-RU" dirty="0" smtClean="0">
                <a:latin typeface="Arial Narrow" pitchFamily="34" charset="0"/>
              </a:rPr>
              <a:t>)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3236" y="5605490"/>
            <a:ext cx="755811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дмин\Рабочий стол\Teksty_dlja_diktant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3643338" cy="34710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079485"/>
          </a:xfrm>
        </p:spPr>
        <p:txBody>
          <a:bodyPr/>
          <a:lstStyle/>
          <a:p>
            <a:pPr algn="ctr"/>
            <a:r>
              <a:rPr lang="ru-RU" sz="3200" dirty="0" smtClean="0"/>
              <a:t>АЛГОРИТМ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Рассуждай так!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1968500" y="2820988"/>
            <a:ext cx="46038" cy="114300"/>
            <a:chOff x="2335" y="5190"/>
            <a:chExt cx="49" cy="123"/>
          </a:xfrm>
        </p:grpSpPr>
        <p:sp>
          <p:nvSpPr>
            <p:cNvPr id="922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335" y="5190"/>
              <a:ext cx="49" cy="12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 sz="3200"/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13571" y="4929199"/>
            <a:ext cx="8716995" cy="929424"/>
            <a:chOff x="2292" y="1983"/>
            <a:chExt cx="5885" cy="634"/>
          </a:xfrm>
        </p:grpSpPr>
        <p:sp>
          <p:nvSpPr>
            <p:cNvPr id="922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823" y="1983"/>
              <a:ext cx="5004" cy="62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3739" y="1983"/>
              <a:ext cx="1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6392" y="1983"/>
              <a:ext cx="1" cy="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292" y="2230"/>
              <a:ext cx="2606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800" b="1" dirty="0">
                  <a:solidFill>
                    <a:srgbClr val="0000FF"/>
                  </a:solidFill>
                  <a:cs typeface="Times New Roman" pitchFamily="18" charset="0"/>
                </a:rPr>
                <a:t>Пиши суффикс </a:t>
              </a:r>
              <a:r>
                <a:rPr lang="ru-RU" sz="2800" b="1" dirty="0">
                  <a:solidFill>
                    <a:srgbClr val="FF0000"/>
                  </a:solidFill>
                  <a:cs typeface="Times New Roman" pitchFamily="18" charset="0"/>
                </a:rPr>
                <a:t>-чик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5331" y="2247"/>
              <a:ext cx="2846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800" b="1">
                  <a:solidFill>
                    <a:srgbClr val="008000"/>
                  </a:solidFill>
                  <a:cs typeface="Times New Roman" pitchFamily="18" charset="0"/>
                </a:rPr>
                <a:t>Пиши суффикс </a:t>
              </a:r>
              <a:r>
                <a:rPr lang="ru-RU" sz="2800" b="1">
                  <a:solidFill>
                    <a:srgbClr val="FF0000"/>
                  </a:solidFill>
                  <a:cs typeface="Times New Roman" pitchFamily="18" charset="0"/>
                </a:rPr>
                <a:t>-щик</a:t>
              </a:r>
              <a:endParaRPr lang="ru-RU" sz="2800">
                <a:solidFill>
                  <a:srgbClr val="FF0000"/>
                </a:solidFill>
              </a:endParaRPr>
            </a:p>
          </p:txBody>
        </p:sp>
      </p:grp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142976" y="1214422"/>
            <a:ext cx="74945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eaLnBrk="0" hangingPunct="0">
              <a:buAutoNum type="arabicParenR"/>
            </a:pPr>
            <a:r>
              <a:rPr lang="ru-RU" sz="2800" b="1" dirty="0" smtClean="0">
                <a:cs typeface="Times New Roman" pitchFamily="18" charset="0"/>
              </a:rPr>
              <a:t>Определите</a:t>
            </a:r>
            <a:r>
              <a:rPr lang="ru-RU" sz="2800" b="1" dirty="0">
                <a:cs typeface="Times New Roman" pitchFamily="18" charset="0"/>
              </a:rPr>
              <a:t>, к какой части речи относятся </a:t>
            </a:r>
            <a:r>
              <a:rPr lang="ru-RU" sz="2800" b="1" dirty="0" smtClean="0">
                <a:cs typeface="Times New Roman" pitchFamily="18" charset="0"/>
              </a:rPr>
              <a:t>слова</a:t>
            </a:r>
            <a:endParaRPr lang="ru-RU" sz="2800" b="1" dirty="0"/>
          </a:p>
          <a:p>
            <a:pPr marL="457200" indent="-457200" eaLnBrk="0" hangingPunct="0">
              <a:buAutoNum type="arabicParenR"/>
            </a:pPr>
            <a:r>
              <a:rPr lang="ru-RU" sz="2800" b="1" dirty="0" smtClean="0">
                <a:cs typeface="Times New Roman" pitchFamily="18" charset="0"/>
              </a:rPr>
              <a:t>Найдите согласную </a:t>
            </a:r>
            <a:r>
              <a:rPr lang="ru-RU" sz="2800" b="1" dirty="0">
                <a:cs typeface="Times New Roman" pitchFamily="18" charset="0"/>
              </a:rPr>
              <a:t>букву, стоящую перед </a:t>
            </a:r>
            <a:r>
              <a:rPr lang="ru-RU" sz="2800" b="1" dirty="0" smtClean="0">
                <a:cs typeface="Times New Roman" pitchFamily="18" charset="0"/>
              </a:rPr>
              <a:t>суффиксом</a:t>
            </a:r>
          </a:p>
          <a:p>
            <a:pPr marL="457200" indent="-457200" eaLnBrk="0" hangingPunct="0">
              <a:buAutoNum type="arabicParenR"/>
            </a:pPr>
            <a:endParaRPr lang="ru-RU" sz="2800" b="1" dirty="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714480" y="2571744"/>
            <a:ext cx="53469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3200" dirty="0"/>
          </a:p>
          <a:p>
            <a:pPr eaLnBrk="0" hangingPunct="0"/>
            <a:r>
              <a:rPr lang="ru-RU" sz="3200" dirty="0" smtClean="0">
                <a:cs typeface="Times New Roman" pitchFamily="18" charset="0"/>
              </a:rPr>
              <a:t>3)Это </a:t>
            </a:r>
            <a:r>
              <a:rPr lang="ru-RU" sz="3200" dirty="0">
                <a:cs typeface="Times New Roman" pitchFamily="18" charset="0"/>
              </a:rPr>
              <a:t>согласные </a:t>
            </a:r>
            <a:r>
              <a:rPr lang="ru-RU" sz="3200" b="1" dirty="0" err="1">
                <a:solidFill>
                  <a:srgbClr val="FF0000"/>
                </a:solidFill>
                <a:cs typeface="Times New Roman" pitchFamily="18" charset="0"/>
              </a:rPr>
              <a:t>з</a:t>
            </a:r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 с ж </a:t>
            </a:r>
            <a:r>
              <a:rPr lang="ru-RU" sz="3200" b="1" dirty="0" err="1">
                <a:solidFill>
                  <a:srgbClr val="FF0000"/>
                </a:solidFill>
                <a:cs typeface="Times New Roman" pitchFamily="18" charset="0"/>
              </a:rPr>
              <a:t>д</a:t>
            </a:r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 т</a:t>
            </a:r>
            <a:r>
              <a:rPr lang="ru-RU" sz="3200" dirty="0">
                <a:cs typeface="Times New Roman" pitchFamily="18" charset="0"/>
              </a:rPr>
              <a:t>?</a:t>
            </a:r>
            <a:endParaRPr lang="ru-RU" sz="3200" dirty="0"/>
          </a:p>
          <a:p>
            <a:pPr eaLnBrk="0" hangingPunct="0"/>
            <a:endParaRPr lang="ru-RU" sz="3200" dirty="0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5786" y="4000504"/>
            <a:ext cx="63466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800" dirty="0" smtClean="0">
                <a:cs typeface="Times New Roman" pitchFamily="18" charset="0"/>
              </a:rPr>
              <a:t>4)    </a:t>
            </a:r>
            <a:r>
              <a:rPr lang="ru-RU" sz="2800" dirty="0">
                <a:cs typeface="Times New Roman" pitchFamily="18" charset="0"/>
              </a:rPr>
              <a:t>Да               </a:t>
            </a:r>
            <a:r>
              <a:rPr lang="ru-RU" sz="2800" dirty="0"/>
              <a:t>         </a:t>
            </a:r>
            <a:r>
              <a:rPr lang="ru-RU" sz="2800" dirty="0">
                <a:cs typeface="Times New Roman" pitchFamily="18" charset="0"/>
              </a:rPr>
              <a:t>         Нет</a:t>
            </a:r>
            <a:endParaRPr lang="ru-RU" sz="2800" dirty="0"/>
          </a:p>
          <a:p>
            <a:pPr algn="ctr" eaLnBrk="0" hangingPunct="0"/>
            <a:r>
              <a:rPr lang="ru-RU" sz="2800" dirty="0">
                <a:cs typeface="Times New Roman" pitchFamily="18" charset="0"/>
              </a:rPr>
              <a:t>                                                              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968500" y="5530850"/>
            <a:ext cx="70134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3200">
              <a:cs typeface="Times New Roman" pitchFamily="18" charset="0"/>
            </a:endParaRPr>
          </a:p>
          <a:p>
            <a:pPr eaLnBrk="0" hangingPunct="0"/>
            <a:r>
              <a:rPr lang="ru-RU" sz="3200">
                <a:cs typeface="Times New Roman" pitchFamily="18" charset="0"/>
              </a:rPr>
              <a:t>                                                            </a:t>
            </a:r>
            <a:endParaRPr lang="ru-RU" sz="3200"/>
          </a:p>
          <a:p>
            <a:pPr eaLnBrk="0" hangingPunct="0"/>
            <a:endParaRPr lang="ru-RU" sz="3200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3203575" y="3573463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3200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4071934" y="3571876"/>
            <a:ext cx="8651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32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Che" pitchFamily="49" charset="-127"/>
                <a:ea typeface="BatangChe" pitchFamily="49" charset="-127"/>
              </a:rPr>
              <a:t>-Чик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600" dirty="0" smtClean="0"/>
              <a:t>После согласных</a:t>
            </a:r>
            <a:r>
              <a:rPr lang="ru-RU" sz="4800" dirty="0"/>
              <a:t> </a:t>
            </a: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т, </a:t>
            </a:r>
            <a:r>
              <a:rPr lang="ru-RU" sz="4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с, </a:t>
            </a:r>
            <a:r>
              <a:rPr lang="ru-RU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ж </a:t>
            </a:r>
          </a:p>
          <a:p>
            <a:pPr lvl="0">
              <a:buNone/>
            </a:pPr>
            <a:r>
              <a:rPr lang="ru-RU" sz="3600" dirty="0" smtClean="0"/>
              <a:t>пиши</a:t>
            </a:r>
            <a:r>
              <a:rPr lang="ru-RU" sz="3600" dirty="0"/>
              <a:t> суффикс </a:t>
            </a:r>
            <a:r>
              <a:rPr lang="ru-RU" sz="3600" dirty="0" smtClean="0"/>
              <a:t>-</a:t>
            </a:r>
            <a:r>
              <a:rPr lang="ru-RU" sz="3600" b="1" i="1" dirty="0" smtClean="0"/>
              <a:t>чик</a:t>
            </a:r>
            <a:endParaRPr lang="ru-RU" sz="3600" dirty="0"/>
          </a:p>
          <a:p>
            <a:r>
              <a:rPr lang="ru-RU" sz="3600" dirty="0"/>
              <a:t> </a:t>
            </a:r>
            <a:r>
              <a:rPr lang="ru-RU" sz="3600" i="1" dirty="0" err="1"/>
              <a:t>перево</a:t>
            </a:r>
            <a:r>
              <a:rPr lang="ru-RU" sz="3600" i="1" u="sng" dirty="0" err="1">
                <a:uFill>
                  <a:solidFill>
                    <a:srgbClr val="FF0000"/>
                  </a:solidFill>
                </a:uFill>
              </a:rPr>
              <a:t>д</a:t>
            </a:r>
            <a:r>
              <a:rPr lang="ru-RU" sz="3600" i="1" dirty="0" err="1"/>
              <a:t>+</a:t>
            </a:r>
            <a:r>
              <a:rPr lang="ru-RU" sz="3600" b="1" i="1" dirty="0" err="1"/>
              <a:t>ч</a:t>
            </a:r>
            <a:r>
              <a:rPr lang="ru-RU" sz="3600" i="1" dirty="0" err="1"/>
              <a:t>ик</a:t>
            </a:r>
            <a:endParaRPr lang="ru-RU" sz="3600" dirty="0"/>
          </a:p>
          <a:p>
            <a:r>
              <a:rPr lang="ru-RU" sz="3600" dirty="0" smtClean="0"/>
              <a:t> </a:t>
            </a:r>
            <a:r>
              <a:rPr lang="ru-RU" sz="3600" i="1" dirty="0" err="1"/>
              <a:t>лё</a:t>
            </a:r>
            <a:r>
              <a:rPr lang="ru-RU" sz="3600" i="1" u="sng" dirty="0" err="1">
                <a:uFill>
                  <a:solidFill>
                    <a:srgbClr val="FF0000"/>
                  </a:solidFill>
                </a:uFill>
              </a:rPr>
              <a:t>т</a:t>
            </a:r>
            <a:r>
              <a:rPr lang="ru-RU" sz="3600" i="1" dirty="0" err="1"/>
              <a:t>+</a:t>
            </a:r>
            <a:r>
              <a:rPr lang="ru-RU" sz="3600" b="1" i="1" dirty="0" err="1"/>
              <a:t>ч</a:t>
            </a:r>
            <a:r>
              <a:rPr lang="ru-RU" sz="3600" i="1" dirty="0" err="1"/>
              <a:t>ик</a:t>
            </a:r>
            <a:endParaRPr lang="ru-RU" sz="3600" dirty="0"/>
          </a:p>
          <a:p>
            <a:r>
              <a:rPr lang="ru-RU" sz="3600" dirty="0" smtClean="0"/>
              <a:t> </a:t>
            </a:r>
            <a:r>
              <a:rPr lang="ru-RU" sz="3600" i="1" dirty="0" err="1"/>
              <a:t>разно</a:t>
            </a:r>
            <a:r>
              <a:rPr lang="ru-RU" sz="3600" i="1" u="sng" dirty="0" err="1">
                <a:uFill>
                  <a:solidFill>
                    <a:srgbClr val="FF0000"/>
                  </a:solidFill>
                </a:uFill>
              </a:rPr>
              <a:t>с</a:t>
            </a:r>
            <a:r>
              <a:rPr lang="ru-RU" sz="3600" i="1" dirty="0" err="1"/>
              <a:t>+</a:t>
            </a:r>
            <a:r>
              <a:rPr lang="ru-RU" sz="3600" b="1" i="1" dirty="0" err="1"/>
              <a:t>ч</a:t>
            </a:r>
            <a:r>
              <a:rPr lang="ru-RU" sz="3600" i="1" dirty="0" err="1"/>
              <a:t>ик</a:t>
            </a:r>
            <a:endParaRPr lang="ru-RU" sz="3600" dirty="0"/>
          </a:p>
          <a:p>
            <a:r>
              <a:rPr lang="ru-RU" sz="3600" i="1" dirty="0" smtClean="0"/>
              <a:t> </a:t>
            </a:r>
            <a:r>
              <a:rPr lang="ru-RU" sz="3600" i="1" dirty="0" err="1"/>
              <a:t>перево</a:t>
            </a:r>
            <a:r>
              <a:rPr lang="ru-RU" sz="3600" i="1" u="sng" dirty="0" err="1">
                <a:uFill>
                  <a:solidFill>
                    <a:srgbClr val="FF0000"/>
                  </a:solidFill>
                </a:uFill>
              </a:rPr>
              <a:t>з</a:t>
            </a:r>
            <a:r>
              <a:rPr lang="ru-RU" sz="3600" i="1" dirty="0" err="1"/>
              <a:t>+</a:t>
            </a:r>
            <a:r>
              <a:rPr lang="ru-RU" sz="3600" b="1" i="1" dirty="0" err="1"/>
              <a:t>ч</a:t>
            </a:r>
            <a:r>
              <a:rPr lang="ru-RU" sz="3600" i="1" dirty="0" err="1"/>
              <a:t>ик</a:t>
            </a:r>
            <a:endParaRPr lang="ru-RU" sz="3600" dirty="0"/>
          </a:p>
          <a:p>
            <a:r>
              <a:rPr lang="ru-RU" sz="3600" dirty="0" smtClean="0"/>
              <a:t> </a:t>
            </a:r>
            <a:r>
              <a:rPr lang="ru-RU" sz="3600" i="1" dirty="0" err="1"/>
              <a:t>перебе</a:t>
            </a:r>
            <a:r>
              <a:rPr lang="ru-RU" sz="3600" i="1" u="sng" dirty="0" err="1">
                <a:uFill>
                  <a:solidFill>
                    <a:srgbClr val="FF0000"/>
                  </a:solidFill>
                </a:uFill>
              </a:rPr>
              <a:t>ж</a:t>
            </a:r>
            <a:r>
              <a:rPr lang="ru-RU" sz="3600" i="1" dirty="0" err="1"/>
              <a:t>+</a:t>
            </a:r>
            <a:r>
              <a:rPr lang="ru-RU" sz="3600" b="1" i="1" dirty="0" err="1"/>
              <a:t>ч</a:t>
            </a:r>
            <a:r>
              <a:rPr lang="ru-RU" sz="3600" i="1" dirty="0" err="1"/>
              <a:t>ик</a:t>
            </a:r>
            <a:endParaRPr lang="ru-RU" sz="3600" dirty="0"/>
          </a:p>
          <a:p>
            <a:pPr>
              <a:buNone/>
            </a:pPr>
            <a:endParaRPr lang="ru-RU" sz="34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Che" pitchFamily="49" charset="-127"/>
                <a:ea typeface="BatangChe" pitchFamily="49" charset="-127"/>
              </a:rPr>
              <a:t>-</a:t>
            </a:r>
            <a:r>
              <a:rPr lang="ru-RU" dirty="0" err="1" smtClean="0">
                <a:latin typeface="BatangChe" pitchFamily="49" charset="-127"/>
                <a:ea typeface="BatangChe" pitchFamily="49" charset="-127"/>
              </a:rPr>
              <a:t>Щик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>-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После остальных </a:t>
            </a:r>
            <a:r>
              <a:rPr lang="ru-RU" dirty="0"/>
              <a:t>согласных пиши суффикс </a:t>
            </a:r>
            <a:r>
              <a:rPr lang="ru-RU" dirty="0" smtClean="0"/>
              <a:t>    </a:t>
            </a:r>
            <a:r>
              <a:rPr lang="ru-RU" sz="4400" dirty="0" smtClean="0">
                <a:solidFill>
                  <a:srgbClr val="FF0000"/>
                </a:solidFill>
              </a:rPr>
              <a:t>-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щик</a:t>
            </a:r>
            <a:endParaRPr lang="ru-RU" sz="4400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  <a:r>
              <a:rPr lang="ru-RU" i="1" dirty="0" err="1"/>
              <a:t>паром+</a:t>
            </a:r>
            <a:r>
              <a:rPr lang="ru-RU" b="1" i="1" dirty="0" err="1"/>
              <a:t>щ</a:t>
            </a:r>
            <a:r>
              <a:rPr lang="ru-RU" i="1" dirty="0" err="1"/>
              <a:t>ик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i="1" dirty="0" err="1"/>
              <a:t>стеколь+</a:t>
            </a:r>
            <a:r>
              <a:rPr lang="ru-RU" b="1" i="1" dirty="0" err="1"/>
              <a:t>щ</a:t>
            </a:r>
            <a:r>
              <a:rPr lang="ru-RU" i="1" dirty="0" err="1"/>
              <a:t>ик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i="1" dirty="0" err="1"/>
              <a:t>камен+</a:t>
            </a:r>
            <a:r>
              <a:rPr lang="ru-RU" b="1" i="1" dirty="0" err="1"/>
              <a:t>щ</a:t>
            </a:r>
            <a:r>
              <a:rPr lang="ru-RU" i="1" dirty="0" err="1"/>
              <a:t>ик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i="1" dirty="0" err="1"/>
              <a:t>фонар+</a:t>
            </a:r>
            <a:r>
              <a:rPr lang="ru-RU" b="1" i="1" dirty="0" err="1"/>
              <a:t>щ</a:t>
            </a:r>
            <a:r>
              <a:rPr lang="ru-RU" i="1" dirty="0" err="1"/>
              <a:t>ик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428728" y="71414"/>
            <a:ext cx="7498080" cy="64294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-чик или -</a:t>
            </a:r>
            <a:r>
              <a:rPr lang="ru-RU" sz="5400" dirty="0" err="1" smtClean="0"/>
              <a:t>щик</a:t>
            </a:r>
            <a:r>
              <a:rPr lang="ru-RU" sz="5400" dirty="0" smtClean="0"/>
              <a:t>?</a:t>
            </a:r>
            <a:endParaRPr lang="ru-RU" sz="5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1000108"/>
            <a:ext cx="4572000" cy="55194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Объезд ?</a:t>
            </a:r>
          </a:p>
          <a:p>
            <a:pPr marL="393192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err="1" smtClean="0">
                <a:solidFill>
                  <a:prstClr val="black"/>
                </a:solidFill>
              </a:rPr>
              <a:t>Танцов</a:t>
            </a:r>
            <a:r>
              <a:rPr lang="ru-RU" sz="3400" dirty="0" smtClean="0">
                <a:solidFill>
                  <a:prstClr val="black"/>
                </a:solidFill>
              </a:rPr>
              <a:t> 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Груз?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Разнос?</a:t>
            </a:r>
          </a:p>
          <a:p>
            <a:pPr marL="393192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Прицеп?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err="1" smtClean="0">
                <a:solidFill>
                  <a:prstClr val="black"/>
                </a:solidFill>
              </a:rPr>
              <a:t>Автопогруз</a:t>
            </a:r>
            <a:r>
              <a:rPr lang="ru-RU" sz="3400" dirty="0" smtClean="0">
                <a:solidFill>
                  <a:prstClr val="black"/>
                </a:solidFill>
              </a:rPr>
              <a:t>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Лёт?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Рассказ?</a:t>
            </a:r>
          </a:p>
          <a:p>
            <a:pPr marL="393192" lvl="0" indent="-274320"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3400" dirty="0" smtClean="0">
                <a:solidFill>
                  <a:prstClr val="black"/>
                </a:solidFill>
              </a:rPr>
              <a:t>Свар?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Запоминалка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627313" y="2133600"/>
            <a:ext cx="3816350" cy="3240088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>
                <a:solidFill>
                  <a:srgbClr val="0033CC"/>
                </a:solidFill>
              </a:rPr>
              <a:t>-</a:t>
            </a:r>
            <a:r>
              <a:rPr lang="ru-RU" sz="4800" b="1" dirty="0" smtClean="0">
                <a:solidFill>
                  <a:srgbClr val="0033CC"/>
                </a:solidFill>
              </a:rPr>
              <a:t>ЧИК</a:t>
            </a:r>
            <a:endParaRPr lang="ru-RU" sz="4800" b="1" dirty="0">
              <a:solidFill>
                <a:srgbClr val="0033CC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0800000" flipV="1">
            <a:off x="2049463" y="3006358"/>
            <a:ext cx="720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28975" y="5241925"/>
            <a:ext cx="782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/>
              <a:t> </a:t>
            </a:r>
            <a:r>
              <a:rPr lang="ru-RU" sz="4800" b="1">
                <a:solidFill>
                  <a:srgbClr val="FF0000"/>
                </a:solidFill>
              </a:rPr>
              <a:t>Т</a:t>
            </a:r>
            <a:r>
              <a:rPr lang="ru-RU" sz="4800"/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 rot="10800000" flipV="1">
            <a:off x="5364163" y="5101858"/>
            <a:ext cx="1584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ж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443663" y="3068638"/>
            <a:ext cx="6492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211638" y="1412875"/>
            <a:ext cx="504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 rot="10800000" flipH="1" flipV="1">
            <a:off x="4311650" y="1428383"/>
            <a:ext cx="477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з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 -Чик-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-</a:t>
            </a:r>
            <a:r>
              <a:rPr lang="ru-RU" sz="3600" dirty="0" err="1" smtClean="0"/>
              <a:t>Щик</a:t>
            </a: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510287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Объездчик </a:t>
            </a:r>
          </a:p>
          <a:p>
            <a:r>
              <a:rPr lang="ru-RU" sz="3600" dirty="0" smtClean="0"/>
              <a:t>Грузчик</a:t>
            </a:r>
          </a:p>
          <a:p>
            <a:r>
              <a:rPr lang="ru-RU" sz="3600" dirty="0" smtClean="0"/>
              <a:t>Разносчик</a:t>
            </a:r>
          </a:p>
          <a:p>
            <a:r>
              <a:rPr lang="ru-RU" sz="3600" dirty="0" smtClean="0"/>
              <a:t>Автопогрузчик</a:t>
            </a:r>
          </a:p>
          <a:p>
            <a:r>
              <a:rPr lang="ru-RU" sz="3600" dirty="0" smtClean="0"/>
              <a:t>Лётчик</a:t>
            </a:r>
          </a:p>
          <a:p>
            <a:r>
              <a:rPr lang="ru-RU" sz="3600" dirty="0" smtClean="0"/>
              <a:t>Рассказчик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4876" y="928670"/>
            <a:ext cx="4023360" cy="52457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Танцовщик</a:t>
            </a:r>
          </a:p>
          <a:p>
            <a:r>
              <a:rPr lang="ru-RU" sz="3600" dirty="0" smtClean="0"/>
              <a:t>Прицепщик</a:t>
            </a:r>
          </a:p>
          <a:p>
            <a:r>
              <a:rPr lang="ru-RU" sz="3600" dirty="0" smtClean="0"/>
              <a:t>Сварщик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105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Буквы ч и щ в суффиксе –чик (-щик)</vt:lpstr>
      <vt:lpstr>АЛГОРИТМ Рассуждай так!</vt:lpstr>
      <vt:lpstr>-Чик</vt:lpstr>
      <vt:lpstr>-Щик-</vt:lpstr>
      <vt:lpstr>-чик или -щик?</vt:lpstr>
      <vt:lpstr>Запоминалка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Суффиксы –чик-(щик)</dc:title>
  <dc:creator>МЧП</dc:creator>
  <cp:lastModifiedBy>WIN7XP</cp:lastModifiedBy>
  <cp:revision>17</cp:revision>
  <dcterms:created xsi:type="dcterms:W3CDTF">2013-11-16T12:13:58Z</dcterms:created>
  <dcterms:modified xsi:type="dcterms:W3CDTF">2014-03-04T20:11:45Z</dcterms:modified>
</cp:coreProperties>
</file>