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63" r:id="rId6"/>
    <p:sldId id="258" r:id="rId7"/>
    <p:sldId id="264" r:id="rId8"/>
    <p:sldId id="260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32A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8F14-2514-4790-9E89-71B0EA47D3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26D-83F1-4A16-BDD4-C436CEF332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8F14-2514-4790-9E89-71B0EA47D3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26D-83F1-4A16-BDD4-C436CEF332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8F14-2514-4790-9E89-71B0EA47D3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26D-83F1-4A16-BDD4-C436CEF332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8F14-2514-4790-9E89-71B0EA47D3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26D-83F1-4A16-BDD4-C436CEF332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8F14-2514-4790-9E89-71B0EA47D3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26D-83F1-4A16-BDD4-C436CEF332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8F14-2514-4790-9E89-71B0EA47D3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26D-83F1-4A16-BDD4-C436CEF332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8F14-2514-4790-9E89-71B0EA47D3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26D-83F1-4A16-BDD4-C436CEF332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8F14-2514-4790-9E89-71B0EA47D3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26D-83F1-4A16-BDD4-C436CEF332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8F14-2514-4790-9E89-71B0EA47D3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26D-83F1-4A16-BDD4-C436CEF332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8F14-2514-4790-9E89-71B0EA47D3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26D-83F1-4A16-BDD4-C436CEF332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8F14-2514-4790-9E89-71B0EA47D3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26D-83F1-4A16-BDD4-C436CEF332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A32AA"/>
            </a:gs>
            <a:gs pos="100000">
              <a:schemeClr val="bg1"/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08F14-2514-4790-9E89-71B0EA47D3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3B26D-83F1-4A16-BDD4-C436CEF332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1A32AA"/>
            </a:gs>
            <a:gs pos="100000">
              <a:schemeClr val="bg1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2130425"/>
            <a:ext cx="5760640" cy="14700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</a:rPr>
              <a:t>Тест по ГО и РС ЧС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4653136"/>
            <a:ext cx="3672408" cy="64807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9 класс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>
            <a:normAutofit/>
          </a:bodyPr>
          <a:lstStyle/>
          <a:p>
            <a:pPr algn="l"/>
            <a:r>
              <a:rPr lang="ru-RU" sz="2400" b="1" i="1" dirty="0" smtClean="0">
                <a:solidFill>
                  <a:schemeClr val="bg1"/>
                </a:solidFill>
              </a:rPr>
              <a:t>11. </a:t>
            </a:r>
            <a:r>
              <a:rPr lang="ru-RU" sz="2400" b="1" i="1" dirty="0" smtClean="0">
                <a:solidFill>
                  <a:schemeClr val="bg1"/>
                </a:solidFill>
              </a:rPr>
              <a:t>Обеззараживание населения, техники, зданий  проводят: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5816" y="1600200"/>
            <a:ext cx="5770984" cy="4525963"/>
          </a:xfrm>
        </p:spPr>
        <p:txBody>
          <a:bodyPr/>
          <a:lstStyle/>
          <a:p>
            <a:r>
              <a:rPr lang="ru-RU" dirty="0" smtClean="0"/>
              <a:t>а)службы ГО</a:t>
            </a:r>
          </a:p>
          <a:p>
            <a:r>
              <a:rPr lang="ru-RU" dirty="0" smtClean="0"/>
              <a:t>б) службы РСЧС</a:t>
            </a:r>
          </a:p>
          <a:p>
            <a:r>
              <a:rPr lang="ru-RU" dirty="0" smtClean="0"/>
              <a:t>в)  министерство </a:t>
            </a:r>
            <a:r>
              <a:rPr lang="ru-RU" dirty="0" smtClean="0"/>
              <a:t>обороны</a:t>
            </a:r>
          </a:p>
          <a:p>
            <a:r>
              <a:rPr lang="ru-RU" dirty="0" smtClean="0"/>
              <a:t>г) пожарная охрана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 внутренние войска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88640"/>
            <a:ext cx="759633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12. Осуществление государственной экспертизы, надзора и контроля за состоянием опасных объектов  в области защиты населения </a:t>
            </a:r>
          </a:p>
          <a:p>
            <a:r>
              <a:rPr lang="ru-RU" sz="2400" b="1" i="1" dirty="0" smtClean="0">
                <a:solidFill>
                  <a:schemeClr val="bg1"/>
                </a:solidFill>
              </a:rPr>
              <a:t> </a:t>
            </a:r>
            <a:r>
              <a:rPr lang="ru-RU" sz="2400" b="1" i="1" dirty="0" smtClean="0">
                <a:solidFill>
                  <a:schemeClr val="bg1"/>
                </a:solidFill>
              </a:rPr>
              <a:t>от ЧС проводят:</a:t>
            </a:r>
          </a:p>
          <a:p>
            <a:endParaRPr lang="ru-RU" sz="2400" b="1" i="1" dirty="0" smtClean="0">
              <a:solidFill>
                <a:schemeClr val="bg1"/>
              </a:solidFill>
            </a:endParaRPr>
          </a:p>
          <a:p>
            <a:pPr marL="1944000">
              <a:lnSpc>
                <a:spcPct val="200000"/>
              </a:lnSpc>
            </a:pPr>
            <a:r>
              <a:rPr lang="ru-RU" sz="2400" dirty="0" smtClean="0"/>
              <a:t>а)службы </a:t>
            </a:r>
            <a:r>
              <a:rPr lang="ru-RU" sz="2400" dirty="0" smtClean="0"/>
              <a:t>ГО</a:t>
            </a:r>
          </a:p>
          <a:p>
            <a:pPr marL="1944000">
              <a:lnSpc>
                <a:spcPct val="200000"/>
              </a:lnSpc>
            </a:pPr>
            <a:r>
              <a:rPr lang="ru-RU" sz="2400" dirty="0" smtClean="0"/>
              <a:t>б) службы РСЧС</a:t>
            </a:r>
          </a:p>
          <a:p>
            <a:pPr marL="1944000">
              <a:lnSpc>
                <a:spcPct val="200000"/>
              </a:lnSpc>
            </a:pPr>
            <a:r>
              <a:rPr lang="ru-RU" sz="2400" dirty="0" smtClean="0"/>
              <a:t>в)  министерство </a:t>
            </a:r>
            <a:r>
              <a:rPr lang="ru-RU" sz="2400" dirty="0" smtClean="0"/>
              <a:t>обороны</a:t>
            </a:r>
          </a:p>
          <a:p>
            <a:pPr marL="1944000">
              <a:lnSpc>
                <a:spcPct val="200000"/>
              </a:lnSpc>
            </a:pPr>
            <a:r>
              <a:rPr lang="ru-RU" sz="2400" dirty="0" smtClean="0"/>
              <a:t>г) пожарная охрана</a:t>
            </a:r>
          </a:p>
          <a:p>
            <a:pPr marL="1944000">
              <a:lnSpc>
                <a:spcPct val="200000"/>
              </a:lnSpc>
            </a:pPr>
            <a:r>
              <a:rPr lang="ru-RU" sz="2400" dirty="0" err="1" smtClean="0"/>
              <a:t>д</a:t>
            </a:r>
            <a:r>
              <a:rPr lang="ru-RU" sz="2400" dirty="0" smtClean="0"/>
              <a:t>) внутренние войска</a:t>
            </a:r>
            <a:endParaRPr lang="ru-RU" sz="2400" dirty="0" smtClean="0"/>
          </a:p>
          <a:p>
            <a:endParaRPr lang="ru-RU" sz="2400" b="1" i="1" dirty="0" smtClean="0">
              <a:solidFill>
                <a:schemeClr val="bg1"/>
              </a:solidFill>
            </a:endParaRPr>
          </a:p>
          <a:p>
            <a:endParaRPr lang="ru-RU" sz="2400" b="1" i="1" dirty="0" smtClean="0">
              <a:solidFill>
                <a:schemeClr val="bg1"/>
              </a:solidFill>
            </a:endParaRPr>
          </a:p>
          <a:p>
            <a:endParaRPr lang="ru-RU" sz="2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1259632" y="0"/>
            <a:ext cx="7884368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</a:rPr>
              <a:t>13.Осуществление мероприятий по социальной защите населения, пострадавшего от чрезвычайных ситуаций, проведение гуманитарных акций  -  задача</a:t>
            </a:r>
          </a:p>
          <a:p>
            <a:pPr marL="1188000">
              <a:lnSpc>
                <a:spcPct val="200000"/>
              </a:lnSpc>
            </a:pPr>
            <a:r>
              <a:rPr lang="ru-RU" sz="2400" dirty="0" smtClean="0"/>
              <a:t>а)службы </a:t>
            </a:r>
            <a:r>
              <a:rPr lang="ru-RU" sz="2400" dirty="0" smtClean="0"/>
              <a:t>ГО</a:t>
            </a:r>
          </a:p>
          <a:p>
            <a:pPr marL="1188000">
              <a:lnSpc>
                <a:spcPct val="200000"/>
              </a:lnSpc>
            </a:pPr>
            <a:r>
              <a:rPr lang="ru-RU" sz="2400" dirty="0" smtClean="0"/>
              <a:t>б) службы РСЧС</a:t>
            </a:r>
          </a:p>
          <a:p>
            <a:pPr marL="1188000">
              <a:lnSpc>
                <a:spcPct val="200000"/>
              </a:lnSpc>
            </a:pPr>
            <a:r>
              <a:rPr lang="ru-RU" sz="2400" dirty="0" smtClean="0"/>
              <a:t>в)  </a:t>
            </a:r>
            <a:r>
              <a:rPr lang="ru-RU" sz="2400" dirty="0" smtClean="0"/>
              <a:t>министерства </a:t>
            </a:r>
            <a:r>
              <a:rPr lang="ru-RU" sz="2400" dirty="0" smtClean="0"/>
              <a:t>обороны</a:t>
            </a:r>
          </a:p>
          <a:p>
            <a:pPr marL="1188000">
              <a:lnSpc>
                <a:spcPct val="200000"/>
              </a:lnSpc>
            </a:pPr>
            <a:r>
              <a:rPr lang="ru-RU" sz="2400" dirty="0" smtClean="0"/>
              <a:t>г) </a:t>
            </a:r>
            <a:r>
              <a:rPr lang="ru-RU" sz="2400" dirty="0" smtClean="0"/>
              <a:t>пожарной охраны</a:t>
            </a:r>
          </a:p>
          <a:p>
            <a:pPr marL="1188000">
              <a:lnSpc>
                <a:spcPct val="200000"/>
              </a:lnSpc>
            </a:pPr>
            <a:r>
              <a:rPr lang="ru-RU" sz="2400" dirty="0" err="1" smtClean="0"/>
              <a:t>д</a:t>
            </a:r>
            <a:r>
              <a:rPr lang="ru-RU" sz="2400" dirty="0" smtClean="0"/>
              <a:t>) </a:t>
            </a:r>
            <a:r>
              <a:rPr lang="ru-RU" sz="2400" dirty="0" smtClean="0"/>
              <a:t>СОБР «Лидер»</a:t>
            </a:r>
            <a:endParaRPr lang="ru-RU" sz="2400" dirty="0" smtClean="0"/>
          </a:p>
          <a:p>
            <a:pPr marL="1188000">
              <a:lnSpc>
                <a:spcPct val="200000"/>
              </a:lnSpc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>
            <a:normAutofit fontScale="90000"/>
          </a:bodyPr>
          <a:lstStyle/>
          <a:p>
            <a:pPr marL="1872000" algn="l">
              <a:lnSpc>
                <a:spcPct val="150000"/>
              </a:lnSpc>
              <a:spcBef>
                <a:spcPts val="1200"/>
              </a:spcBef>
            </a:pPr>
            <a:r>
              <a:rPr lang="ru-RU" sz="2800" b="1" i="1" dirty="0" smtClean="0">
                <a:solidFill>
                  <a:schemeClr val="bg1"/>
                </a:solidFill>
              </a:rPr>
              <a:t>14.Прогнозирование и оценку последствий ЧС  осуществляет: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100" dirty="0" smtClean="0"/>
              <a:t>а) полиция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б) пожарная охрана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в) метеослужба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г) службы ГО</a:t>
            </a:r>
            <a:br>
              <a:rPr lang="ru-RU" sz="3100" dirty="0" smtClean="0"/>
            </a:br>
            <a:r>
              <a:rPr lang="ru-RU" sz="3100" dirty="0" err="1" smtClean="0"/>
              <a:t>д</a:t>
            </a:r>
            <a:r>
              <a:rPr lang="ru-RU" sz="3100" dirty="0" smtClean="0"/>
              <a:t>)службы </a:t>
            </a:r>
            <a:r>
              <a:rPr lang="ru-RU" sz="3100" dirty="0" smtClean="0"/>
              <a:t>РСЧС</a:t>
            </a:r>
            <a:endParaRPr lang="ru-RU" sz="3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0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1. Назовите систему, созданную в России для предупреждения и ликвидации чрезвычайных ситуаций</a:t>
            </a:r>
            <a:r>
              <a:rPr lang="ru-RU" sz="2400" dirty="0" smtClean="0">
                <a:solidFill>
                  <a:schemeClr val="bg1"/>
                </a:solidFill>
              </a:rPr>
              <a:t>: 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                  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а) система наблюдения и контроля за состоянием окружающей  природной среды; </a:t>
            </a:r>
          </a:p>
          <a:p>
            <a:endParaRPr lang="ru-RU" sz="2400" dirty="0" smtClean="0"/>
          </a:p>
          <a:p>
            <a:r>
              <a:rPr lang="ru-RU" sz="2400" dirty="0" smtClean="0"/>
              <a:t>  б) Единая государственная система предупреждения и ликвидации ЧС; </a:t>
            </a:r>
          </a:p>
          <a:p>
            <a:endParaRPr lang="ru-RU" sz="2400" dirty="0" smtClean="0"/>
          </a:p>
          <a:p>
            <a:r>
              <a:rPr lang="ru-RU" sz="2400" dirty="0" smtClean="0"/>
              <a:t> в) система сил и средств для ликвидации последствий чрезвычайных ситуаций.</a:t>
            </a:r>
          </a:p>
          <a:p>
            <a:r>
              <a:rPr lang="ru-RU" sz="2400" dirty="0" smtClean="0"/>
              <a:t> </a:t>
            </a:r>
          </a:p>
          <a:p>
            <a:r>
              <a:rPr lang="ru-RU" sz="2400" dirty="0"/>
              <a:t>г</a:t>
            </a:r>
            <a:r>
              <a:rPr lang="ru-RU" sz="2400" dirty="0" smtClean="0"/>
              <a:t>) гражданская оборона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7096" y="188640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bg1"/>
                </a:solidFill>
              </a:rPr>
              <a:t>2</a:t>
            </a:r>
            <a:r>
              <a:rPr lang="ru-RU" sz="2400" b="1" i="1" dirty="0" smtClean="0">
                <a:solidFill>
                  <a:schemeClr val="bg1"/>
                </a:solidFill>
              </a:rPr>
              <a:t>. Назовите систему, созданную в России для предупреждения и ликвидации чрезвычайных ситуаций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 военного времени: </a:t>
            </a:r>
          </a:p>
          <a:p>
            <a:r>
              <a:rPr lang="ru-RU" sz="2400" dirty="0" smtClean="0"/>
              <a:t>                  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а) система наблюдения и контроля за состоянием окружающей  природной среды; </a:t>
            </a:r>
          </a:p>
          <a:p>
            <a:endParaRPr lang="ru-RU" sz="2400" dirty="0" smtClean="0"/>
          </a:p>
          <a:p>
            <a:r>
              <a:rPr lang="ru-RU" sz="2400" dirty="0" smtClean="0"/>
              <a:t>  б) Единая государственная система предупреждения и ликвидации ЧС; </a:t>
            </a:r>
          </a:p>
          <a:p>
            <a:endParaRPr lang="ru-RU" sz="2400" dirty="0" smtClean="0"/>
          </a:p>
          <a:p>
            <a:r>
              <a:rPr lang="ru-RU" sz="2400" dirty="0" smtClean="0"/>
              <a:t> в) система сил и средств для ликвидации последствий чрезвычайных ситуаций.</a:t>
            </a:r>
          </a:p>
          <a:p>
            <a:r>
              <a:rPr lang="ru-RU" sz="2400" dirty="0" smtClean="0"/>
              <a:t> </a:t>
            </a:r>
          </a:p>
          <a:p>
            <a:r>
              <a:rPr lang="ru-RU" sz="2400" dirty="0" smtClean="0"/>
              <a:t>г) Гражданская оборона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648" y="333375"/>
            <a:ext cx="7283152" cy="633571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 dirty="0" smtClean="0">
                <a:solidFill>
                  <a:schemeClr val="bg1"/>
                </a:solidFill>
                <a:latin typeface="+mj-lt"/>
                <a:ea typeface="MingLiU_HKSCS-ExtB" pitchFamily="18" charset="-120"/>
              </a:rPr>
              <a:t>3. </a:t>
            </a:r>
            <a:r>
              <a:rPr lang="ru-RU" sz="2400" b="1" i="1" dirty="0">
                <a:solidFill>
                  <a:schemeClr val="bg1"/>
                </a:solidFill>
                <a:latin typeface="+mj-lt"/>
                <a:ea typeface="MingLiU_HKSCS-ExtB" pitchFamily="18" charset="-120"/>
              </a:rPr>
              <a:t>Какая из этих организаций была создана первой?</a:t>
            </a:r>
            <a:endParaRPr lang="ru-RU" sz="2400" b="1" dirty="0">
              <a:solidFill>
                <a:schemeClr val="bg1"/>
              </a:solidFill>
              <a:latin typeface="+mj-lt"/>
              <a:ea typeface="MingLiU_HKSCS-ExtB" pitchFamily="18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>
                <a:latin typeface="+mj-lt"/>
                <a:ea typeface="MingLiU_HKSCS-ExtB" pitchFamily="18" charset="-120"/>
              </a:rPr>
              <a:t>     А. РСЧС;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>
                <a:latin typeface="+mj-lt"/>
                <a:ea typeface="MingLiU_HKSCS-ExtB" pitchFamily="18" charset="-120"/>
              </a:rPr>
              <a:t>     Б. ГО;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>
                <a:latin typeface="+mj-lt"/>
                <a:ea typeface="MingLiU_HKSCS-ExtB" pitchFamily="18" charset="-120"/>
              </a:rPr>
              <a:t>     В. Корпус спасателей;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>
                <a:latin typeface="+mj-lt"/>
                <a:ea typeface="MingLiU_HKSCS-ExtB" pitchFamily="18" charset="-120"/>
              </a:rPr>
              <a:t>     Г. МЧС</a:t>
            </a:r>
            <a:r>
              <a:rPr lang="ru-RU" sz="2400" dirty="0" smtClean="0">
                <a:latin typeface="+mj-lt"/>
                <a:ea typeface="MingLiU_HKSCS-ExtB" pitchFamily="18" charset="-120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i="1" dirty="0">
              <a:latin typeface="+mj-lt"/>
              <a:ea typeface="MingLiU_HKSCS-ExtB" pitchFamily="18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i="1" dirty="0" smtClean="0">
              <a:latin typeface="+mj-lt"/>
              <a:ea typeface="MingLiU_HKSCS-ExtB" pitchFamily="18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i="1" dirty="0">
              <a:latin typeface="+mj-lt"/>
              <a:ea typeface="MingLiU_HKSCS-ExtB" pitchFamily="18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 dirty="0" smtClean="0">
                <a:solidFill>
                  <a:srgbClr val="1A32AA"/>
                </a:solidFill>
                <a:latin typeface="+mj-lt"/>
                <a:ea typeface="MingLiU_HKSCS-ExtB" pitchFamily="18" charset="-120"/>
              </a:rPr>
              <a:t>4. </a:t>
            </a:r>
            <a:r>
              <a:rPr lang="ru-RU" sz="2400" b="1" i="1" dirty="0">
                <a:solidFill>
                  <a:srgbClr val="1A32AA"/>
                </a:solidFill>
                <a:latin typeface="+mj-lt"/>
                <a:ea typeface="MingLiU_HKSCS-ExtB" pitchFamily="18" charset="-120"/>
              </a:rPr>
              <a:t>Законы и другие документы по вопросам защиты населения система РСЧС:</a:t>
            </a:r>
            <a:endParaRPr lang="ru-RU" sz="2400" b="1" dirty="0">
              <a:solidFill>
                <a:srgbClr val="1A32AA"/>
              </a:solidFill>
              <a:latin typeface="+mj-lt"/>
              <a:ea typeface="MingLiU_HKSCS-ExtB" pitchFamily="18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>
                <a:latin typeface="+mj-lt"/>
                <a:ea typeface="MingLiU_HKSCS-ExtB" pitchFamily="18" charset="-120"/>
              </a:rPr>
              <a:t>     А. Изучает;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>
                <a:latin typeface="+mj-lt"/>
                <a:ea typeface="MingLiU_HKSCS-ExtB" pitchFamily="18" charset="-120"/>
              </a:rPr>
              <a:t>     Б. Выполняет;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>
                <a:latin typeface="+mj-lt"/>
                <a:ea typeface="MingLiU_HKSCS-ExtB" pitchFamily="18" charset="-120"/>
              </a:rPr>
              <a:t>     В. Разрабатывает;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>
                <a:latin typeface="+mj-lt"/>
                <a:ea typeface="MingLiU_HKSCS-ExtB" pitchFamily="18" charset="-120"/>
              </a:rPr>
              <a:t>     Г. Согласовывает с Президентом РФ</a:t>
            </a:r>
            <a:r>
              <a:rPr lang="ru-RU" sz="2400" dirty="0" smtClean="0">
                <a:latin typeface="+mj-lt"/>
                <a:ea typeface="MingLiU_HKSCS-ExtB" pitchFamily="18" charset="-120"/>
              </a:rPr>
              <a:t>.</a:t>
            </a:r>
            <a:endParaRPr lang="ru-RU" sz="2400" i="1" dirty="0">
              <a:latin typeface="+mj-lt"/>
              <a:ea typeface="MingLiU_HKSCS-ExtB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260648"/>
            <a:ext cx="723629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ru-RU" sz="2800" b="1" i="1" dirty="0">
                <a:solidFill>
                  <a:schemeClr val="bg1"/>
                </a:solidFill>
                <a:latin typeface="+mj-lt"/>
              </a:rPr>
              <a:t>5</a:t>
            </a:r>
            <a:r>
              <a:rPr lang="ru-RU" sz="2800" b="1" i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ru-RU" sz="2800" b="1" i="1" dirty="0" smtClean="0">
                <a:solidFill>
                  <a:schemeClr val="bg1"/>
                </a:solidFill>
                <a:latin typeface="+mj-lt"/>
              </a:rPr>
              <a:t>РСЧС не </a:t>
            </a:r>
            <a:r>
              <a:rPr lang="ru-RU" sz="2800" b="1" i="1" dirty="0" smtClean="0">
                <a:solidFill>
                  <a:schemeClr val="bg1"/>
                </a:solidFill>
                <a:latin typeface="+mj-lt"/>
              </a:rPr>
              <a:t>функционирует в </a:t>
            </a:r>
            <a:r>
              <a:rPr lang="ru-RU" sz="2800" b="1" i="1" dirty="0" smtClean="0">
                <a:solidFill>
                  <a:schemeClr val="bg1"/>
                </a:solidFill>
                <a:latin typeface="+mj-lt"/>
              </a:rPr>
              <a:t>режиме</a:t>
            </a:r>
            <a:endParaRPr lang="ru-RU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ru-RU" sz="2800" dirty="0" smtClean="0">
                <a:latin typeface="+mj-lt"/>
              </a:rPr>
              <a:t>     А. Боевой готовности;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ru-RU" sz="2800" dirty="0" smtClean="0">
                <a:latin typeface="+mj-lt"/>
              </a:rPr>
              <a:t>     Б. Повседневной деятельности;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ru-RU" sz="2800" dirty="0" smtClean="0">
                <a:latin typeface="+mj-lt"/>
              </a:rPr>
              <a:t>     В. Повышенной готовности;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ru-RU" sz="2800" dirty="0" smtClean="0">
                <a:latin typeface="+mj-lt"/>
              </a:rPr>
              <a:t>     Г. Чрезвычайной Ситуации.</a:t>
            </a:r>
            <a:endParaRPr lang="ru-RU" sz="2800" i="1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7664" y="476672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i="1" dirty="0">
                <a:solidFill>
                  <a:schemeClr val="bg1"/>
                </a:solidFill>
              </a:rPr>
              <a:t>6</a:t>
            </a:r>
            <a:r>
              <a:rPr lang="ru-RU" sz="2400" b="1" i="1" dirty="0" smtClean="0">
                <a:solidFill>
                  <a:schemeClr val="bg1"/>
                </a:solidFill>
              </a:rPr>
              <a:t>. Какое подразделение не входит в состав сил РСЧС</a:t>
            </a:r>
            <a:r>
              <a:rPr lang="ru-RU" sz="2400" b="1" i="1" dirty="0" smtClean="0"/>
              <a:t>:</a:t>
            </a:r>
            <a:endParaRPr lang="ru-RU" sz="2400" b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/>
              <a:t>     А. Войска ГО;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/>
              <a:t>     Б. Инженерные Войска;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/>
              <a:t>     В. Авиация МЧС РФ;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/>
              <a:t>     Г. </a:t>
            </a:r>
            <a:r>
              <a:rPr lang="ru-RU" sz="2400" dirty="0" smtClean="0"/>
              <a:t>АСДНР</a:t>
            </a:r>
            <a:r>
              <a:rPr lang="ru-RU" sz="2400" dirty="0" smtClean="0"/>
              <a:t>.</a:t>
            </a:r>
            <a:endParaRPr lang="ru-RU" sz="24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060848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636912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7. </a:t>
            </a:r>
            <a:r>
              <a:rPr lang="ru-RU" sz="2400" b="1" i="1" dirty="0">
                <a:solidFill>
                  <a:schemeClr val="bg1"/>
                </a:solidFill>
              </a:rPr>
              <a:t>Назовите закон в России определяющий правовые и организационные нормы в области защиты </a:t>
            </a:r>
            <a:r>
              <a:rPr lang="ru-RU" sz="2400" b="1" i="1" dirty="0" smtClean="0">
                <a:solidFill>
                  <a:schemeClr val="bg1"/>
                </a:solidFill>
              </a:rPr>
              <a:t>от </a:t>
            </a:r>
            <a:r>
              <a:rPr lang="ru-RU" sz="2400" b="1" i="1" dirty="0">
                <a:solidFill>
                  <a:schemeClr val="bg1"/>
                </a:solidFill>
              </a:rPr>
              <a:t>чрезвычайных ситуаций: </a:t>
            </a:r>
          </a:p>
          <a:p>
            <a:r>
              <a:rPr lang="ru-RU" sz="2400" dirty="0"/>
              <a:t>                  а) закон Российской Федерации "О безопасности"; </a:t>
            </a:r>
          </a:p>
          <a:p>
            <a:r>
              <a:rPr lang="ru-RU" sz="2400" dirty="0"/>
              <a:t>                  б) Федеральный закон "Об обороне"; </a:t>
            </a:r>
          </a:p>
          <a:p>
            <a:r>
              <a:rPr lang="ru-RU" sz="2400" dirty="0"/>
              <a:t>                  в) Федеральный закон "О защите населения и территорий от чрезвычайных ситуаций природного и техногенного характера"; </a:t>
            </a:r>
          </a:p>
          <a:p>
            <a:r>
              <a:rPr lang="ru-RU" sz="2400" dirty="0"/>
              <a:t>                  г) Федеральный закон "О гражданской обороне".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72084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487025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8</a:t>
            </a:r>
            <a:r>
              <a:rPr lang="ru-RU" sz="2400" b="1" i="1" dirty="0" smtClean="0">
                <a:solidFill>
                  <a:schemeClr val="bg1"/>
                </a:solidFill>
              </a:rPr>
              <a:t>. </a:t>
            </a:r>
            <a:r>
              <a:rPr lang="ru-RU" sz="2400" b="1" i="1" dirty="0" smtClean="0">
                <a:solidFill>
                  <a:schemeClr val="bg1"/>
                </a:solidFill>
              </a:rPr>
              <a:t>Назовите закон в России определяющий правовые и организационные нормы в области защиты  населения от чрезвычайных ситуаций военного времени: </a:t>
            </a:r>
          </a:p>
          <a:p>
            <a:r>
              <a:rPr lang="ru-RU" sz="2400" dirty="0" smtClean="0"/>
              <a:t>                  а) закон Российской Федерации "О безопасности"; </a:t>
            </a:r>
          </a:p>
          <a:p>
            <a:r>
              <a:rPr lang="ru-RU" sz="2400" dirty="0" smtClean="0"/>
              <a:t>                  б) Федеральный закон "Об обороне"; </a:t>
            </a:r>
          </a:p>
          <a:p>
            <a:r>
              <a:rPr lang="ru-RU" sz="2400" dirty="0" smtClean="0"/>
              <a:t>                  в) Федеральный закон "О защите населения и территорий от чрезвычайных ситуаций природного и техногенного характера"; </a:t>
            </a:r>
          </a:p>
          <a:p>
            <a:r>
              <a:rPr lang="ru-RU" sz="2400" dirty="0" smtClean="0"/>
              <a:t>                  г) Федеральный закон "О гражданской обороне". 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404664"/>
            <a:ext cx="7272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smtClean="0">
                <a:solidFill>
                  <a:schemeClr val="bg1"/>
                </a:solidFill>
              </a:rPr>
              <a:t>9</a:t>
            </a:r>
            <a:r>
              <a:rPr lang="ru-RU" sz="2400" b="1" i="1" dirty="0" smtClean="0">
                <a:solidFill>
                  <a:schemeClr val="bg1"/>
                </a:solidFill>
              </a:rPr>
              <a:t>. </a:t>
            </a:r>
            <a:r>
              <a:rPr lang="ru-RU" sz="2400" b="1" i="1" dirty="0">
                <a:solidFill>
                  <a:schemeClr val="bg1"/>
                </a:solidFill>
              </a:rPr>
              <a:t>Назовите федеральный орган в России решающий задачи  безопасности жизнедеятельности населения: </a:t>
            </a:r>
          </a:p>
          <a:p>
            <a:r>
              <a:rPr lang="ru-RU" sz="2400" dirty="0"/>
              <a:t>                  а) Министерство Обороны Российской Федерации; </a:t>
            </a:r>
          </a:p>
          <a:p>
            <a:r>
              <a:rPr lang="ru-RU" sz="2400" dirty="0"/>
              <a:t>                  б) Министерство РФ по делам ГО, ЧС и ликвидации последствий стихийных бедствий; </a:t>
            </a:r>
          </a:p>
          <a:p>
            <a:r>
              <a:rPr lang="ru-RU" sz="2400" dirty="0"/>
              <a:t>                  в) Федеральная служба безопасности; </a:t>
            </a:r>
          </a:p>
          <a:p>
            <a:r>
              <a:rPr lang="ru-RU" sz="2400" dirty="0"/>
              <a:t>                  г) Министерство труда и занятости Российской Федерации.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10</a:t>
            </a:r>
            <a:r>
              <a:rPr lang="ru-RU" sz="2400" b="1" i="1" dirty="0" smtClean="0">
                <a:solidFill>
                  <a:schemeClr val="bg1"/>
                </a:solidFill>
              </a:rPr>
              <a:t>.Предоставляет </a:t>
            </a:r>
            <a:r>
              <a:rPr lang="ru-RU" sz="2400" b="1" i="1" dirty="0" smtClean="0">
                <a:solidFill>
                  <a:schemeClr val="bg1"/>
                </a:solidFill>
              </a:rPr>
              <a:t>населению убежища и средства индивидуальной защиты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1600200"/>
            <a:ext cx="5987008" cy="45259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а)службы ГО</a:t>
            </a:r>
          </a:p>
          <a:p>
            <a:r>
              <a:rPr lang="ru-RU" sz="2800" dirty="0" smtClean="0"/>
              <a:t>б) службы РСЧС</a:t>
            </a:r>
          </a:p>
          <a:p>
            <a:r>
              <a:rPr lang="ru-RU" sz="2800" dirty="0"/>
              <a:t>в</a:t>
            </a:r>
            <a:r>
              <a:rPr lang="ru-RU" sz="2800" dirty="0" smtClean="0"/>
              <a:t>)  министерство </a:t>
            </a:r>
            <a:r>
              <a:rPr lang="ru-RU" sz="2800" dirty="0" smtClean="0"/>
              <a:t>обороны</a:t>
            </a:r>
          </a:p>
          <a:p>
            <a:r>
              <a:rPr lang="ru-RU" sz="2800" dirty="0" smtClean="0"/>
              <a:t>г) пожарная охрана</a:t>
            </a:r>
          </a:p>
          <a:p>
            <a:r>
              <a:rPr lang="ru-RU" sz="2800" dirty="0" err="1" smtClean="0"/>
              <a:t>д</a:t>
            </a:r>
            <a:r>
              <a:rPr lang="ru-RU" sz="2800" dirty="0" smtClean="0"/>
              <a:t>) внутренние войска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586</Words>
  <Application>Microsoft Office PowerPoint</Application>
  <PresentationFormat>Экран (4:3)</PresentationFormat>
  <Paragraphs>95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Тест по ГО и РС ЧС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10.Предоставляет населению убежища и средства индивидуальной защиты</vt:lpstr>
      <vt:lpstr>11. Обеззараживание населения, техники, зданий  проводят:</vt:lpstr>
      <vt:lpstr>Слайд 11</vt:lpstr>
      <vt:lpstr>Слайд 12</vt:lpstr>
      <vt:lpstr>14.Прогнозирование и оценку последствий ЧС  осуществляет:  а) полиция б) пожарная охрана в) метеослужба г) службы ГО д)службы РСЧС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27</cp:revision>
  <dcterms:created xsi:type="dcterms:W3CDTF">2014-12-08T11:54:15Z</dcterms:created>
  <dcterms:modified xsi:type="dcterms:W3CDTF">2014-12-10T12:00:38Z</dcterms:modified>
</cp:coreProperties>
</file>