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89" r:id="rId4"/>
    <p:sldId id="268" r:id="rId5"/>
    <p:sldId id="269" r:id="rId6"/>
    <p:sldId id="270" r:id="rId7"/>
    <p:sldId id="275" r:id="rId8"/>
    <p:sldId id="258" r:id="rId9"/>
    <p:sldId id="271" r:id="rId10"/>
    <p:sldId id="273" r:id="rId11"/>
    <p:sldId id="259" r:id="rId12"/>
    <p:sldId id="260" r:id="rId13"/>
    <p:sldId id="261" r:id="rId14"/>
    <p:sldId id="263" r:id="rId15"/>
    <p:sldId id="264" r:id="rId16"/>
    <p:sldId id="272" r:id="rId17"/>
    <p:sldId id="267" r:id="rId18"/>
    <p:sldId id="262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66" r:id="rId27"/>
    <p:sldId id="283" r:id="rId28"/>
    <p:sldId id="284" r:id="rId29"/>
    <p:sldId id="285" r:id="rId30"/>
    <p:sldId id="265" r:id="rId31"/>
    <p:sldId id="282" r:id="rId32"/>
    <p:sldId id="286" r:id="rId33"/>
    <p:sldId id="288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9" autoAdjust="0"/>
    <p:restoredTop sz="94771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sovencyclopedia.ru/" TargetMode="External"/><Relationship Id="rId3" Type="http://schemas.openxmlformats.org/officeDocument/2006/relationships/hyperlink" Target="https://www.google.ru/" TargetMode="External"/><Relationship Id="rId7" Type="http://schemas.openxmlformats.org/officeDocument/2006/relationships/hyperlink" Target="http://otvety.google.ru/" TargetMode="External"/><Relationship Id="rId2" Type="http://schemas.openxmlformats.org/officeDocument/2006/relationships/hyperlink" Target="http://zealot.h1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" TargetMode="External"/><Relationship Id="rId11" Type="http://schemas.openxmlformats.org/officeDocument/2006/relationships/hyperlink" Target="http://www.academia.edu/" TargetMode="External"/><Relationship Id="rId5" Type="http://schemas.openxmlformats.org/officeDocument/2006/relationships/hyperlink" Target="http://abunda.ru/" TargetMode="External"/><Relationship Id="rId10" Type="http://schemas.openxmlformats.org/officeDocument/2006/relationships/hyperlink" Target="http://enc-dic.com/" TargetMode="External"/><Relationship Id="rId4" Type="http://schemas.openxmlformats.org/officeDocument/2006/relationships/hyperlink" Target="http://militera.lib.ru/" TargetMode="External"/><Relationship Id="rId9" Type="http://schemas.openxmlformats.org/officeDocument/2006/relationships/hyperlink" Target="http://slovorus.ru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00430" y="4857760"/>
            <a:ext cx="5262570" cy="1571636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ОГБОУНПОПУ № 25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преподаватель организатор ОБЖ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Белобородова Н.В.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3057766"/>
          </a:xfrm>
        </p:spPr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Вооруженные силы Московского государства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в 14-17 веках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но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429000"/>
            <a:ext cx="3286148" cy="2551597"/>
          </a:xfrm>
          <a:prstGeom prst="rect">
            <a:avLst/>
          </a:prstGeom>
        </p:spPr>
      </p:pic>
      <p:pic>
        <p:nvPicPr>
          <p:cNvPr id="7" name="Рисунок 6" descr="Доспехи и Оружие Древней Руси (28 фото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71546"/>
            <a:ext cx="3429004" cy="191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Шлем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Чекан или </a:t>
            </a:r>
            <a:r>
              <a:rPr lang="ru-RU" dirty="0" err="1" smtClean="0">
                <a:solidFill>
                  <a:srgbClr val="FF0000"/>
                </a:solidFill>
              </a:rPr>
              <a:t>клевец</a:t>
            </a:r>
            <a:r>
              <a:rPr lang="ru-RU" dirty="0" smtClean="0">
                <a:solidFill>
                  <a:srgbClr val="FF0000"/>
                </a:solidFill>
              </a:rPr>
              <a:t>                  щиты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мечи                               копьё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Оружие воинов княжеской дружины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786058"/>
            <a:ext cx="2447936" cy="3590941"/>
          </a:xfrm>
          <a:prstGeom prst="rect">
            <a:avLst/>
          </a:prstGeom>
        </p:spPr>
      </p:pic>
      <p:pic>
        <p:nvPicPr>
          <p:cNvPr id="6" name="Рисунок 5" descr="images (5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6215074" y="1214422"/>
            <a:ext cx="2324100" cy="1319226"/>
          </a:xfrm>
          <a:prstGeom prst="rect">
            <a:avLst/>
          </a:prstGeom>
        </p:spPr>
      </p:pic>
      <p:pic>
        <p:nvPicPr>
          <p:cNvPr id="9" name="Рисунок 8" descr="1296710478_008_29872_dospehi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686" y="3429000"/>
            <a:ext cx="1630416" cy="27146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214554"/>
            <a:ext cx="4643470" cy="41434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206084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 15 века на Руси складывается поместная система комплектования войска (</a:t>
            </a:r>
            <a:r>
              <a:rPr lang="ru-RU" sz="2800" dirty="0">
                <a:solidFill>
                  <a:srgbClr val="FF0000"/>
                </a:solidFill>
              </a:rPr>
              <a:t>поместное войско</a:t>
            </a:r>
            <a:r>
              <a:rPr lang="ru-RU" sz="2800" dirty="0">
                <a:solidFill>
                  <a:srgbClr val="002060"/>
                </a:solidFill>
              </a:rPr>
              <a:t>). Основу вооруженных сил Московского государства в этот период составляли </a:t>
            </a:r>
            <a:r>
              <a:rPr lang="ru-RU" sz="2800" dirty="0" smtClean="0">
                <a:solidFill>
                  <a:srgbClr val="002060"/>
                </a:solidFill>
              </a:rPr>
              <a:t> дворянские  формирования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Рисунок 4" descr="images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214554"/>
            <a:ext cx="3518624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3353158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Поместное </a:t>
            </a:r>
            <a:r>
              <a:rPr lang="ru-RU" dirty="0">
                <a:solidFill>
                  <a:srgbClr val="FF0000"/>
                </a:solidFill>
              </a:rPr>
              <a:t>войско  (дворянская конница)</a:t>
            </a:r>
            <a:r>
              <a:rPr lang="ru-RU" dirty="0">
                <a:solidFill>
                  <a:srgbClr val="002060"/>
                </a:solidFill>
              </a:rPr>
              <a:t> являлось  главным видом вооруженных сил Русского государства в 15-17 веках. Оно было основано на  системе условного, поместного землевладения. Это означало, что дворяне, «дети боярские» и другие «слуги вольные» получают земельные наделы только в том случае, если несут военную службу. Собиралось войско лишь на период войны. Порядок его сбора и комплектования законодательно закрепило «Уложение о службе» 1556 года. Согласно ему все годные к службе владельцы поместий выступали в поход с вооружением, снаряжением, со своими людьми, провиантом, а также приводить с собой вооруженных слуг ( по одному с 50 десятин имеющийся у них земли). Периода своего расцвета поместное войско достигло в середине 16 столетия и имело численность 50-75 тыс. человек. Оно делилось на несколько разрядов. Первый, весьма малочисленный, входили представители знати: московские дворяне (не более 5-6 тыс. чел.) и жильцы богатые, «выборные» дворяне из других городов, приезжавшие в Москву на службу.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Второй разряд, самый многочисленный, составляли городовые дворяне, «дети боярские», жившие в разных городах страны. К третьему разряду относилось татарское ополчение (после покорения Казани и Астрахани). Кроме того к службе привлекались городовые казаки, а в составе его вспомогательной силы – «конные даточные люди»: крестьяне. </a:t>
            </a:r>
          </a:p>
        </p:txBody>
      </p:sp>
    </p:spTree>
    <p:extLst>
      <p:ext uri="{BB962C8B-B14F-4D97-AF65-F5344CB8AC3E}">
        <p14:creationId xmlns:p14="http://schemas.microsoft.com/office/powerpoint/2010/main" xmlns="" val="354264235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628" y="357166"/>
            <a:ext cx="392909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Помимо служилых людей из дворян, немалую часть вооруженных сил Московского государства составляли служилые люди по найму, которые получали не поместья, а денежное жалование. Среди них самыми  многочисленными были </a:t>
            </a:r>
            <a:r>
              <a:rPr lang="ru-RU" b="1" dirty="0" smtClean="0">
                <a:solidFill>
                  <a:srgbClr val="FF0000"/>
                </a:solidFill>
              </a:rPr>
              <a:t>стрельцы</a:t>
            </a:r>
            <a:r>
              <a:rPr lang="ru-RU" dirty="0" smtClean="0">
                <a:solidFill>
                  <a:srgbClr val="002060"/>
                </a:solidFill>
              </a:rPr>
              <a:t>  - пехота, хотя были и конные стрельцы, вооруженная пищалями (пищаль - фитильное ружье) и боевыми топорами (бердышами), мечем или саблей.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4643470" cy="58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60115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002060"/>
                </a:solidFill>
              </a:rPr>
              <a:t>Слова «</a:t>
            </a:r>
            <a:r>
              <a:rPr lang="ru-RU" b="1" i="1" dirty="0" smtClean="0">
                <a:solidFill>
                  <a:srgbClr val="FF0000"/>
                </a:solidFill>
              </a:rPr>
              <a:t>стрелец</a:t>
            </a:r>
            <a:r>
              <a:rPr lang="ru-RU" i="1" dirty="0" smtClean="0">
                <a:solidFill>
                  <a:srgbClr val="002060"/>
                </a:solidFill>
              </a:rPr>
              <a:t>», «</a:t>
            </a:r>
            <a:r>
              <a:rPr lang="ru-RU" b="1" i="1" dirty="0" smtClean="0">
                <a:solidFill>
                  <a:srgbClr val="FF0000"/>
                </a:solidFill>
              </a:rPr>
              <a:t>стрельцы</a:t>
            </a:r>
            <a:r>
              <a:rPr lang="ru-RU" i="1" dirty="0" smtClean="0">
                <a:solidFill>
                  <a:srgbClr val="002060"/>
                </a:solidFill>
              </a:rPr>
              <a:t>» существовали в русском языке очень давно и обозначали воинов, стреляющих из лука, но в 14 столетии это слово приобрело новое значение. Так стали называть воинов, вооруженных огнестрельным оружием, саблей и топором-бердышом. Стрельцы стали первым постоянным войском в Русском государстве, получившим элементы регулярной армии: пребывание на службе в мироне и военное время, постоянное жалование, единообразное вооружение  и одежда, боевая подготовка. Набирали стрельцов из городского  и сельского нетяглого (свободного от налогов) населения. По месту и условиям службы стрельцы подразделялись на выборные (московские) и городовые (служащие в других городах России).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Первые постоянные части стрельцов были сформированы при Иване Грозном (около 1550 г.). Служба их была пожизненной, постоянной и наследной. В отличие от дворянского ополчения, собиравшегося только в случае войны, стрельцы несли службу и в военное, и в мирное время, находясь на государственном обеспечении, получая от казны денежное и хлебное жалование. Они жили в особых слободах (слобода – вид поселения или район города) семьями, имели свой двор и приусадебный участок, могли заниматься ремеслом и торговлей. В дальнейшем численность стрелецкого войска быстро росла, и к концу 16 века стрельцов уже насчитывалось 20-30 тыс., а в середине 17 века – около 50 тыс. человек.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Стрелецкое войско хорошо зарекомендовало себя при осаде и обороне крепостей, без стрельцов не обходился ни один гарнизон русского города.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Состав войска Ивана Грозного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80871" y="1223450"/>
            <a:ext cx="2160240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70C0"/>
                </a:solidFill>
              </a:rPr>
              <a:t>Ц</a:t>
            </a:r>
            <a:r>
              <a:rPr lang="ru-RU" sz="2400" dirty="0" smtClean="0">
                <a:solidFill>
                  <a:srgbClr val="0070C0"/>
                </a:solidFill>
              </a:rPr>
              <a:t>арь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28094" y="2056936"/>
            <a:ext cx="2660329" cy="10295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Союзники и наемники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2056936"/>
            <a:ext cx="2299154" cy="10295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Городовые </a:t>
            </a:r>
            <a:r>
              <a:rPr lang="ru-RU" sz="2400" dirty="0">
                <a:solidFill>
                  <a:srgbClr val="0070C0"/>
                </a:solidFill>
              </a:rPr>
              <a:t>казаки</a:t>
            </a:r>
            <a:endParaRPr lang="ru-RU" sz="2400" dirty="0"/>
          </a:p>
          <a:p>
            <a:pPr algn="ctr"/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6633" y="3257600"/>
            <a:ext cx="3474144" cy="13235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Пушкари и </a:t>
            </a:r>
            <a:r>
              <a:rPr lang="ru-RU" sz="2400" dirty="0" err="1" smtClean="0">
                <a:solidFill>
                  <a:srgbClr val="0070C0"/>
                </a:solidFill>
              </a:rPr>
              <a:t>затинщики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5316" y="3223559"/>
            <a:ext cx="3080898" cy="13235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Стрелецкое </a:t>
            </a:r>
            <a:r>
              <a:rPr lang="ru-RU" sz="2000" dirty="0">
                <a:solidFill>
                  <a:srgbClr val="0070C0"/>
                </a:solidFill>
              </a:rPr>
              <a:t>войско (конное и пешее)</a:t>
            </a:r>
          </a:p>
          <a:p>
            <a:pPr algn="ctr"/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68222" y="4725144"/>
            <a:ext cx="3816423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Дворянская </a:t>
            </a:r>
            <a:r>
              <a:rPr lang="ru-RU" sz="2400" dirty="0">
                <a:solidFill>
                  <a:srgbClr val="0070C0"/>
                </a:solidFill>
              </a:rPr>
              <a:t>конница, служилые татары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23347" y="4725145"/>
            <a:ext cx="3672408" cy="144015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0070C0"/>
                </a:solidFill>
              </a:rPr>
              <a:t>Посошная</a:t>
            </a:r>
            <a:r>
              <a:rPr lang="ru-RU" sz="2000" dirty="0" smtClean="0">
                <a:solidFill>
                  <a:srgbClr val="0070C0"/>
                </a:solidFill>
              </a:rPr>
              <a:t> рать  или даточные люди (</a:t>
            </a:r>
            <a:r>
              <a:rPr lang="ru-RU" sz="2000" dirty="0">
                <a:solidFill>
                  <a:srgbClr val="0070C0"/>
                </a:solidFill>
              </a:rPr>
              <a:t>ополчение), </a:t>
            </a:r>
          </a:p>
        </p:txBody>
      </p:sp>
      <p:cxnSp>
        <p:nvCxnSpPr>
          <p:cNvPr id="12" name="Прямая соединительная линия 11"/>
          <p:cNvCxnSpPr>
            <a:endCxn id="6" idx="7"/>
          </p:cNvCxnSpPr>
          <p:nvPr/>
        </p:nvCxnSpPr>
        <p:spPr>
          <a:xfrm flipH="1">
            <a:off x="3150075" y="1880807"/>
            <a:ext cx="413813" cy="326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7" idx="7"/>
          </p:cNvCxnSpPr>
          <p:nvPr/>
        </p:nvCxnSpPr>
        <p:spPr>
          <a:xfrm flipH="1">
            <a:off x="3492000" y="2056936"/>
            <a:ext cx="508777" cy="1394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" idx="1"/>
          </p:cNvCxnSpPr>
          <p:nvPr/>
        </p:nvCxnSpPr>
        <p:spPr>
          <a:xfrm>
            <a:off x="5652120" y="1799183"/>
            <a:ext cx="465570" cy="408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5"/>
            <a:endCxn id="8" idx="1"/>
          </p:cNvCxnSpPr>
          <p:nvPr/>
        </p:nvCxnSpPr>
        <p:spPr>
          <a:xfrm>
            <a:off x="5324751" y="1961002"/>
            <a:ext cx="631752" cy="1456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7"/>
          </p:cNvCxnSpPr>
          <p:nvPr/>
        </p:nvCxnSpPr>
        <p:spPr>
          <a:xfrm flipH="1">
            <a:off x="3825743" y="2087546"/>
            <a:ext cx="558902" cy="2848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04048" y="2056936"/>
            <a:ext cx="648072" cy="2812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209081" y="4113881"/>
            <a:ext cx="1027142" cy="62772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Флот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713143" y="2087546"/>
            <a:ext cx="0" cy="199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500042"/>
            <a:ext cx="4857783" cy="56436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714356"/>
            <a:ext cx="3571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Стрелец – </a:t>
            </a:r>
          </a:p>
          <a:p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002060"/>
                </a:solidFill>
              </a:rPr>
              <a:t>это воин  вооруженный огнестрельным оружием (пищалью), 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саблей и 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топором-бердышом.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786190"/>
            <a:ext cx="3643338" cy="2626255"/>
          </a:xfrm>
        </p:spPr>
      </p:pic>
      <p:pic>
        <p:nvPicPr>
          <p:cNvPr id="5" name="Рисунок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85728"/>
            <a:ext cx="4071966" cy="5072098"/>
          </a:xfrm>
          <a:prstGeom prst="rect">
            <a:avLst/>
          </a:prstGeom>
        </p:spPr>
      </p:pic>
      <p:pic>
        <p:nvPicPr>
          <p:cNvPr id="6" name="Рисунок 5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85728"/>
            <a:ext cx="3143272" cy="3286148"/>
          </a:xfrm>
          <a:prstGeom prst="rect">
            <a:avLst/>
          </a:prstGeom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000496" y="5643578"/>
            <a:ext cx="5143504" cy="1000132"/>
          </a:xfrm>
        </p:spPr>
        <p:txBody>
          <a:bodyPr anchor="ctr"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Экипировка стрельцов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конных и пеших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1571612"/>
            <a:ext cx="3784283" cy="37147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Вооружение стрельцов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ages (4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71612"/>
            <a:ext cx="4286280" cy="37147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4" y="5429264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          Топор </a:t>
            </a:r>
            <a:r>
              <a:rPr lang="ru-RU" sz="2400" smtClean="0">
                <a:solidFill>
                  <a:srgbClr val="FF0000"/>
                </a:solidFill>
              </a:rPr>
              <a:t>– бердыш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пищаль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программы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создания вооруженных сил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  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характеристика Вооруженных сил   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Московского Государства в 14-17 веках</a:t>
            </a:r>
            <a:r>
              <a:rPr lang="ru-RU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урока:    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Комбинированный урок.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концу урока обучающиеся будут знать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историю развития вооруженных сил Московского государства в 14-17 веках;   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уметь: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распознавать отдельные элементы ВС Московского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государства 14-17 веков;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8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Иметь представление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о составе вооруженных сил и их значении  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для Московского государства 14-17 веков.</a:t>
            </a:r>
            <a:b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урока способствовать</a:t>
            </a:r>
            <a:r>
              <a:rPr lang="ru-RU" sz="8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восприятию и осмыслению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материала; развитию умения выявлять  основные этапы развития  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вооруженных сил Р.Ф.; мотивации учащихся  на активную 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познавательную деятельность. </a:t>
            </a:r>
            <a:b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урока содействовать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Воспитанию чувства патриотизма,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гордости за свою страну. Уважительного отношения к вооруженным </a:t>
            </a:r>
          </a:p>
          <a:p>
            <a:pPr>
              <a:lnSpc>
                <a:spcPct val="120000"/>
              </a:lnSpc>
              <a:buNone/>
            </a:pP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силам России.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Городовые </a:t>
            </a:r>
            <a:r>
              <a:rPr lang="ru-RU" dirty="0">
                <a:solidFill>
                  <a:srgbClr val="FF0000"/>
                </a:solidFill>
              </a:rPr>
              <a:t>казаки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казаки</a:t>
            </a:r>
            <a:r>
              <a:rPr lang="ru-RU" dirty="0">
                <a:solidFill>
                  <a:srgbClr val="002060"/>
                </a:solidFill>
              </a:rPr>
              <a:t>, нёсшие гарнизонную и пограничную службу на укрепленных линиях по южным и восточным границам Русского государства в 15—17 вв. Правительство привлекало казаков на службу, зная их смелость и навыки в военном деле, а также для заселения окраин. Им платили жалованье и наделяли землёй. У казаков, поступивших на службу отрядами (станицами), сохранялись их выборные атаманы, подчинявшиеся казацкому голове или городовому воеводе. Городовые  казаки  служили на конях, со своим оружием и запасами. Численность Городовых  казаков  определялась в 5—6 тыс. человек; к 80-м гг. 17 в. возросла до 7 тыс.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12426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Поместное войско — </a:t>
            </a:r>
            <a:r>
              <a:rPr lang="ru-RU" dirty="0">
                <a:solidFill>
                  <a:srgbClr val="FF0000"/>
                </a:solidFill>
              </a:rPr>
              <a:t>дворянская конница</a:t>
            </a:r>
            <a:r>
              <a:rPr lang="ru-RU" dirty="0">
                <a:solidFill>
                  <a:srgbClr val="002060"/>
                </a:solidFill>
              </a:rPr>
              <a:t>, составлявшая ядро Русского войска в конце XV — первой половине XVII веков. При Иване Грозном был произведён ряд военных преобразований в поместном войске. В 1550 году планировалось из «лучших» детей боярских сформировать «Избранную тысячу». Её должны были составить представители наиболее знатных родов и потомки удельных князей. Тысячники выполняли важные и многообразные командные функции — в частности, назначались полковыми воеводами и головами. Планировалось снабдить их поместьями в окрестностях Москвы, однако осуществить этот проект, по-видимому, не удалось.</a:t>
            </a:r>
          </a:p>
        </p:txBody>
      </p:sp>
    </p:spTree>
    <p:extLst>
      <p:ext uri="{BB962C8B-B14F-4D97-AF65-F5344CB8AC3E}">
        <p14:creationId xmlns:p14="http://schemas.microsoft.com/office/powerpoint/2010/main" xmlns="" val="1551400110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Служилые татары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— </a:t>
            </a:r>
            <a:r>
              <a:rPr lang="ru-RU" dirty="0" err="1">
                <a:solidFill>
                  <a:srgbClr val="002060"/>
                </a:solidFill>
              </a:rPr>
              <a:t>этносословная</a:t>
            </a:r>
            <a:r>
              <a:rPr lang="ru-RU" dirty="0">
                <a:solidFill>
                  <a:srgbClr val="002060"/>
                </a:solidFill>
              </a:rPr>
              <a:t> группа татарского населения в Московском княжестве, Русском Царстве и Российской империи в XIV—XVIII вв. Первоначально формировались из представителей татарской феодальной знати, перешедших на русскую службу из Золотой Орды и татарских ханств, затем, после завоевания Казанского ханства (1552), из ясачных (вследствие превращения их собственных наделов в поместья). Несли иррегулярную военную службу. Участвовали в Ливонской войне (1558—1583), военных походах России, охраняли границы. Также служили толмачами, писцами, послами и др. За службу получали земельное, денежное и хлебное жалованье. В нач. XVIII в. были переведены в сословие государственных крестьян и положены в подушный оклад.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Обладали некоторыми привилегиями в торгово-ремесленных занятиях. В частности казанские слободские татары вместо жалованья имели право свободно торговать, не будучи причисленными к купеческому сословию.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352943721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 smtClean="0">
                <a:solidFill>
                  <a:srgbClr val="FF0000"/>
                </a:solidFill>
              </a:rPr>
              <a:t>Посошная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рать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Понятие "</a:t>
            </a:r>
            <a:r>
              <a:rPr lang="ru-RU" sz="2000" dirty="0" err="1">
                <a:solidFill>
                  <a:srgbClr val="002060"/>
                </a:solidFill>
              </a:rPr>
              <a:t>посошная</a:t>
            </a:r>
            <a:r>
              <a:rPr lang="ru-RU" sz="2000" dirty="0">
                <a:solidFill>
                  <a:srgbClr val="002060"/>
                </a:solidFill>
              </a:rPr>
              <a:t> служба" впервые появляется на рубеже 15—16 вв. </a:t>
            </a:r>
            <a:r>
              <a:rPr lang="ru-RU" sz="2000" dirty="0" err="1">
                <a:solidFill>
                  <a:srgbClr val="002060"/>
                </a:solidFill>
              </a:rPr>
              <a:t>Посошные</a:t>
            </a:r>
            <a:r>
              <a:rPr lang="ru-RU" sz="2000" dirty="0">
                <a:solidFill>
                  <a:srgbClr val="002060"/>
                </a:solidFill>
              </a:rPr>
              <a:t> люди собирались по указу царя; из грамоты 1547 известно, что к Казанскому походу требовалось собрать в сёлах и деревнях по 2 чел. с сохи ("по конному да по пешему"), в слободах — по 1 чел. с 10 дворов. </a:t>
            </a:r>
            <a:r>
              <a:rPr lang="ru-RU" sz="2000" dirty="0" err="1">
                <a:solidFill>
                  <a:srgbClr val="002060"/>
                </a:solidFill>
              </a:rPr>
              <a:t>Посошные</a:t>
            </a:r>
            <a:r>
              <a:rPr lang="ru-RU" sz="2000" dirty="0">
                <a:solidFill>
                  <a:srgbClr val="002060"/>
                </a:solidFill>
              </a:rPr>
              <a:t>  люди  (посоха, </a:t>
            </a:r>
            <a:r>
              <a:rPr lang="ru-RU" sz="2000" dirty="0" err="1">
                <a:solidFill>
                  <a:srgbClr val="002060"/>
                </a:solidFill>
              </a:rPr>
              <a:t>посошная</a:t>
            </a:r>
            <a:r>
              <a:rPr lang="ru-RU" sz="2000" dirty="0">
                <a:solidFill>
                  <a:srgbClr val="002060"/>
                </a:solidFill>
              </a:rPr>
              <a:t> рать) выполняли в армии роль пехоты и вспомогательные функции (строительство укреплений, обслуживание осадных орудий, артиллерии и т.п.). В 16 в. </a:t>
            </a:r>
            <a:r>
              <a:rPr lang="ru-RU" sz="2000" dirty="0" err="1">
                <a:solidFill>
                  <a:srgbClr val="002060"/>
                </a:solidFill>
              </a:rPr>
              <a:t>Посошные</a:t>
            </a:r>
            <a:r>
              <a:rPr lang="ru-RU" sz="2000" dirty="0">
                <a:solidFill>
                  <a:srgbClr val="002060"/>
                </a:solidFill>
              </a:rPr>
              <a:t>  люди  привлекались и в мирное время для выполнения строительных и ремонтных работ.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Даточные люди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Пожизненно военнообязанные, выставлявшиеся городским и сельским населением, выполнявшим государственные повинности в Русском  государстве в конце 15—17 вв.; назывались также </a:t>
            </a:r>
            <a:r>
              <a:rPr lang="ru-RU" sz="2000" dirty="0" err="1">
                <a:solidFill>
                  <a:srgbClr val="002060"/>
                </a:solidFill>
              </a:rPr>
              <a:t>посошной</a:t>
            </a:r>
            <a:r>
              <a:rPr lang="ru-RU" sz="2000" dirty="0">
                <a:solidFill>
                  <a:srgbClr val="002060"/>
                </a:solidFill>
              </a:rPr>
              <a:t> ратью, а сама повинность — </a:t>
            </a:r>
            <a:r>
              <a:rPr lang="ru-RU" sz="2000" dirty="0" err="1">
                <a:solidFill>
                  <a:srgbClr val="002060"/>
                </a:solidFill>
              </a:rPr>
              <a:t>посохой</a:t>
            </a:r>
            <a:r>
              <a:rPr lang="ru-RU" sz="2000" dirty="0">
                <a:solidFill>
                  <a:srgbClr val="002060"/>
                </a:solidFill>
              </a:rPr>
              <a:t>. Даточные </a:t>
            </a:r>
            <a:r>
              <a:rPr lang="ru-RU" sz="2000" dirty="0" err="1">
                <a:solidFill>
                  <a:srgbClr val="002060"/>
                </a:solidFill>
              </a:rPr>
              <a:t>юди</a:t>
            </a:r>
            <a:r>
              <a:rPr lang="ru-RU" sz="2000" dirty="0">
                <a:solidFill>
                  <a:srgbClr val="002060"/>
                </a:solidFill>
              </a:rPr>
              <a:t>  в армии иногда достигали значительной численности. Так, во время полоцкого похода 1563 их было 80 тыс.; три набора 1658—60 дали 70— 80 тыс. чел. В середине 17 в. Даточных  людей  начали включать в состав полков нового строя — драгунских, солдатских. С введением в 1705 рекрутской повинности сбор Даточных людей  прекратился.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603705712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Особый разряд составляли служилые люди пушкарского чина. К ним относились </a:t>
            </a:r>
            <a:r>
              <a:rPr lang="ru-RU" dirty="0">
                <a:solidFill>
                  <a:srgbClr val="FF0000"/>
                </a:solidFill>
              </a:rPr>
              <a:t>пушкари</a:t>
            </a:r>
            <a:r>
              <a:rPr lang="ru-RU" dirty="0">
                <a:solidFill>
                  <a:srgbClr val="002060"/>
                </a:solidFill>
              </a:rPr>
              <a:t>, стреляющие из пушек, </a:t>
            </a:r>
            <a:r>
              <a:rPr lang="ru-RU" dirty="0" err="1">
                <a:solidFill>
                  <a:srgbClr val="FF0000"/>
                </a:solidFill>
              </a:rPr>
              <a:t>затинщики</a:t>
            </a:r>
            <a:r>
              <a:rPr lang="ru-RU" dirty="0">
                <a:solidFill>
                  <a:srgbClr val="002060"/>
                </a:solidFill>
              </a:rPr>
              <a:t> — из </a:t>
            </a:r>
            <a:r>
              <a:rPr lang="ru-RU" dirty="0" err="1">
                <a:solidFill>
                  <a:srgbClr val="002060"/>
                </a:solidFill>
              </a:rPr>
              <a:t>затинных</a:t>
            </a:r>
            <a:r>
              <a:rPr lang="ru-RU" dirty="0">
                <a:solidFill>
                  <a:srgbClr val="002060"/>
                </a:solidFill>
              </a:rPr>
              <a:t> пищалей, а также те, кто производил и ремонтировал артиллерийские орудия, и крепостные служители. Их численность на город могла колебаться от 2—3 до 50 и больше человек, общая же неизвестна, но в XVI веке она достигала не менее 2000 человек. В 1638 году в Москве было 248 пушкарей и </a:t>
            </a:r>
            <a:r>
              <a:rPr lang="ru-RU" dirty="0" err="1">
                <a:solidFill>
                  <a:srgbClr val="002060"/>
                </a:solidFill>
              </a:rPr>
              <a:t>затинщиков</a:t>
            </a:r>
            <a:r>
              <a:rPr lang="ru-RU" dirty="0">
                <a:solidFill>
                  <a:srgbClr val="002060"/>
                </a:solidFill>
              </a:rPr>
              <a:t>.  В случае осады штатным артиллеристам помогали горожане, крестьяне и монахи, которым это предписывалось особыми росписями. За службу им платились деньги. А управление находилось в ведении Пушечного </a:t>
            </a:r>
            <a:r>
              <a:rPr lang="ru-RU" dirty="0" smtClean="0">
                <a:solidFill>
                  <a:srgbClr val="002060"/>
                </a:solidFill>
              </a:rPr>
              <a:t>приказа. Русские </a:t>
            </a:r>
            <a:r>
              <a:rPr lang="ru-RU" dirty="0">
                <a:solidFill>
                  <a:srgbClr val="002060"/>
                </a:solidFill>
              </a:rPr>
              <a:t>артиллеристы отличались меткой стрельбой, о чём, в частности, свидетельствовали иностранцы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Дж. </a:t>
            </a:r>
            <a:r>
              <a:rPr lang="ru-RU" dirty="0" err="1">
                <a:solidFill>
                  <a:srgbClr val="002060"/>
                </a:solidFill>
              </a:rPr>
              <a:t>Флетчер</a:t>
            </a:r>
            <a:r>
              <a:rPr lang="ru-RU" dirty="0">
                <a:solidFill>
                  <a:srgbClr val="002060"/>
                </a:solidFill>
              </a:rPr>
              <a:t> в 1588 году писал: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Полагают, что ни один из христианских государей не имеет такой хорошей артиллерии и такого запаса снарядов, как русский царь, чему отчасти может служить подтверждением Оружейная палата в Москве, где стоят в огромном количестве всякого рода пушки, все литые из меди и весьма красивые.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Артиллерия времен Ивана Грозного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551692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Московская летопись пишет: «…ядра у больших пушек по двадцати пуд, а у иных пушек немного полегче».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Самая </a:t>
            </a:r>
            <a:r>
              <a:rPr lang="ru-RU" dirty="0">
                <a:solidFill>
                  <a:srgbClr val="002060"/>
                </a:solidFill>
              </a:rPr>
              <a:t>крупная в Европе гаубица — «</a:t>
            </a:r>
            <a:r>
              <a:rPr lang="ru-RU" dirty="0" err="1">
                <a:solidFill>
                  <a:srgbClr val="002060"/>
                </a:solidFill>
              </a:rPr>
              <a:t>Кашпирова</a:t>
            </a:r>
            <a:r>
              <a:rPr lang="ru-RU" dirty="0">
                <a:solidFill>
                  <a:srgbClr val="002060"/>
                </a:solidFill>
              </a:rPr>
              <a:t> пушка», весом 1200 пудов и калибром в 20 пудов, — принимала участие в осаде Полоцка в 1563 году.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Также </a:t>
            </a:r>
            <a:r>
              <a:rPr lang="ru-RU" dirty="0">
                <a:solidFill>
                  <a:srgbClr val="002060"/>
                </a:solidFill>
              </a:rPr>
              <a:t>«следует отметить ещё одну особенность русской артиллерии 16 столетия, а именно — её долговечность», — пишет современный исследователь Алексей </a:t>
            </a:r>
            <a:r>
              <a:rPr lang="ru-RU" dirty="0" err="1">
                <a:solidFill>
                  <a:srgbClr val="002060"/>
                </a:solidFill>
              </a:rPr>
              <a:t>Лобин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Пушки, отлитые по повелению Иоанна Грозного, стояли на вооружении по нескольку десятилетий и участвовали почти во всех сражениях XVII века».</a:t>
            </a:r>
          </a:p>
        </p:txBody>
      </p:sp>
    </p:spTree>
    <p:extLst>
      <p:ext uri="{BB962C8B-B14F-4D97-AF65-F5344CB8AC3E}">
        <p14:creationId xmlns:p14="http://schemas.microsoft.com/office/powerpoint/2010/main" xmlns="" val="955279389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4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64704"/>
            <a:ext cx="8429684" cy="5734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069" y="224408"/>
            <a:ext cx="8229600" cy="540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Пушки 16-17 веков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Большую помощь в </a:t>
            </a:r>
            <a:r>
              <a:rPr lang="ru-RU" dirty="0" smtClean="0">
                <a:solidFill>
                  <a:srgbClr val="002060"/>
                </a:solidFill>
              </a:rPr>
              <a:t>захвате Казани оказали </a:t>
            </a:r>
            <a:r>
              <a:rPr lang="ru-RU" dirty="0">
                <a:solidFill>
                  <a:srgbClr val="002060"/>
                </a:solidFill>
              </a:rPr>
              <a:t>чуваши, в 1546 году совместно с горными марийцами, поднявшими восстание против казанских властей. Чувашские послы </a:t>
            </a:r>
            <a:r>
              <a:rPr lang="ru-RU" dirty="0" err="1">
                <a:solidFill>
                  <a:srgbClr val="002060"/>
                </a:solidFill>
              </a:rPr>
              <a:t>Мехмед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Бозубов</a:t>
            </a:r>
            <a:r>
              <a:rPr lang="ru-RU" dirty="0">
                <a:solidFill>
                  <a:srgbClr val="002060"/>
                </a:solidFill>
              </a:rPr>
              <a:t> и </a:t>
            </a:r>
            <a:r>
              <a:rPr lang="ru-RU" dirty="0" err="1">
                <a:solidFill>
                  <a:srgbClr val="002060"/>
                </a:solidFill>
              </a:rPr>
              <a:t>Ахкубек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Тогаев</a:t>
            </a:r>
            <a:r>
              <a:rPr lang="ru-RU" dirty="0">
                <a:solidFill>
                  <a:srgbClr val="002060"/>
                </a:solidFill>
              </a:rPr>
              <a:t> обратились к царю с просьбой о принятии их в российское подданство, на что царское правительство незамедлительно дало согласие. Русская армия была представлена всеми родами войск: конницей, стрельцами, татарскими отрядами хана </a:t>
            </a:r>
            <a:r>
              <a:rPr lang="ru-RU" dirty="0" err="1">
                <a:solidFill>
                  <a:srgbClr val="002060"/>
                </a:solidFill>
              </a:rPr>
              <a:t>Шигалея</a:t>
            </a:r>
            <a:r>
              <a:rPr lang="ru-RU" dirty="0">
                <a:solidFill>
                  <a:srgbClr val="002060"/>
                </a:solidFill>
              </a:rPr>
              <a:t>, мордовскими и черкесскими воинами, а также иностранными наёмниками: немцами, итальянцами, поляками. </a:t>
            </a:r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данным летописей, в осаде участвовало 10 тысяч мордовских воинов. Также, к русскому войску довольно неожиданно присоединилось войско донских </a:t>
            </a:r>
            <a:r>
              <a:rPr lang="ru-RU" dirty="0" smtClean="0">
                <a:solidFill>
                  <a:srgbClr val="002060"/>
                </a:solidFill>
              </a:rPr>
              <a:t>казаков.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Союзники и наемники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Ивана Грозного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796386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В апреле 1557 г. по указанию Ивана Грозного началось строительство города и гавани при устье р. </a:t>
            </a:r>
            <a:r>
              <a:rPr lang="ru-RU" sz="2400" dirty="0" err="1">
                <a:solidFill>
                  <a:srgbClr val="002060"/>
                </a:solidFill>
              </a:rPr>
              <a:t>Наровы</a:t>
            </a:r>
            <a:r>
              <a:rPr lang="ru-RU" sz="2400" dirty="0">
                <a:solidFill>
                  <a:srgbClr val="002060"/>
                </a:solidFill>
              </a:rPr>
              <a:t>, ниже Ивангорода, «для </a:t>
            </a:r>
            <a:r>
              <a:rPr lang="ru-RU" sz="2400" dirty="0" err="1">
                <a:solidFill>
                  <a:srgbClr val="002060"/>
                </a:solidFill>
              </a:rPr>
              <a:t>корабленого</a:t>
            </a:r>
            <a:r>
              <a:rPr lang="ru-RU" sz="2400" dirty="0">
                <a:solidFill>
                  <a:srgbClr val="002060"/>
                </a:solidFill>
              </a:rPr>
              <a:t> пристанища», т. е. для стоянки кораблей. В связи с этим русским купцам запрещалось отправлять свои товары за границу и разрешалось отныне торговать с иностранными купцами только на русской </a:t>
            </a:r>
            <a:r>
              <a:rPr lang="ru-RU" sz="2400" dirty="0" smtClean="0">
                <a:solidFill>
                  <a:srgbClr val="002060"/>
                </a:solidFill>
              </a:rPr>
              <a:t>земле.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мае 1558 г. </a:t>
            </a:r>
            <a:r>
              <a:rPr lang="ru-RU" sz="2400" dirty="0" smtClean="0">
                <a:solidFill>
                  <a:srgbClr val="002060"/>
                </a:solidFill>
              </a:rPr>
              <a:t>русское войско овладело </a:t>
            </a:r>
            <a:r>
              <a:rPr lang="ru-RU" sz="2400" dirty="0">
                <a:solidFill>
                  <a:srgbClr val="002060"/>
                </a:solidFill>
              </a:rPr>
              <a:t>г. Нарвой, крупным торговым портом на р. </a:t>
            </a:r>
            <a:r>
              <a:rPr lang="ru-RU" sz="2400" dirty="0" err="1">
                <a:solidFill>
                  <a:srgbClr val="002060"/>
                </a:solidFill>
              </a:rPr>
              <a:t>Нарове</a:t>
            </a:r>
            <a:r>
              <a:rPr lang="ru-RU" sz="2400" dirty="0">
                <a:solidFill>
                  <a:srgbClr val="002060"/>
                </a:solidFill>
              </a:rPr>
              <a:t>. Русское государство получило выход к Балтийскому </a:t>
            </a:r>
            <a:r>
              <a:rPr lang="ru-RU" sz="2400" dirty="0" smtClean="0">
                <a:solidFill>
                  <a:srgbClr val="002060"/>
                </a:solidFill>
              </a:rPr>
              <a:t>морю.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Иван Грозный решил превратить Нарву в свою военную базу и торговый порт. Торговым центром вместо </a:t>
            </a:r>
            <a:r>
              <a:rPr lang="ru-RU" sz="2400" dirty="0" err="1">
                <a:solidFill>
                  <a:srgbClr val="002060"/>
                </a:solidFill>
              </a:rPr>
              <a:t>Ревеля</a:t>
            </a:r>
            <a:r>
              <a:rPr lang="ru-RU" sz="2400" dirty="0">
                <a:solidFill>
                  <a:srgbClr val="002060"/>
                </a:solidFill>
              </a:rPr>
              <a:t> и Риги стала Нарва. Вслед за ганзейскими кораблями сюда устремились и корабли других государств (Англии, Голландии, Шотландии, Франции), нуждавшихся в русском сырье и рынках сбыта товаров.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Одновременно с усилением морских торговых сношений с Западом Иван Грозный начал создавать свой </a:t>
            </a:r>
            <a:r>
              <a:rPr lang="ru-RU" sz="2400" dirty="0">
                <a:solidFill>
                  <a:srgbClr val="FF0000"/>
                </a:solidFill>
              </a:rPr>
              <a:t>военный флот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ЗАРОЖДЕНИЕ ВОЕННОГО ФЛОТА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40855961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Западные соседи боялись экономического и военного усиления Русского государства. Прибалтийские государства повели вооруженную борьбу с нарвской морской торговлей, пытаясь блокировать Нарву с моря.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Необходимо было начать на море борьбу с врагами, которые, по выражению Грозного, «разбойным обычаем... корабли почали </a:t>
            </a:r>
            <a:r>
              <a:rPr lang="ru-RU" sz="2400" dirty="0" err="1" smtClean="0">
                <a:solidFill>
                  <a:srgbClr val="002060"/>
                </a:solidFill>
              </a:rPr>
              <a:t>разбивати</a:t>
            </a:r>
            <a:r>
              <a:rPr lang="ru-RU" sz="2400" dirty="0" smtClean="0">
                <a:solidFill>
                  <a:srgbClr val="002060"/>
                </a:solidFill>
              </a:rPr>
              <a:t>, а товары </a:t>
            </a:r>
            <a:r>
              <a:rPr lang="ru-RU" sz="2400" dirty="0" err="1" smtClean="0">
                <a:solidFill>
                  <a:srgbClr val="002060"/>
                </a:solidFill>
              </a:rPr>
              <a:t>грабити</a:t>
            </a:r>
            <a:r>
              <a:rPr lang="ru-RU" sz="2400" dirty="0" smtClean="0">
                <a:solidFill>
                  <a:srgbClr val="002060"/>
                </a:solidFill>
              </a:rPr>
              <a:t> и изо многих земель в наше государство дорогу торговым </a:t>
            </a:r>
            <a:r>
              <a:rPr lang="ru-RU" sz="2400" dirty="0" err="1" smtClean="0">
                <a:solidFill>
                  <a:srgbClr val="002060"/>
                </a:solidFill>
              </a:rPr>
              <a:t>людем</a:t>
            </a:r>
            <a:r>
              <a:rPr lang="ru-RU" sz="2400" dirty="0" smtClean="0">
                <a:solidFill>
                  <a:srgbClr val="002060"/>
                </a:solidFill>
              </a:rPr>
              <a:t> затворили».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Иван Грозный решил создать свой каперский флот, поручив ему вести борьбу с неприятельскими каперами.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Опытный корсар датчанин </a:t>
            </a:r>
            <a:r>
              <a:rPr lang="ru-RU" sz="2400" dirty="0" err="1" smtClean="0">
                <a:solidFill>
                  <a:srgbClr val="002060"/>
                </a:solidFill>
              </a:rPr>
              <a:t>Карстен</a:t>
            </a:r>
            <a:r>
              <a:rPr lang="ru-RU" sz="2400" dirty="0" smtClean="0">
                <a:solidFill>
                  <a:srgbClr val="002060"/>
                </a:solidFill>
              </a:rPr>
              <a:t> Роде получил в марте 1570 г. от Грозного жалованную грамоту (каперское свидетельство — разрешение, выдававшееся правительствами на право нападения на неприятельские суда и захвата их).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Появление каперов Ивана Грозного на море вызвало сильное беспокойство у правителей прибалтийских </a:t>
            </a:r>
            <a:r>
              <a:rPr lang="ru-RU" sz="2400" dirty="0">
                <a:solidFill>
                  <a:srgbClr val="002060"/>
                </a:solidFill>
              </a:rPr>
              <a:t>государств.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 </a:t>
            </a:r>
            <a:r>
              <a:rPr lang="ru-RU" sz="2400" dirty="0">
                <a:solidFill>
                  <a:srgbClr val="002060"/>
                </a:solidFill>
              </a:rPr>
              <a:t>сожалению, этим кратким упоминанием ограничиваются наши сведения о строительстве собственного флота Иваном Грозным.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289168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1.   Организационный момент                                                                                 2 мин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2.  Изучение нового материала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1. Княжеская дружина Дмитрия Донского                                                    20 мин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а) княжеская дружина (состав, экипировка, вооружение)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б) ополчение    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2. Поместное войско                                                                                          10 мин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а) дворянская конница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б) стрельцы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3. Войско Ивана Грозного                                                                                50 мин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а) стрелецкое войско (состав, экипировка, вооружение)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б) городовые казаки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в) дворянская конница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г) служилые татары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д) </a:t>
            </a:r>
            <a:r>
              <a:rPr lang="ru-RU" sz="2000" dirty="0" err="1" smtClean="0">
                <a:solidFill>
                  <a:srgbClr val="002060"/>
                </a:solidFill>
              </a:rPr>
              <a:t>посошная</a:t>
            </a:r>
            <a:r>
              <a:rPr lang="ru-RU" sz="2000" dirty="0" smtClean="0">
                <a:solidFill>
                  <a:srgbClr val="002060"/>
                </a:solidFill>
              </a:rPr>
              <a:t> рать и даточные люди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е) артиллерия (пушкари и </a:t>
            </a:r>
            <a:r>
              <a:rPr lang="ru-RU" sz="2000" dirty="0" err="1" smtClean="0">
                <a:solidFill>
                  <a:srgbClr val="002060"/>
                </a:solidFill>
              </a:rPr>
              <a:t>затинщики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ж) Союзники и наемники 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ru-RU" sz="2000" dirty="0" smtClean="0">
                <a:solidFill>
                  <a:srgbClr val="002060"/>
                </a:solidFill>
              </a:rPr>
              <a:t>вана Грозного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з)  зарождение военного флота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и) состав русской армии  15-17 веков 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     к) полки нового строя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3.   Итог урока.                                                                                                         5 мин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4.   Домашнее задание.                                                                                           3 мин</a:t>
            </a:r>
          </a:p>
          <a:p>
            <a:pPr marL="514350" indent="-514350">
              <a:buAutoNum type="arabicPeriod"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План урока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299298"/>
      </p:ext>
    </p:extLst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290"/>
            <a:ext cx="86215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rgbClr val="002060"/>
                </a:solidFill>
              </a:rPr>
              <a:t>Во второй половине 15 – начале 17 веков русское войско  стало делиться на полки. Для участия в незначительных боевых операциях армию формировали из трех полков. В крупных операциях армия состояла из пяти полков: «большой полк», «передовой полк», «полк правой руки», «полк левой руки» и «сторожевой полк». Численность полков варьировала от нескольких тысяч воинов (в зависимости от масштаба похода</a:t>
            </a:r>
            <a:r>
              <a:rPr lang="ru-RU" sz="2400" dirty="0">
                <a:solidFill>
                  <a:srgbClr val="002060"/>
                </a:solidFill>
              </a:rPr>
              <a:t>). По данным отечественных историков, Московское государство в 16 веке могло располагать армией 150 – 200 тыс. воинов.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929066"/>
            <a:ext cx="6143668" cy="25717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dirty="0">
                <a:solidFill>
                  <a:srgbClr val="FF0000"/>
                </a:solidFill>
              </a:rPr>
              <a:t>В крупных операциях армия 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15-17 веков состояла </a:t>
            </a:r>
            <a:r>
              <a:rPr lang="ru-RU" sz="4000" dirty="0">
                <a:solidFill>
                  <a:srgbClr val="FF0000"/>
                </a:solidFill>
              </a:rPr>
              <a:t>из пяти полков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3" y="3360110"/>
            <a:ext cx="4536504" cy="12601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«большой полк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4797152"/>
            <a:ext cx="360040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«передовой полк</a:t>
            </a:r>
            <a:r>
              <a:rPr lang="ru-RU" sz="2400" dirty="0" smtClean="0">
                <a:solidFill>
                  <a:srgbClr val="002060"/>
                </a:solidFill>
              </a:rPr>
              <a:t>»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2709175"/>
            <a:ext cx="36004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«сторожевой полк»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694036"/>
            <a:ext cx="1512168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«полк левой руки»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708920"/>
            <a:ext cx="158417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«полк правой руки»</a:t>
            </a:r>
          </a:p>
        </p:txBody>
      </p:sp>
    </p:spTree>
    <p:extLst>
      <p:ext uri="{BB962C8B-B14F-4D97-AF65-F5344CB8AC3E}">
        <p14:creationId xmlns:p14="http://schemas.microsoft.com/office/powerpoint/2010/main" xmlns="" val="1585582103"/>
      </p:ext>
    </p:extLst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Русское правительство, стремясь не отстать от Европы, проводило военные реформы и прикладывало в этом направлении максимально возможные усилия и никогда для этого не жалело средств.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В период с 1632-1634 года в Московском государстве появились полки нового строя. Было сформировано несколько солдатских полков из русских людей, в которых офицерами были  находившиеся на службе иноземцы. В каждом полку было до 1750 человек, из них 1600 русских и 150 иноземцев. Полк делился на восемь рот. Был сформирован из русских людей рейтарский полк численностью 2 тыс. (Рейтары – вид тяжелой кавалерии.) Рейтарский полк состоял из 14 рот по 125-130 человек в каждой.  К 1657 г. в России было сформировано 11 рейтарских и солдатских полков. Постепенно полки нового строя вытесняли старое войско</a:t>
            </a:r>
            <a:r>
              <a:rPr lang="ru-RU" sz="2000" dirty="0" smtClean="0">
                <a:solidFill>
                  <a:srgbClr val="002060"/>
                </a:solidFill>
              </a:rPr>
              <a:t>. К </a:t>
            </a:r>
            <a:r>
              <a:rPr lang="ru-RU" sz="2000" dirty="0">
                <a:solidFill>
                  <a:srgbClr val="002060"/>
                </a:solidFill>
              </a:rPr>
              <a:t>1680 г. полки нового строя составили до 67% всего войска, в них числилось до 90 тыс. человек. Эти полки носили черты регулярного войска, они разделялись на роты, был определен порядок назначения офицерских чинов, с личным составом организовывались строевые и тактические занятия. Однако после похода рядовой состав и </a:t>
            </a:r>
            <a:r>
              <a:rPr lang="ru-RU" sz="2000" dirty="0" smtClean="0">
                <a:solidFill>
                  <a:srgbClr val="002060"/>
                </a:solidFill>
              </a:rPr>
              <a:t>часть офицеров </a:t>
            </a:r>
            <a:r>
              <a:rPr lang="ru-RU" sz="2000" dirty="0">
                <a:solidFill>
                  <a:srgbClr val="002060"/>
                </a:solidFill>
              </a:rPr>
              <a:t>распускались по домам, оружие сдавалось, т.е. это были еще не в полном понимании этого слова регулярные войска.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43436"/>
      </p:ext>
    </p:extLst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53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hlinkClick r:id="rId2"/>
              </a:rPr>
              <a:t>http</a:t>
            </a:r>
            <a:r>
              <a:rPr lang="en-US" dirty="0">
                <a:solidFill>
                  <a:srgbClr val="7030A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7030A0"/>
                </a:solidFill>
                <a:hlinkClick r:id="rId2"/>
              </a:rPr>
              <a:t>zealot.h1.ru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7030A0"/>
                </a:solidFill>
                <a:hlinkClick r:id="rId3"/>
              </a:rPr>
              <a:t>www.google.ru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4"/>
              </a:rPr>
              <a:t>militera.lib.ru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http//</a:t>
            </a:r>
            <a:r>
              <a:rPr lang="en-US" dirty="0" smtClean="0">
                <a:solidFill>
                  <a:srgbClr val="7030A0"/>
                </a:solidFill>
              </a:rPr>
              <a:t>tochka.gerodot.ru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5"/>
              </a:rPr>
              <a:t>abunda.ru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6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6"/>
              </a:rPr>
              <a:t>ru.wikipedia.org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7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7"/>
              </a:rPr>
              <a:t>otvety.google.ru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8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8"/>
              </a:rPr>
              <a:t>sovencyclopedia.ru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9"/>
              </a:rPr>
              <a:t>http://slovorus.ru</a:t>
            </a:r>
            <a:r>
              <a:rPr lang="en-US" dirty="0" smtClean="0">
                <a:solidFill>
                  <a:srgbClr val="7030A0"/>
                </a:solidFill>
                <a:hlinkClick r:id="rId9"/>
              </a:rPr>
              <a:t>/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10"/>
              </a:rPr>
              <a:t>http://enc-dic.com</a:t>
            </a:r>
            <a:r>
              <a:rPr lang="en-US" dirty="0" smtClean="0">
                <a:solidFill>
                  <a:srgbClr val="7030A0"/>
                </a:solidFill>
                <a:hlinkClick r:id="rId10"/>
              </a:rPr>
              <a:t>/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  <a:hlinkClick r:id="rId11"/>
              </a:rPr>
              <a:t>www.academia.edu</a:t>
            </a:r>
            <a:r>
              <a:rPr lang="en-US" dirty="0" smtClean="0">
                <a:solidFill>
                  <a:srgbClr val="7030A0"/>
                </a:solidFill>
                <a:hlinkClick r:id="rId11"/>
              </a:rPr>
              <a:t>/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Алла </a:t>
            </a:r>
            <a:r>
              <a:rPr lang="ru-RU" dirty="0">
                <a:solidFill>
                  <a:srgbClr val="7030A0"/>
                </a:solidFill>
              </a:rPr>
              <a:t>Б</a:t>
            </a:r>
            <a:r>
              <a:rPr lang="ru-RU" dirty="0" smtClean="0">
                <a:solidFill>
                  <a:srgbClr val="7030A0"/>
                </a:solidFill>
              </a:rPr>
              <a:t>егунова «Путь через века» изд. Молодая гвардия М.: 1988 г.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А.Т. Смирнов, Б.И. Мишина, В.А. Васнев, учебник Основы Безопасности Жизнедеятельности,  10 </a:t>
            </a:r>
            <a:r>
              <a:rPr lang="ru-RU" dirty="0" err="1" smtClean="0">
                <a:solidFill>
                  <a:srgbClr val="7030A0"/>
                </a:solidFill>
              </a:rPr>
              <a:t>кл</a:t>
            </a:r>
            <a:r>
              <a:rPr lang="ru-RU" dirty="0" smtClean="0">
                <a:solidFill>
                  <a:srgbClr val="7030A0"/>
                </a:solidFill>
              </a:rPr>
              <a:t>., Москва «Просвещение» 2003 г.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Журнал «ОБЖ», апрель 1999 г. методические материалы, Поурочное планирование программы «Основы безопасности жизнедеятельности» 10 </a:t>
            </a:r>
            <a:r>
              <a:rPr lang="ru-RU" dirty="0" err="1" smtClean="0">
                <a:solidFill>
                  <a:srgbClr val="7030A0"/>
                </a:solidFill>
              </a:rPr>
              <a:t>кл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Н.Рыжов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Источники: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887433"/>
      </p:ext>
    </p:extLst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75836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sz="600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4107245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02060"/>
                </a:solidFill>
              </a:rPr>
              <a:t>Томская область 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с. Александровское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Ул. Дорожников 1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Белобородова Наталья Валерьевна 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Тел</a:t>
            </a:r>
            <a:r>
              <a:rPr lang="ru-RU" dirty="0">
                <a:solidFill>
                  <a:srgbClr val="002060"/>
                </a:solidFill>
              </a:rPr>
              <a:t>.  Факс 8 (38255) 25877</a:t>
            </a:r>
          </a:p>
          <a:p>
            <a:pPr algn="r"/>
            <a:r>
              <a:rPr lang="ru-RU" dirty="0">
                <a:solidFill>
                  <a:srgbClr val="002060"/>
                </a:solidFill>
              </a:rPr>
              <a:t>beloborodn@mail.ru </a:t>
            </a:r>
          </a:p>
        </p:txBody>
      </p:sp>
    </p:spTree>
    <p:extLst>
      <p:ext uri="{BB962C8B-B14F-4D97-AF65-F5344CB8AC3E}">
        <p14:creationId xmlns:p14="http://schemas.microsoft.com/office/powerpoint/2010/main" xmlns="" val="20555077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Во второй половине 14 века Московское княжество начинает открытую борьбу за свержение ига Золотой Орды. Ее возглавил великий князь Дмитрий Иванович. В 1378 году русское войско под его командованием разгромило сильный монголо-татарский отряд мурзы </a:t>
            </a:r>
            <a:r>
              <a:rPr lang="ru-RU" dirty="0" err="1" smtClean="0">
                <a:solidFill>
                  <a:srgbClr val="002060"/>
                </a:solidFill>
              </a:rPr>
              <a:t>Бегича</a:t>
            </a:r>
            <a:r>
              <a:rPr lang="ru-RU" dirty="0" smtClean="0">
                <a:solidFill>
                  <a:srgbClr val="002060"/>
                </a:solidFill>
              </a:rPr>
              <a:t>. Правитель Золотой орды  эмир Мамай в 1380 году предпринял новый поход на Русь. На Куликовом поле русское войско одержало победу, положившую начало освобождению от татаро-монгольского ига, а Дмитрий Иванович был прозван Донским.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714884"/>
            <a:ext cx="3714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Великий князь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московский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Дмитрий Иванович</a:t>
            </a:r>
          </a:p>
        </p:txBody>
      </p:sp>
      <p:pic>
        <p:nvPicPr>
          <p:cNvPr id="4" name="Рисунок 3" descr="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876"/>
            <a:ext cx="2214578" cy="2809896"/>
          </a:xfrm>
          <a:prstGeom prst="rect">
            <a:avLst/>
          </a:prstGeom>
        </p:spPr>
      </p:pic>
      <p:pic>
        <p:nvPicPr>
          <p:cNvPr id="7" name="Рисунок 6" descr="e2d46d2611c7b54d2f1847ecb7c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643314"/>
            <a:ext cx="2571768" cy="27432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3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5" y="1357297"/>
            <a:ext cx="4071966" cy="457203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333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Куликовская битва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mages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357298"/>
            <a:ext cx="3857652" cy="2643206"/>
          </a:xfrm>
          <a:prstGeom prst="rect">
            <a:avLst/>
          </a:prstGeom>
        </p:spPr>
      </p:pic>
      <p:pic>
        <p:nvPicPr>
          <p:cNvPr id="7" name="Рисунок 6" descr="images (3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143380"/>
            <a:ext cx="3857652" cy="21431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Княжеская дружина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Народное ополчение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войска Дмитрия Донского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ages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500570"/>
            <a:ext cx="2581275" cy="1771650"/>
          </a:xfrm>
          <a:prstGeom prst="rect">
            <a:avLst/>
          </a:prstGeom>
        </p:spPr>
      </p:pic>
      <p:pic>
        <p:nvPicPr>
          <p:cNvPr id="5" name="Рисунок 4" descr="images (4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85860"/>
            <a:ext cx="4714908" cy="4786346"/>
          </a:xfrm>
          <a:prstGeom prst="rect">
            <a:avLst/>
          </a:prstGeom>
        </p:spPr>
      </p:pic>
      <p:pic>
        <p:nvPicPr>
          <p:cNvPr id="6" name="Рисунок 5" descr="images (3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1500174"/>
            <a:ext cx="3357586" cy="242889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Дружинник </a:t>
            </a:r>
            <a:r>
              <a:rPr lang="ru-RU" dirty="0">
                <a:solidFill>
                  <a:srgbClr val="002060"/>
                </a:solidFill>
              </a:rPr>
              <a:t>– воин из дружины, то есть отряда, </a:t>
            </a:r>
            <a:r>
              <a:rPr lang="ru-RU" dirty="0" smtClean="0">
                <a:solidFill>
                  <a:srgbClr val="002060"/>
                </a:solidFill>
              </a:rPr>
              <a:t>объединившегося </a:t>
            </a:r>
            <a:r>
              <a:rPr lang="ru-RU" dirty="0">
                <a:solidFill>
                  <a:srgbClr val="002060"/>
                </a:solidFill>
              </a:rPr>
              <a:t>вокруг вождя племени (поз0днее – князя) и основанного на взаимных обязательствах между вождем и его отрядом.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«Дружина» - слово общеславянское. Восходит оно к слову «друг», первоначальное значение которого – «спутник, товарищ по войне».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более поздние времена к этим значениям прибавились новые: родовая или племенная дружина во главе с местным вождем, княжеская дружина, войско вообще. В истории древнерусского государства о княжеских дружинах впервые упоминается  в 9 веке. Закат дружин падает на конец 12-14 века. Киевская Русь знала княжескую дружину, которая была не только военной силой, но и политической, социальной опорой власти князя.</a:t>
            </a:r>
          </a:p>
        </p:txBody>
      </p:sp>
    </p:spTree>
    <p:extLst>
      <p:ext uri="{BB962C8B-B14F-4D97-AF65-F5344CB8AC3E}">
        <p14:creationId xmlns:p14="http://schemas.microsoft.com/office/powerpoint/2010/main" xmlns="" val="276415290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80112" y="928670"/>
            <a:ext cx="3384376" cy="3364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наиболее важных военных походах к боевым частям присоединялись отряды вспомогательного назначения – ополчение.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964488" cy="136815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Ополченец </a:t>
            </a:r>
            <a:r>
              <a:rPr lang="ru-RU" sz="2800" dirty="0" smtClean="0">
                <a:solidFill>
                  <a:srgbClr val="002060"/>
                </a:solidFill>
              </a:rPr>
              <a:t>–это воин </a:t>
            </a:r>
            <a:r>
              <a:rPr lang="ru-RU" sz="2800" dirty="0">
                <a:solidFill>
                  <a:srgbClr val="002060"/>
                </a:solidFill>
              </a:rPr>
              <a:t>из ополчения, которое </a:t>
            </a:r>
            <a:r>
              <a:rPr lang="ru-RU" sz="2800" dirty="0" smtClean="0">
                <a:solidFill>
                  <a:srgbClr val="002060"/>
                </a:solidFill>
              </a:rPr>
              <a:t> с </a:t>
            </a:r>
            <a:r>
              <a:rPr lang="ru-RU" sz="2800" dirty="0">
                <a:solidFill>
                  <a:srgbClr val="002060"/>
                </a:solidFill>
              </a:rPr>
              <a:t>древних времен являлось формой организации всенародного вооруженного отпора врагу. </a:t>
            </a:r>
          </a:p>
        </p:txBody>
      </p:sp>
      <p:pic>
        <p:nvPicPr>
          <p:cNvPr id="9" name="Рисунок 8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70"/>
            <a:ext cx="4857784" cy="392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32435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Экипировка дружинника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1296710478_025_19502_dospeh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2786082" cy="4072323"/>
          </a:xfrm>
          <a:prstGeom prst="rect">
            <a:avLst/>
          </a:prstGeom>
        </p:spPr>
      </p:pic>
      <p:pic>
        <p:nvPicPr>
          <p:cNvPr id="6" name="Рисунок 5" descr="1296710478_018_25896_dospeh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000108"/>
            <a:ext cx="2696312" cy="4071966"/>
          </a:xfrm>
          <a:prstGeom prst="rect">
            <a:avLst/>
          </a:prstGeom>
        </p:spPr>
      </p:pic>
      <p:pic>
        <p:nvPicPr>
          <p:cNvPr id="8" name="Рисунок 7" descr="images (4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2357430"/>
            <a:ext cx="2643206" cy="407196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664</TotalTime>
  <Words>2778</Words>
  <Application>Microsoft Office PowerPoint</Application>
  <PresentationFormat>Экран (4:3)</PresentationFormat>
  <Paragraphs>159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Бумажная</vt:lpstr>
      <vt:lpstr>Вооруженные силы Московского государства в 14-17 веках</vt:lpstr>
      <vt:lpstr>Слайд 2</vt:lpstr>
      <vt:lpstr>План урока</vt:lpstr>
      <vt:lpstr>Слайд 4</vt:lpstr>
      <vt:lpstr>Куликовская битва</vt:lpstr>
      <vt:lpstr>Состав войска Дмитрия Донского</vt:lpstr>
      <vt:lpstr>Слайд 7</vt:lpstr>
      <vt:lpstr>Ополченец –это воин из ополчения, которое  с древних времен являлось формой организации всенародного вооруженного отпора врагу. </vt:lpstr>
      <vt:lpstr>Экипировка дружинника</vt:lpstr>
      <vt:lpstr>Оружие воинов княжеской дружины</vt:lpstr>
      <vt:lpstr>С 15 века на Руси складывается поместная система комплектования войска (поместное войско). Основу вооруженных сил Московского государства в этот период составляли  дворянские  формирования.</vt:lpstr>
      <vt:lpstr>Слайд 12</vt:lpstr>
      <vt:lpstr>Слайд 13</vt:lpstr>
      <vt:lpstr>Слайд 14</vt:lpstr>
      <vt:lpstr>Слайд 15</vt:lpstr>
      <vt:lpstr>Состав войска Ивана Грозного</vt:lpstr>
      <vt:lpstr>Слайд 17</vt:lpstr>
      <vt:lpstr>Экипировка стрельцов конных и пеших </vt:lpstr>
      <vt:lpstr>Вооружение стрельцов</vt:lpstr>
      <vt:lpstr>Слайд 20</vt:lpstr>
      <vt:lpstr>Слайд 21</vt:lpstr>
      <vt:lpstr>Слайд 22</vt:lpstr>
      <vt:lpstr>Слайд 23</vt:lpstr>
      <vt:lpstr>Артиллерия времен Ивана Грозного </vt:lpstr>
      <vt:lpstr>Слайд 25</vt:lpstr>
      <vt:lpstr>Пушки 16-17 веков</vt:lpstr>
      <vt:lpstr>Союзники и наемники  Ивана Грозного</vt:lpstr>
      <vt:lpstr>ЗАРОЖДЕНИЕ ВОЕННОГО ФЛОТА</vt:lpstr>
      <vt:lpstr>Слайд 29</vt:lpstr>
      <vt:lpstr>Слайд 30</vt:lpstr>
      <vt:lpstr> В крупных операциях армия  15-17 веков состояла из пяти полков:</vt:lpstr>
      <vt:lpstr>Слайд 32</vt:lpstr>
      <vt:lpstr>Источники: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Вооруженные силы Московского государства в 14-15 веках</dc:title>
  <cp:lastModifiedBy>Beloborodova</cp:lastModifiedBy>
  <cp:revision>112</cp:revision>
  <dcterms:modified xsi:type="dcterms:W3CDTF">2014-11-24T07:05:41Z</dcterms:modified>
</cp:coreProperties>
</file>