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5" r:id="rId15"/>
    <p:sldId id="272" r:id="rId16"/>
    <p:sldId id="274" r:id="rId17"/>
    <p:sldId id="268" r:id="rId18"/>
    <p:sldId id="269" r:id="rId19"/>
    <p:sldId id="271" r:id="rId20"/>
    <p:sldId id="276" r:id="rId21"/>
    <p:sldId id="277" r:id="rId22"/>
    <p:sldId id="282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8%D0%BD%D0%B5%D0%B9%D0%BD%D1%8B%D0%B9_%D0%BA%D0%BE%D1%80%D0%B0%D0%B1%D0%BB%D1%8C_(%D0%BF%D0%B0%D1%80%D1%83%D1%81%D0%BD%D1%8B%D0%B9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622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Военные реформы Петра 1 Великого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929198"/>
            <a:ext cx="4691996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ОГБОУНПОПУ № 25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преподаватель организатор ОБЖ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Белобородова Н.В.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Табл.: Чины и звания офицеров в пехотном полку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0865"/>
          <a:ext cx="8858280" cy="6309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06937"/>
                <a:gridCol w="6851343"/>
              </a:tblGrid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Чин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(звание, ранг)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обязанности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рекрут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Рядовой солдат пехотинец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сержант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Среди начальников  низший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чин в роте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каптенармус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заведовал оружием и амуницией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капрал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командовали </a:t>
                      </a:r>
                      <a:r>
                        <a:rPr lang="ru-RU" sz="2000" u="none" strike="noStrike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плутонгами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подпрапорщик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имел своей задачей заменять при знамени прапорщика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прапорщик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строю знамя; кроме того  </a:t>
                      </a:r>
                      <a:r>
                        <a:rPr lang="ru-RU" sz="2000" i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«посещал</a:t>
                      </a:r>
                      <a:r>
                        <a:rPr lang="ru-RU" sz="2000" i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немощных</a:t>
                      </a:r>
                      <a:r>
                        <a:rPr lang="ru-RU" sz="20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и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ходатайствовал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нижних чинов 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их не наказали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Подпоручик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помогал поручику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поручик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 помощником ротного командира и должен был обо всём «во все дни подробно рапортовать» последнему.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капитан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Стоял во главе роты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Секунд-майор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командовал одним </a:t>
                      </a:r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батальоном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Премьер-майор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командовал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другим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u="none" strike="noStrike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батальоном,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 старше, чем секунд-майор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Подполковник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помогал командиру полка,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полковник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Командовал полком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74638"/>
            <a:ext cx="307580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Экипировка солдат</a:t>
            </a:r>
            <a:endParaRPr lang="ru-RU" dirty="0"/>
          </a:p>
        </p:txBody>
      </p:sp>
      <p:pic>
        <p:nvPicPr>
          <p:cNvPr id="5" name="Содержимое 4" descr="images (2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7" y="214290"/>
            <a:ext cx="4429155" cy="6429420"/>
          </a:xfrm>
        </p:spPr>
      </p:pic>
      <p:pic>
        <p:nvPicPr>
          <p:cNvPr id="9" name="Рисунок 8" descr="images (3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928802"/>
            <a:ext cx="3571868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Экипировка и вооружение солдат</a:t>
            </a:r>
            <a:endParaRPr lang="ru-RU" dirty="0"/>
          </a:p>
        </p:txBody>
      </p:sp>
      <p:pic>
        <p:nvPicPr>
          <p:cNvPr id="4" name="Содержимое 3" descr="images (4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2857520" cy="4811349"/>
          </a:xfrm>
        </p:spPr>
      </p:pic>
      <p:pic>
        <p:nvPicPr>
          <p:cNvPr id="5" name="Рисунок 4" descr="images (4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428736"/>
            <a:ext cx="5286412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8992" y="428604"/>
            <a:ext cx="5504696" cy="621510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ГРЕНАДЁРЫ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в 17-20 вв. - разновидность пехоты в европейских армиях / в России с 1694 г./.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Первоначально, гренадерскими считались отборные пехотные подразделения, особой боевой функцией которых, наряду с ружейной стрельбой и штыковым боем, было применение ручных гранат (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гренад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особенностью вооружения были фитильные </a:t>
            </a:r>
            <a:r>
              <a:rPr lang="ru-RU" sz="3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бомбочки</a:t>
            </a: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хранившиейся</a:t>
            </a: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 гренадера в особой сумке; фузеи гренадера были немного легче и солдаты при бросании бомбы могли свои фузеи на ремне закладывать за спину.</a:t>
            </a:r>
          </a:p>
          <a:p>
            <a:endParaRPr lang="ru-RU" dirty="0"/>
          </a:p>
        </p:txBody>
      </p:sp>
      <p:pic>
        <p:nvPicPr>
          <p:cNvPr id="5" name="Рисунок 4" descr="images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571480"/>
            <a:ext cx="2357454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42852"/>
            <a:ext cx="5857884" cy="671514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ФУЗИЛЁРЫ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вил пехоты в европейских армиях 17-19 вв.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при основании регулярной армии, пехотные 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полки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имели одну 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гренадерскую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роту и 8 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фузилерных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с 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1731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г. гренадеры были распределены по всем 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ротам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но через 10 лет опять собраны в одну, отдельную.</a:t>
            </a:r>
          </a:p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МУШКЕТЁРЫ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а/ вид пехоты в европейских армиях 16-17 вв.; б/ во Франции - королевская гвардия.</a:t>
            </a:r>
          </a:p>
          <a:p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поступлением на вооружение русской армии мушкетов все фузилёрские полки были переименованы в мушкетёрские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28"/>
            <a:ext cx="2047875" cy="838200"/>
          </a:xfrm>
          <a:prstGeom prst="rect">
            <a:avLst/>
          </a:prstGeom>
        </p:spPr>
      </p:pic>
      <p:pic>
        <p:nvPicPr>
          <p:cNvPr id="1026" name="Picture 2" descr="F:\фото перт 1\i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857760"/>
            <a:ext cx="2428892" cy="1785940"/>
          </a:xfrm>
          <a:prstGeom prst="rect">
            <a:avLst/>
          </a:prstGeom>
          <a:noFill/>
        </p:spPr>
      </p:pic>
      <p:pic>
        <p:nvPicPr>
          <p:cNvPr id="1027" name="Picture 3" descr="F:\фото перт 1\i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071546"/>
            <a:ext cx="1928826" cy="2357454"/>
          </a:xfrm>
          <a:prstGeom prst="rect">
            <a:avLst/>
          </a:prstGeom>
          <a:noFill/>
        </p:spPr>
      </p:pic>
      <p:pic>
        <p:nvPicPr>
          <p:cNvPr id="1028" name="Picture 4" descr="F:\фото перт 1\i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500438"/>
            <a:ext cx="24193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214290"/>
            <a:ext cx="3071834" cy="10715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Кавалерия Петра 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571480"/>
            <a:ext cx="5072066" cy="628652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ГУСАРЫ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разновидность кавалерии в европейских и русской армиях. </a:t>
            </a:r>
            <a:r>
              <a:rPr lang="ru-RU" sz="20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Появ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Венгрии в 1458 г, в Польше в 16-17 вв. - отборная дворянская конница, в России - с 1634 до 1917 г. В задачу гусар, как вида легкой кавалерии, входило преследование отступающего противника, рейды по тылам врага, налеты на штабы и обозы, прикрытие флангов войск от обходов, патрулирование и несение караульной службы.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ДРАГУНЫ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вид кавалерии в европейских и русской армиях с 17 до начала 20 вв.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ДРАГУНЫ - (</a:t>
            </a:r>
            <a:r>
              <a:rPr lang="ru-RU" sz="20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фр. </a:t>
            </a:r>
            <a:r>
              <a:rPr lang="fr-FR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dragon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— «драгун», букв. «дракон») — название </a:t>
            </a:r>
            <a:r>
              <a:rPr lang="ru-RU" sz="20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конницы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способной действовать также и в пешем строю. В прежние времена под этим же названием понималась </a:t>
            </a:r>
            <a:r>
              <a:rPr lang="ru-RU" sz="20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пехота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посаженная на </a:t>
            </a:r>
            <a:r>
              <a:rPr lang="ru-RU" sz="20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лошадей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428736"/>
            <a:ext cx="2286016" cy="2500330"/>
          </a:xfrm>
          <a:prstGeom prst="rect">
            <a:avLst/>
          </a:prstGeom>
        </p:spPr>
      </p:pic>
      <p:pic>
        <p:nvPicPr>
          <p:cNvPr id="2050" name="Picture 2" descr="F:\фото перт 1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4357694"/>
            <a:ext cx="319089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52"/>
            <a:ext cx="7790712" cy="650085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ИРРЕГУЛЯРНЫЕ ВОЙСКА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это вид войск Российской империи состоявшие из казаков и инородческих частей. На конец XIX века среди кавказских полков были </a:t>
            </a:r>
            <a:r>
              <a:rPr lang="ru-RU" sz="3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дагестанский конный полк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кубанская, терская, дагестанская, </a:t>
            </a:r>
            <a:r>
              <a:rPr lang="ru-RU" sz="3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карская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батумская милиции, </a:t>
            </a:r>
            <a:r>
              <a:rPr lang="ru-RU" sz="3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Текинский конный полк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С середины XVII века в походах российской армии постоянно была представлена калмыцкая конница, позднее причисленная к казачьим войскам.</a:t>
            </a:r>
            <a:endParaRPr lang="ru-RU" sz="3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КАЗАКИ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вольные люди из числа освобождённых от податей крестьян, расселённых в приграничных районах Русского государства и нёсшие сторожевую пограничную службу.</a:t>
            </a:r>
          </a:p>
          <a:p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ЛАНДМИЛИЦИЯ</a:t>
            </a:r>
            <a:r>
              <a:rPr lang="ru-RU" sz="3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в России 18 в. - поселённые пограничные войска, род поселенного войска, существовавшего в России с 1713 по 1775 г. Украинская Л. учреждена 2 февраля 1713 г. (без названия украинской), для защиты границы от набегов крымских татар, и была составлена из 5 пехотных некомплектных полков и т.д.</a:t>
            </a:r>
            <a:endParaRPr lang="ru-RU" sz="3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Экипировка Гусарского полка</a:t>
            </a:r>
            <a:endParaRPr lang="ru-RU" dirty="0"/>
          </a:p>
        </p:txBody>
      </p:sp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428736"/>
            <a:ext cx="3429024" cy="5214974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71612"/>
            <a:ext cx="4348186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Артиллерия Петра 1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50px-Mortira1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643050"/>
            <a:ext cx="3429024" cy="2643206"/>
          </a:xfrm>
          <a:prstGeom prst="rect">
            <a:avLst/>
          </a:prstGeom>
        </p:spPr>
      </p:pic>
      <p:pic>
        <p:nvPicPr>
          <p:cNvPr id="6" name="Рисунок 5" descr="6983_1234962638_preview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572008"/>
            <a:ext cx="2643206" cy="2000264"/>
          </a:xfrm>
          <a:prstGeom prst="rect">
            <a:avLst/>
          </a:prstGeom>
        </p:spPr>
      </p:pic>
      <p:pic>
        <p:nvPicPr>
          <p:cNvPr id="7" name="Рисунок 6" descr="250px-Virginia-morta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28" y="4429132"/>
            <a:ext cx="3143272" cy="2214578"/>
          </a:xfrm>
          <a:prstGeom prst="rect">
            <a:avLst/>
          </a:prstGeom>
        </p:spPr>
      </p:pic>
      <p:pic>
        <p:nvPicPr>
          <p:cNvPr id="8" name="Рисунок 7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1643050"/>
            <a:ext cx="3071834" cy="2738450"/>
          </a:xfrm>
          <a:prstGeom prst="rect">
            <a:avLst/>
          </a:prstGeom>
        </p:spPr>
      </p:pic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4643446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58368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Артиллерия петровских времён состояла из 12-, 8-, 6- и 3-фунтовых орудий (фунт равен чугунному ядру с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диаметром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в 2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английских</a:t>
            </a:r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дюйма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(5,08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); весовой фунт превышается при этом в 20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золотников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(85,32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однопудовых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 полупудовых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гаубиц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пудовых и 6-пудовых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мортир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равен 16,38 кг). Это была неудобная для транспортировки артиллерия: 12-фунтовая пушка, например, весила с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лафетом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передком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150 пудов, везли её 15 лошадей. Трёхфунтовые орудия составляли полковую артиллерию; сначала таких пушек полагалось две на батальон, а с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1723 года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ограничивались двумя на полк. Эти полковые пушки весили около 28 пудов (459 кг). Дальнобойность орудий тех времён была очень незначительная — около 150 сажен (320 м) в среднем — и зависела от калибра орудия.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857223" y="1"/>
            <a:ext cx="8286777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sz="5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программы: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История создания вооруженных сил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Военные реформы Петра 1, создание регулярной  армии и флота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урока: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Комбинированный урок.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5100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урока обучающиеся будут знать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историю развития вооруженных сил России при Петре 1, о военной реформе Петра 1;    </a:t>
            </a:r>
          </a:p>
          <a:p>
            <a:pPr>
              <a:buNone/>
            </a:pPr>
            <a:r>
              <a:rPr lang="ru-RU" sz="51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100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уметь: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распознавать отдельные элементы ВС Петра 1;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100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Иметь представление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о составе вооруженных сил и их значении  для России.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5100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урока способствовать</a:t>
            </a:r>
            <a:r>
              <a:rPr lang="ru-RU" sz="51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восприятию и осмыслению материала; развитию умения выявлять  основные этапы развития вооруженных сил Р.Ф.; мотивации учащихся  на активную познавательную деятельность. 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5100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урока содействовать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Воспитанию чувства патриотизма,          гордости за свою страну. Уважительного отношения к вооруженным </a:t>
            </a:r>
          </a:p>
          <a:p>
            <a:pPr>
              <a:buNone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силам России.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142852"/>
            <a:ext cx="80724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пушкарей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гранатчиков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прежних времён Пётр приказал сформировать в 1700 году</a:t>
            </a:r>
            <a:r>
              <a:rPr lang="ru-RU" sz="24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особый артиллерийский полк, для подготовки же артиллеристов был учреждены школы: инженерная и навигационная в Москве</a:t>
            </a:r>
            <a:r>
              <a:rPr lang="ru-RU" sz="24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инженерная в Санкт-Петербурге. Оружейные заводы на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в Туле, организованные Петром, производили для армии артиллерию и ружья.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F:\фото перт 1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643182"/>
            <a:ext cx="2938959" cy="3643338"/>
          </a:xfrm>
          <a:prstGeom prst="rect">
            <a:avLst/>
          </a:prstGeom>
          <a:noFill/>
        </p:spPr>
      </p:pic>
      <p:pic>
        <p:nvPicPr>
          <p:cNvPr id="32771" name="Picture 3" descr="F:\фото перт 1\i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821781"/>
            <a:ext cx="2738450" cy="2053838"/>
          </a:xfrm>
          <a:prstGeom prst="rect">
            <a:avLst/>
          </a:prstGeom>
          <a:noFill/>
        </p:spPr>
      </p:pic>
      <p:pic>
        <p:nvPicPr>
          <p:cNvPr id="32772" name="Picture 4" descr="F:\фото перт 1\i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786322"/>
            <a:ext cx="3093704" cy="2071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265461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1757 году был разработан новый тип артиллерийского орудия — удлинённая гаубица-«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единорог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», в этом же году по распоряжению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генерал-фельдцейхмейстера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П. И. Шувалова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первые «единороги» поступили на вооружение русской армии.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C:\Documents and Settings\Admin\Мои документы\картинки\армия петра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000240"/>
            <a:ext cx="2592385" cy="1931327"/>
          </a:xfrm>
          <a:prstGeom prst="rect">
            <a:avLst/>
          </a:prstGeom>
          <a:noFill/>
        </p:spPr>
      </p:pic>
      <p:pic>
        <p:nvPicPr>
          <p:cNvPr id="33795" name="Picture 3" descr="C:\Documents and Settings\Admin\Мои документы\картинки\армия петра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983" y="3000373"/>
            <a:ext cx="4625901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143900" cy="642942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Трудами Петра 1 в России был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создан регулярный военно-морской флот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, учрежденный в 1696 году. Строительство же боевых кораблей началось тремя годами раньше.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создано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три флот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Азовский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для действия против  Турции и Крыма,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Балтийский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против Швеции и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Каспийский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учрежденный по случаю Персидского похода.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Главную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морскую силу представлял Балтийский флот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разделенный на три эскадры с главной базой в Санкт-Петербурге. Русский военно-морской флот стал одним из сильнейших в Европе и насчитывал 48 линейных кораблей, 80 галер, фрегатов и других боевых судов с экипажем в 28 тыс. человек.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0"/>
            <a:ext cx="4929190" cy="6858000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Азовский флот.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время второго Азовского похода 1696 года против Турции, первый раз русские выдвинули 2 линейных корабля,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брандера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23 галеры, и 1300 стругов, построенных на реке Воронеж. После завоевания крепости Азов, боярская дума обсудила рапорт Петра об этом походе и решила начать строительство Военно-Морского Флота 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 октября 1696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 дата считается официальным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днем рождения регулярного Военно-Морского Флота России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корабли которого были построены на верфях Воронежского адмиралтейства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Documents and Settings\Admin\Мои документы\картинки\армия петра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82" y="785794"/>
            <a:ext cx="3280366" cy="1928826"/>
          </a:xfrm>
          <a:prstGeom prst="rect">
            <a:avLst/>
          </a:prstGeom>
          <a:noFill/>
        </p:spPr>
      </p:pic>
      <p:pic>
        <p:nvPicPr>
          <p:cNvPr id="35843" name="Picture 3" descr="C:\Documents and Settings\Admin\Мои документы\картинки\армия петра\images 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857628"/>
            <a:ext cx="3180256" cy="239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0"/>
            <a:ext cx="5214942" cy="6858000"/>
          </a:xfrm>
        </p:spPr>
        <p:txBody>
          <a:bodyPr>
            <a:normAutofit fontScale="90000"/>
          </a:bodyPr>
          <a:lstStyle/>
          <a:p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Балтийский </a:t>
            </a:r>
            <a:r>
              <a:rPr lang="ru-RU" sz="27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флот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Российской империи был построен во время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Великой Северной войны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1700 —1721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Строительство галерного флота было начато в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1702 —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1704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годах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нескольких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верфях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находящихся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эстуариях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рек </a:t>
            </a:r>
            <a:r>
              <a:rPr lang="ru-RU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Сясь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Луга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Олонка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Для защиты завоёванных побережий и для атак на вражеские морские пути сообщения в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Балтийском море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был создан парусный флот из кораблей построенных в России и купленных в других странах. В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1703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1723 годах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главная база балтийского флота находилась в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Санкт-Петербурге,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после этого в 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Кронштадте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C:\Documents and Settings\Admin\Мои документы\картинки\армия петра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89"/>
            <a:ext cx="2428892" cy="2924493"/>
          </a:xfrm>
          <a:prstGeom prst="rect">
            <a:avLst/>
          </a:prstGeom>
          <a:noFill/>
        </p:spPr>
      </p:pic>
      <p:pic>
        <p:nvPicPr>
          <p:cNvPr id="34819" name="Picture 3" descr="C:\Documents and Settings\Admin\Мои документы\картинки\армия петра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401010"/>
            <a:ext cx="2714644" cy="3171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0"/>
            <a:ext cx="4075936" cy="66437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1745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Военно-Морской Флот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(парусный)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130 парусных кораблей включая в себя 36 линейных кораблей, 9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фрегатов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3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шнявы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5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77 вспомогательных судов.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Гребной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флот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состоял из 396 кораблей включая в себя 253 галеры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скампавеи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бригантины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Корабли были построены на 24 верфях включая верфи в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Воронеже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Переяславле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Архангельске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Олонце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Петербурге и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Астрахани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pic>
        <p:nvPicPr>
          <p:cNvPr id="36866" name="Picture 2" descr="C:\Documents and Settings\Admin\Мои документы\картинки\армия петра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887" y="500042"/>
            <a:ext cx="3730564" cy="2428892"/>
          </a:xfrm>
          <a:prstGeom prst="rect">
            <a:avLst/>
          </a:prstGeom>
          <a:noFill/>
        </p:spPr>
      </p:pic>
      <p:pic>
        <p:nvPicPr>
          <p:cNvPr id="36868" name="Picture 4" descr="C:\Documents and Settings\Admin\Мои документы\картинки\армия петра\250px-Frigate_(PSF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270249"/>
            <a:ext cx="3619524" cy="3001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7696224" cy="640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Вооружение и экипировка моряка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786314" y="1071546"/>
            <a:ext cx="4357686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Военно-морские офицеры происходили из дворян — матросы были рекрутами из простонародья. Срок службы во флоте был пожизненным. Молодые офицеры обучались в школе математических и навигационных наук основанной в 1701 году и часто посылались для обучения и практики за границу. Иностранцы часто нанимались для военно-морской службы. </a:t>
            </a:r>
          </a:p>
          <a:p>
            <a:endParaRPr lang="ru-RU" dirty="0"/>
          </a:p>
        </p:txBody>
      </p:sp>
      <p:pic>
        <p:nvPicPr>
          <p:cNvPr id="38914" name="Picture 2" descr="C:\Documents and Settings\Admin\Мои документы\картинки\армия петра\images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929198"/>
            <a:ext cx="3709994" cy="1739060"/>
          </a:xfrm>
          <a:prstGeom prst="rect">
            <a:avLst/>
          </a:prstGeom>
          <a:noFill/>
        </p:spPr>
      </p:pic>
      <p:pic>
        <p:nvPicPr>
          <p:cNvPr id="38915" name="Picture 3" descr="C:\Documents and Settings\Admin\Мои документы\картинки\армия петра\images (4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142984"/>
            <a:ext cx="3000396" cy="3603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85786" y="0"/>
            <a:ext cx="8358214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u="sng" dirty="0" smtClean="0">
                <a:solidFill>
                  <a:schemeClr val="tx2"/>
                </a:solidFill>
              </a:rPr>
              <a:t>     </a:t>
            </a: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</a:t>
            </a:r>
            <a:r>
              <a:rPr lang="ru-RU" i="1" u="sng" dirty="0" smtClean="0">
                <a:solidFill>
                  <a:schemeClr val="tx2"/>
                </a:solidFill>
              </a:rPr>
              <a:t> </a:t>
            </a:r>
            <a:r>
              <a:rPr lang="ru-RU" sz="38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</a:p>
          <a:p>
            <a:pPr>
              <a:buNone/>
            </a:pPr>
            <a:r>
              <a:rPr lang="ru-RU" sz="3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Лине́йный</a:t>
            </a:r>
            <a:r>
              <a:rPr lang="ru-RU" sz="3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кора́бль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(англ.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ship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фр. </a:t>
            </a:r>
            <a:r>
              <a:rPr lang="fr-FR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navire </a:t>
            </a:r>
            <a:r>
              <a:rPr lang="fr-FR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 ligne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парусных трёхмачтовых деревянных военных кораблей. Парусные линейные корабли характеризовались следующими особенностями: полным 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водоизмещением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от 500 до 5500 тонн, вооружением, включающим от 30</a:t>
            </a:r>
            <a:r>
              <a:rPr lang="ru-RU" sz="3800" i="1" u="sng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[1]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—50 до 135 орудий в бортовых портах (в 2-4 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деках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численность экипажа составляла от 300 до 800 человек при полном укомплектовании. Линейные корабли строились и применялись с XVII 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века и 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начала 1860-х годов для морских боёв с использованием линейной тактики. Парусные линейные корабли линкорами не назывались. В 1907 году линейными кораблями (сокращённо — линкорами) был назван новый класс броненосных кораблей водоизмещением от 20 тыс. до 64 тыс. тонн.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России до Петра I не существовало линейных кораблей. Первым российским линейным кораблём стал «</a:t>
            </a:r>
            <a:r>
              <a:rPr lang="ru-RU" sz="3800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Гото</a:t>
            </a:r>
            <a:r>
              <a:rPr lang="ru-RU" sz="38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Предестинация</a:t>
            </a:r>
            <a:r>
              <a:rPr lang="ru-RU" sz="3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Уже в 1722 году в составе российского флота насчитывалось 36 линейных кораблей. Будучи первоначально копиями западных образцов уже к концу правления Петра I русские корабли получили собственные отличительные черты. Так, они были короче, и имели меньшую осадку в ущерб мореходности, но лучше подходили сначала к условиям Азовского моря, а потом и к условиям Балтийского моря. В проектировании и постройке кораблей принимал участие сам царь.</a:t>
            </a:r>
            <a:endParaRPr lang="ru-RU" sz="3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Военные реформы Петра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862150" cy="578647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подготовку национальных командных кадров.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реформа артиллерии: упорядочены калибры артиллерийских орудий, унифицирована материальная часть (которую начали изготавливать по чертежам на предприятиях мануфактурного типа), введены зарядные ящики, прицелы, холщовые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картузы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пороховых зарядов, постоянные средства конной тяги («фурштат»); также были созданы первые батареи 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конной артиллерии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В начале XVIII века были созданы первые военно-учебные заведения для подготовки офицерских кадров: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1701 году — </a:t>
            </a:r>
            <a:r>
              <a:rPr lang="ru-RU" sz="24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Навигацкая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школа;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1714 году —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Артиллерийская школа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1712 и 1719 гг. — 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инженерные школы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Военные реформы Петра 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6215082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8 мая 1702 года Петр I подписал указ, устанавливающий порядок поступления иностранцев на русскую военную службу, а в 1705 году были установлены более строгие критерии к иностранным кандидатам на офицерские должности.</a:t>
            </a:r>
          </a:p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Перевооружение армии по образцу армий западноевропейских государств было завершено в 1709 году, Пехота была вооружена гладкоствольными 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ружьями со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штыками, шпагами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тесаками,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гранатами,  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драгуны — карабинами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пистолетами и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палашами. 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офицеров были ещё протазаны и алебарды — оружие скорее парадное, нежели боевое.</a:t>
            </a:r>
          </a:p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В 1711 году была создана квартирмейстерская часть.</a:t>
            </a:r>
          </a:p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В 1716 году Петр I разработал и утвердил «Устав воинский», в соответствии с которым была определена организационная структура русской армии: три рода войск (пехота, конница и артиллерия). Основу регулярной армии составляла пехота. Артиллерия делилась на полковую, полевую, осадную и крепостную.</a:t>
            </a:r>
          </a:p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В 1719 году был учреждён высший военный орган — Военная коллегия.</a:t>
            </a:r>
          </a:p>
          <a:p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1722 году была введена система званий (чинов) — Табель о рангах, определились (выделились) «рода» и «виды» (в современном понимании) вооружённых сил: сухопутные войска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гвардейские </a:t>
            </a: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войска, артиллерийские войска и морской флот.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0"/>
            <a:ext cx="9001188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 урока:</a:t>
            </a: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  Организационный момент                                                              2 мин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Повторение                                                                                     10 мин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а) княжеская дружина (состав, экипировка, вооружение)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б) ополчение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в) Поместное войско     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г) дворянская конница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стрельцы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е)  Войско Ивана Грозного (состав, экипировка, вооружение)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ж) состав русской армии  15-17 веков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полки нового строя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3.   Изучение нового материала                                                         60 мин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А) начало 18 века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Б) рекрутская повинность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В) состав, экипировка, вооружение армии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Г) Состав, экипировка и вооружение флота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Д) Военные реформы Петра 1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4.   Закрепление изученного на уроке                                             10 мин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5.   Итог урока. Домашнее задание                                                    8 мин</a:t>
            </a:r>
          </a:p>
          <a:p>
            <a:pPr>
              <a:buNone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8" y="1066800"/>
            <a:ext cx="3071834" cy="3219456"/>
          </a:xfrm>
        </p:spPr>
        <p:txBody>
          <a:bodyPr/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48577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</a:rPr>
              <a:t>Томская область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с. Александровское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Ул. Дорожников 1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Белобородова Наталья Валерьевна 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Тел.  Факс 8 (38255) 25877</a:t>
            </a:r>
          </a:p>
          <a:p>
            <a:pPr algn="r"/>
            <a:r>
              <a:rPr lang="ru-RU" dirty="0" err="1" smtClean="0">
                <a:solidFill>
                  <a:schemeClr val="tx2"/>
                </a:solidFill>
              </a:rPr>
              <a:t>beloborodn@mail.ru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9939" name="Picture 3" descr="D:\фото 2012-2013\DSC_4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2884" y="1214422"/>
            <a:ext cx="375496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580"/>
            <a:ext cx="786215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 век стал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поистине переломным для России и ее Вооруженных сил.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началу царствования Петра Алексеевича прежняя военная организация не соответствовала уровню европейских государств.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экономического развития России, требовалось создания многочисленной, хорошо организованной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обученной армии и военного флота, выход к Балтийскому 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Стрелецкие полки и дворянская конница в битве под Нарвой показали свою полную беспомощность, против хорошо обученной и многочисленной шведской армии.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85728"/>
            <a:ext cx="45720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Регулярная русская армия была создана Петром  1 в период с 1701 по 1711 года.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созданием армии Петр 1 ввел новую систему комплектования войск.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85728"/>
            <a:ext cx="2571768" cy="3357586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3714752"/>
            <a:ext cx="3143272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Петр 1 Великий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429132"/>
            <a:ext cx="80724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Указом от 20 февраля 1705 года была введена единая система комплектования русской армии и флота – рекрутская повинность.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6437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Комплектование армии  стало осуществляться по принципу рекрутского набора, когда 10-20 крестьянских дворов по жребию поставляли одного человека на пожизненную военную службу.  При этом помещичьи крестьяне и их семьи освобождались от крепостной зависимости и входили в солдатское сословие. От рекрутской повинности были освобождены лица духовного звания, кроме того, состоятельные люди могли «откупиться» от службы, отдав вместо себя в рекруты «купленных людей».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Офицерский корпус русской армии состоял из дворян. Чтобы получить офицерский чин, дворянин должен был отслужить солдатом в гвардейском Преображенском или Семеновском полку.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52"/>
            <a:ext cx="8001024" cy="6715148"/>
          </a:xfrm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регулярной армии, организация ее боевой подготовки повысили боевую мощь русской армии.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Рекрутская система комплектования оказалась настолько устойчивой, что сохранилась без существенных изменений до 1874 года.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Рекрутские наборы проводились ежегодно в среднем до 80 тыс. человек. Срок службы в 1795 году был установлен в 25 лет, а с 1834 г. – 20 лет и 5 лет в запасе.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Всего было создано 47 пехотных и 5 гренадерских (отборных пехотных) полков, 33 кавалерийских полка, в составе которых была и артиллерия.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Состав армии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519591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1725 году вооруженные силы стали состоять из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полевой действующей армии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(112 тыс. человек),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местных войск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ландмилиция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до 78 тыс. человек) и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иррегуляных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войск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(30-35 тыс.).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Сформировалось три рода войск: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пехота (70 тыс.),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кавалерия (38 тыс. )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артиллерия и инженерные войска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(4 тыс.).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4294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схема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 Состав пехотного полка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Полутонги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Полутонги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Полутонги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Полутонги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28860" y="1500174"/>
            <a:ext cx="3143272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полк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2285992"/>
            <a:ext cx="2286016" cy="64294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батальон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6248" y="2285992"/>
            <a:ext cx="2071702" cy="64294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батальон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3357562"/>
            <a:ext cx="1285884" cy="78581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рота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7554" y="3357562"/>
            <a:ext cx="1285884" cy="78581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рота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43504" y="3357562"/>
            <a:ext cx="1214446" cy="78581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рота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58016" y="3357562"/>
            <a:ext cx="1285884" cy="7143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рота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5206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43834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72462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1802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4357694"/>
            <a:ext cx="285752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9" name="Прямая со стрелкой 28"/>
          <p:cNvCxnSpPr>
            <a:stCxn id="4" idx="3"/>
          </p:cNvCxnSpPr>
          <p:nvPr/>
        </p:nvCxnSpPr>
        <p:spPr>
          <a:xfrm rot="5400000">
            <a:off x="2688612" y="2085421"/>
            <a:ext cx="298009" cy="103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5"/>
            <a:endCxn id="6" idx="0"/>
          </p:cNvCxnSpPr>
          <p:nvPr/>
        </p:nvCxnSpPr>
        <p:spPr>
          <a:xfrm rot="16200000" flipH="1">
            <a:off x="5067950" y="2031842"/>
            <a:ext cx="298009" cy="2102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3"/>
            <a:endCxn id="7" idx="7"/>
          </p:cNvCxnSpPr>
          <p:nvPr/>
        </p:nvCxnSpPr>
        <p:spPr>
          <a:xfrm rot="5400000">
            <a:off x="3239039" y="2122038"/>
            <a:ext cx="637865" cy="2063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8" idx="7"/>
          </p:cNvCxnSpPr>
          <p:nvPr/>
        </p:nvCxnSpPr>
        <p:spPr>
          <a:xfrm rot="5400000">
            <a:off x="4420304" y="2963756"/>
            <a:ext cx="543708" cy="4740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9" idx="0"/>
          </p:cNvCxnSpPr>
          <p:nvPr/>
        </p:nvCxnSpPr>
        <p:spPr>
          <a:xfrm rot="16200000" flipH="1">
            <a:off x="5411396" y="3018231"/>
            <a:ext cx="428628" cy="250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5"/>
          </p:cNvCxnSpPr>
          <p:nvPr/>
        </p:nvCxnSpPr>
        <p:spPr>
          <a:xfrm rot="16200000" flipH="1">
            <a:off x="6302051" y="2587282"/>
            <a:ext cx="594223" cy="1089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rot="5400000">
            <a:off x="1214414" y="407194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2" idx="0"/>
          </p:cNvCxnSpPr>
          <p:nvPr/>
        </p:nvCxnSpPr>
        <p:spPr>
          <a:xfrm rot="5400000">
            <a:off x="1607323" y="4179099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3" idx="0"/>
          </p:cNvCxnSpPr>
          <p:nvPr/>
        </p:nvCxnSpPr>
        <p:spPr>
          <a:xfrm rot="5400000">
            <a:off x="2107389" y="425053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7" idx="5"/>
            <a:endCxn id="14" idx="0"/>
          </p:cNvCxnSpPr>
          <p:nvPr/>
        </p:nvCxnSpPr>
        <p:spPr>
          <a:xfrm rot="16200000" flipH="1">
            <a:off x="2420039" y="4134559"/>
            <a:ext cx="329394" cy="116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4" idx="0"/>
          </p:cNvCxnSpPr>
          <p:nvPr/>
        </p:nvCxnSpPr>
        <p:spPr>
          <a:xfrm rot="5400000">
            <a:off x="3143240" y="407194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2" idx="0"/>
          </p:cNvCxnSpPr>
          <p:nvPr/>
        </p:nvCxnSpPr>
        <p:spPr>
          <a:xfrm rot="5400000">
            <a:off x="3536149" y="4179099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3" idx="0"/>
          </p:cNvCxnSpPr>
          <p:nvPr/>
        </p:nvCxnSpPr>
        <p:spPr>
          <a:xfrm rot="5400000">
            <a:off x="4036215" y="425053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8" idx="5"/>
            <a:endCxn id="15" idx="0"/>
          </p:cNvCxnSpPr>
          <p:nvPr/>
        </p:nvCxnSpPr>
        <p:spPr>
          <a:xfrm rot="16200000" flipH="1">
            <a:off x="4348865" y="4134559"/>
            <a:ext cx="329394" cy="116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9" idx="3"/>
            <a:endCxn id="25" idx="0"/>
          </p:cNvCxnSpPr>
          <p:nvPr/>
        </p:nvCxnSpPr>
        <p:spPr>
          <a:xfrm rot="5400000">
            <a:off x="5032014" y="4068352"/>
            <a:ext cx="329394" cy="249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6" idx="0"/>
          </p:cNvCxnSpPr>
          <p:nvPr/>
        </p:nvCxnSpPr>
        <p:spPr>
          <a:xfrm rot="5400000">
            <a:off x="5393537" y="425053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17" idx="0"/>
          </p:cNvCxnSpPr>
          <p:nvPr/>
        </p:nvCxnSpPr>
        <p:spPr>
          <a:xfrm rot="16200000" flipH="1">
            <a:off x="5786448" y="4214820"/>
            <a:ext cx="214312" cy="71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9" idx="5"/>
            <a:endCxn id="26" idx="0"/>
          </p:cNvCxnSpPr>
          <p:nvPr/>
        </p:nvCxnSpPr>
        <p:spPr>
          <a:xfrm rot="16200000" flipH="1">
            <a:off x="6104327" y="4104071"/>
            <a:ext cx="329394" cy="1778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0" idx="3"/>
            <a:endCxn id="18" idx="0"/>
          </p:cNvCxnSpPr>
          <p:nvPr/>
        </p:nvCxnSpPr>
        <p:spPr>
          <a:xfrm rot="5400000">
            <a:off x="6756988" y="4068353"/>
            <a:ext cx="390370" cy="188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19" idx="0"/>
          </p:cNvCxnSpPr>
          <p:nvPr/>
        </p:nvCxnSpPr>
        <p:spPr>
          <a:xfrm rot="5400000">
            <a:off x="7216000" y="4214818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7608512" y="4250140"/>
            <a:ext cx="356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0" idx="5"/>
            <a:endCxn id="21" idx="0"/>
          </p:cNvCxnSpPr>
          <p:nvPr/>
        </p:nvCxnSpPr>
        <p:spPr>
          <a:xfrm rot="16200000" flipH="1">
            <a:off x="7890277" y="4032633"/>
            <a:ext cx="390370" cy="259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357290" y="5657671"/>
            <a:ext cx="7786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>ПОЛУТОНГ   -</a:t>
            </a:r>
            <a:r>
              <a:rPr lang="ru-RU" sz="2000" b="1" i="1" dirty="0" smtClean="0"/>
              <a:t>  </a:t>
            </a:r>
            <a:r>
              <a:rPr lang="ru-RU" sz="2000" i="1" dirty="0" smtClean="0">
                <a:solidFill>
                  <a:schemeClr val="tx2"/>
                </a:solidFill>
              </a:rPr>
              <a:t>В </a:t>
            </a:r>
            <a:r>
              <a:rPr lang="ru-RU" sz="2000" i="1" dirty="0" smtClean="0">
                <a:solidFill>
                  <a:schemeClr val="tx2"/>
                </a:solidFill>
              </a:rPr>
              <a:t>русской </a:t>
            </a:r>
            <a:r>
              <a:rPr lang="ru-RU" sz="2000" i="1" dirty="0" smtClean="0">
                <a:solidFill>
                  <a:schemeClr val="tx2"/>
                </a:solidFill>
              </a:rPr>
              <a:t>пехоте  XVIII </a:t>
            </a:r>
            <a:r>
              <a:rPr lang="ru-RU" sz="2000" i="1" dirty="0" smtClean="0">
                <a:solidFill>
                  <a:schemeClr val="tx2"/>
                </a:solidFill>
              </a:rPr>
              <a:t>века плутонгом называлось низшее подразделение, которое соответствует современному взводу. Введено Петром </a:t>
            </a:r>
            <a:r>
              <a:rPr lang="ru-RU" sz="2000" i="1" dirty="0" smtClean="0">
                <a:solidFill>
                  <a:schemeClr val="tx2"/>
                </a:solidFill>
              </a:rPr>
              <a:t>I.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990</Words>
  <PresentationFormat>Экран (4:3)</PresentationFormat>
  <Paragraphs>168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Военные реформы Петра 1 Великого</vt:lpstr>
      <vt:lpstr>Слайд 2</vt:lpstr>
      <vt:lpstr>Слайд 3</vt:lpstr>
      <vt:lpstr>Слайд 4</vt:lpstr>
      <vt:lpstr>Петр 1 Великий</vt:lpstr>
      <vt:lpstr>Слайд 6</vt:lpstr>
      <vt:lpstr>Слайд 7</vt:lpstr>
      <vt:lpstr>Состав армии</vt:lpstr>
      <vt:lpstr>Слайд 9</vt:lpstr>
      <vt:lpstr>Табл.: Чины и звания офицеров в пехотном полку </vt:lpstr>
      <vt:lpstr>Экипировка солдат</vt:lpstr>
      <vt:lpstr>Экипировка и вооружение солдат</vt:lpstr>
      <vt:lpstr>Слайд 13</vt:lpstr>
      <vt:lpstr>Слайд 14</vt:lpstr>
      <vt:lpstr>Кавалерия Петра 1</vt:lpstr>
      <vt:lpstr>Слайд 16</vt:lpstr>
      <vt:lpstr>Экипировка Гусарского полка</vt:lpstr>
      <vt:lpstr>Артиллерия Петра 1</vt:lpstr>
      <vt:lpstr>Артиллерия петровских времён состояла из 12-, 8-, 6- и 3-фунтовых орудий (фунт равен чугунному ядру с диаметром в 2 английских дюйма (5,08 см); весовой фунт превышается при этом в 20 золотников (85,32 кг), однопудовых и полупудовых гаубиц, пудовых и 6-пудовых мортир (пуд равен 16,38 кг). Это была неудобная для транспортировки артиллерия: 12-фунтовая пушка, например, весила с лафетом и передком 150 пудов, везли её 15 лошадей. Трёхфунтовые орудия составляли полковую артиллерию; сначала таких пушек полагалось две на батальон, а с 1723 года ограничивались двумя на полк. Эти полковые пушки весили около 28 пудов (459 кг). Дальнобойность орудий тех времён была очень незначительная — около 150 сажен (320 м) в среднем — и зависела от калибра орудия. </vt:lpstr>
      <vt:lpstr>Из пушкарей и гранатчиков прежних времён Пётр приказал сформировать в 1700 году особый артиллерийский полк, для подготовки же артиллеристов был учреждены школы: инженерная и навигационная в Москве и инженерная в Санкт-Петербурге. Оружейные заводы на Охте и в Туле, организованные Петром, производили для армии артиллерию и ружья.</vt:lpstr>
      <vt:lpstr>В 1757 году был разработан новый тип артиллерийского орудия — удлинённая гаубица-«единорог», в этом же году по распоряжению генерал-фельдцейхмейстера П. И. Шувалова первые «единороги» поступили на вооружение русской армии. </vt:lpstr>
      <vt:lpstr>Трудами Петра 1 в России был создан регулярный военно-морской флот , учрежденный в 1696 году. Строительство же боевых кораблей началось тремя годами раньше.  Было создано три флота: Азовский – для действия против  Турции и Крыма, Балтийский – против Швеции и Каспийский, учрежденный по случаю Персидского похода.     Главную морскую силу представлял Балтийский флот, разделенный на три эскадры с главной базой в Санкт-Петербурге. Русский военно-морской флот стал одним из сильнейших в Европе и насчитывал 48 линейных кораблей, 80 галер, фрегатов и других боевых судов с экипажем в 28 тыс. человек.     </vt:lpstr>
      <vt:lpstr>Азовский флот. Во время второго Азовского похода 1696 года против Турции, первый раз русские выдвинули 2 линейных корабля, 4 брандера, 23 галеры, и 1300 стругов, построенных на реке Воронеж. После завоевания крепости Азов, боярская дума обсудила рапорт Петра об этом походе и решила начать строительство Военно-Морского Флота 20 октября 1696 года. Эта дата считается официальным днем рождения регулярного Военно-Морского Флота России, корабли которого были построены на верфях Воронежского адмиралтейства</vt:lpstr>
      <vt:lpstr>   Балтийский флот Российской империи был построен во время Великой Северной войны 1700 —1721 годов. Строительство галерного флота было начато в 1702 —1704 годах на нескольких верфях  находящихся на эстуариях рек Сясь, Луга и Олонка. Для защиты завоёванных побережий и для атак на вражеские морские пути сообщения в Балтийском море был создан парусный флот из кораблей построенных в России и купленных в других странах. В 1703—1723 годах главная база балтийского флота находилась в Санкт-Петербурге, и после этого в Кронштадте.  </vt:lpstr>
      <vt:lpstr>В 1745 году Военно-Морской Флот (парусный) имел 130 парусных кораблей включая в себя 36 линейных кораблей, 9 фрегатов, 3 шнявы, 5 бандер и 77 вспомогательных судов.  Гребной флот состоял из 396 кораблей включая в себя 253 галеры  и скампавеи  143 бригантины. Корабли были построены на 24 верфях включая верфи в Воронеже, Казани, Переяславле, Архангельске, Олонце, Петербурге и Астрахани.</vt:lpstr>
      <vt:lpstr>Вооружение и экипировка моряка</vt:lpstr>
      <vt:lpstr>Слайд 27</vt:lpstr>
      <vt:lpstr>Военные реформы Петра 1 </vt:lpstr>
      <vt:lpstr>Военные реформы Петра 1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еф</dc:title>
  <cp:lastModifiedBy>Beloborodova</cp:lastModifiedBy>
  <cp:revision>263</cp:revision>
  <dcterms:modified xsi:type="dcterms:W3CDTF">2013-12-24T09:39:09Z</dcterms:modified>
</cp:coreProperties>
</file>