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2" r:id="rId2"/>
    <p:sldId id="257" r:id="rId3"/>
    <p:sldId id="261" r:id="rId4"/>
    <p:sldId id="293" r:id="rId5"/>
    <p:sldId id="264" r:id="rId6"/>
    <p:sldId id="284" r:id="rId7"/>
    <p:sldId id="285" r:id="rId8"/>
    <p:sldId id="286" r:id="rId9"/>
    <p:sldId id="287" r:id="rId10"/>
    <p:sldId id="289" r:id="rId11"/>
    <p:sldId id="288" r:id="rId12"/>
    <p:sldId id="291" r:id="rId13"/>
    <p:sldId id="277" r:id="rId14"/>
    <p:sldId id="278" r:id="rId15"/>
    <p:sldId id="279" r:id="rId16"/>
    <p:sldId id="280" r:id="rId17"/>
    <p:sldId id="281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162-8197-470E-8F1C-A548281E1657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7811ED-DC5D-41DD-8C7D-F043972D7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162-8197-470E-8F1C-A548281E1657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11ED-DC5D-41DD-8C7D-F043972D7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162-8197-470E-8F1C-A548281E1657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11ED-DC5D-41DD-8C7D-F043972D7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162-8197-470E-8F1C-A548281E1657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7811ED-DC5D-41DD-8C7D-F043972D7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162-8197-470E-8F1C-A548281E1657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11ED-DC5D-41DD-8C7D-F043972D7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162-8197-470E-8F1C-A548281E1657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11ED-DC5D-41DD-8C7D-F043972D7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162-8197-470E-8F1C-A548281E1657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7811ED-DC5D-41DD-8C7D-F043972D7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162-8197-470E-8F1C-A548281E1657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11ED-DC5D-41DD-8C7D-F043972D7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162-8197-470E-8F1C-A548281E1657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11ED-DC5D-41DD-8C7D-F043972D7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162-8197-470E-8F1C-A548281E1657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11ED-DC5D-41DD-8C7D-F043972D7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162-8197-470E-8F1C-A548281E1657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11ED-DC5D-41DD-8C7D-F043972D7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561162-8197-470E-8F1C-A548281E1657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7811ED-DC5D-41DD-8C7D-F043972D7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54HpWpvk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72" y="214290"/>
            <a:ext cx="4762532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341757138_dipressia.jpg"/>
          <p:cNvPicPr>
            <a:picLocks noChangeAspect="1"/>
          </p:cNvPicPr>
          <p:nvPr/>
        </p:nvPicPr>
        <p:blipFill>
          <a:blip r:embed="rId3" cstate="print"/>
          <a:srcRect r="35563"/>
          <a:stretch>
            <a:fillRect/>
          </a:stretch>
        </p:blipFill>
        <p:spPr>
          <a:xfrm>
            <a:off x="214282" y="3357562"/>
            <a:ext cx="359515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714356"/>
            <a:ext cx="4155433" cy="212365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Формирование </a:t>
            </a:r>
          </a:p>
          <a:p>
            <a:r>
              <a:rPr lang="ru-RU" sz="4400" b="1" cap="none" spc="0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жизнестойкости</a:t>
            </a:r>
          </a:p>
          <a:p>
            <a:r>
              <a:rPr lang="ru-RU" sz="4400" b="1" cap="none" spc="0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ребёнка, </a:t>
            </a:r>
            <a:endParaRPr lang="ru-RU" sz="4400" b="1" cap="none" spc="0" dirty="0">
              <a:ln w="1778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2557" y="3861048"/>
            <a:ext cx="54214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как основной фактор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профилактики детского и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подросткового суицида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 возникновения суицидальных   мыслей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504351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Школьные проблемы</a:t>
            </a:r>
            <a:endParaRPr lang="ru-RU" sz="3300" b="1" dirty="0" smtClean="0"/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Неуспеваемость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Конфликтные отношения с  учителями и администрацией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Отношение учителя к ученику – надменность, отстраненность, изолированность, пренебрежение, чрезмерная строгость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Взаимоотношения со сверстниками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5713"/>
            <a:ext cx="4343400" cy="289337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 возникновения суицидальных  мыслей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04351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  проблемы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Развод родителей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Болезнь или смерть близких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Одиночество в семье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Оскорбления другими членами семьи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Разговоры о смерти и самоубийствах, желание пофантазировать на эту тему вслух</a:t>
            </a:r>
            <a:endParaRPr lang="ru-RU" sz="3000" dirty="0"/>
          </a:p>
        </p:txBody>
      </p:sp>
      <p:pic>
        <p:nvPicPr>
          <p:cNvPr id="5" name="Содержимое 4" descr="http://img0.liveinternet.ru/images/attach/b/3/27/303/27303633_1206624525_16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t="12563" b="18760"/>
          <a:stretch>
            <a:fillRect/>
          </a:stretch>
        </p:blipFill>
        <p:spPr bwMode="auto">
          <a:xfrm>
            <a:off x="4810125" y="2559251"/>
            <a:ext cx="4019550" cy="2806297"/>
          </a:xfrm>
          <a:prstGeom prst="round2Diag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Средства  решения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проблем  для  подростка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2578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Внутренние ресурсы: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Инстинкт самосохранения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Интеллект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Социальный опыт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Позитивный опыт решения проблем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Внешние ресурсы: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Поддержка семьи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Поддержка близких и  друзей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Приверженность религии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Медицинская помощь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Индивидуальная терапевтическая программа</a:t>
            </a:r>
          </a:p>
          <a:p>
            <a:endParaRPr lang="ru-RU" dirty="0"/>
          </a:p>
        </p:txBody>
      </p:sp>
      <p:pic>
        <p:nvPicPr>
          <p:cNvPr id="5" name="Picture 4" descr="фото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3888432" cy="338437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Обращение  к  родителям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Обсудите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подростком вопрос о помощи различных служб в ситуации, сопряженной с риском для жизни.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Проговорите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ним те номера телефонов, которыми он должен воспользоваться в ситуации, связанной с риском для жизни.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ему ваши рабочие номера телефонов, а также номера телефонов людей, которым вы доверяете.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Воспитывайте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ребенке привычку рассказывать вам не только о своих достижениях, но и о тревогах, сомнениях, страхах.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Обращение  к  родителям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Каждую трудную ситуацию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оставляйте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внимания, анализируйте вместе с ним.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Обсуждайте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ребенком примеры находчивости и мужества людей, сумевших выйти из трудной жизненной ситуации.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иронизируйте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ребенком, если в какой-то ситуации он оказался слабым физически и морально.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ему и поддержите его, укажите возможные пути решения возникшей проблемы.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проблемы связаны только с тем, что ваш ребенок слаб физически,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запишите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его в секцию 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интересуйтесь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его успехами.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Обращение  к  родителям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929354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Если кто-либо из числа ваших знакомых и друзей вызывает у вас опасения в отношении вашего ребенка, </a:t>
            </a:r>
            <a:r>
              <a:rPr lang="ru-RU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проверьте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свои сомнения и </a:t>
            </a:r>
            <a:r>
              <a:rPr lang="ru-RU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общайтесь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больше с этим человеком.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опаздывайте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с ответами на вопросы вашего ребенка по различным проблемам физиологии, иначе на них могут ответить другие люди.              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Постарайтесь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сделать так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, чтобы ребенок с раннего детства проявлял ответственность за свои поступки и за принятие решений.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ребенка предвидеть последствия своих поступков. </a:t>
            </a:r>
          </a:p>
          <a:p>
            <a:r>
              <a:rPr lang="ru-RU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Сформируйте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у него потребность ставить вопрос типа: «Что будет, если?»…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Обращение  к  родителям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ваш ребенок подвергся сексуальному насилию,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ведите себя так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как будто он совершил нечто ужасное, после чего его жизнь невозможна.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обсуждайте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ребенке то, что произошло, тем более с посторонними и чужими людьми.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формируйте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своего ребенка комплекс вины за случившееся.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позволяйте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другим людям выражать вашему ребенку сочувствие и жалость.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Обращение  к  родителям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возможность своему ребенку проговорить с вами самую трудную ситуацию до конца и без остатка.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Постарайтесь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переключить внимание ребенка с пережитой им ситуации на новые занятия или увлечения.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 в коем случае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оставляйте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нерешенными проблемы, касающиеся сохранения физического и психического здоровья вашего ребенка.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идите на компромиссы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своей совестью, даже если это ваш ребенок. Спустя годы компромисс может обернуться против вас.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928662" y="428604"/>
            <a:ext cx="6957986" cy="430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295456" cy="1603592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должны знать, что  рядом всегда есть 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взрослые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готовые </a:t>
            </a:r>
            <a: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 descr="D:\Design\portfolio\suicide_present\su_4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Content Placeholder 2"/>
          <p:cNvSpPr>
            <a:spLocks noGrp="1"/>
          </p:cNvSpPr>
          <p:nvPr>
            <p:ph idx="4294967295"/>
          </p:nvPr>
        </p:nvSpPr>
        <p:spPr>
          <a:xfrm rot="21329731">
            <a:off x="0" y="295275"/>
            <a:ext cx="7273925" cy="61610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242" y="230044"/>
            <a:ext cx="6357981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«Какое ужасающее противоречие в том, что ребёнок, рождённый и предназначенный для радостного и невинного наслаждения жизнью, сам на себя накладывает руки» </a:t>
            </a:r>
          </a:p>
          <a:p>
            <a:pPr algn="r">
              <a:defRPr/>
            </a:pPr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Байер </a:t>
            </a:r>
            <a:endParaRPr lang="ru-RU" sz="4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Прямоугольник 1"/>
          <p:cNvSpPr>
            <a:spLocks noChangeArrowheads="1"/>
          </p:cNvSpPr>
          <p:nvPr/>
        </p:nvSpPr>
        <p:spPr bwMode="auto">
          <a:xfrm>
            <a:off x="755577" y="188913"/>
            <a:ext cx="763284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Статистика за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2011- 2012 годы: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124749"/>
          <a:ext cx="8496944" cy="5362956"/>
        </p:xfrm>
        <a:graphic>
          <a:graphicData uri="http://schemas.openxmlformats.org/drawingml/2006/table">
            <a:tbl>
              <a:tblPr/>
              <a:tblGrid>
                <a:gridCol w="2304256"/>
                <a:gridCol w="1368152"/>
                <a:gridCol w="1584176"/>
                <a:gridCol w="1440160"/>
                <a:gridCol w="1800200"/>
              </a:tblGrid>
              <a:tr h="360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Районы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Попытки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Завершенные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Попытки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Завершенные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Славянский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Брюховецкий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Динской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Белоглининский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Каневской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Ленинградский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Ейский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Новокубанский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Тимашевский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г. Геленджик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Крымский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Абинский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г. Сочи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Курганинский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 Анапа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Прямоугольник 1"/>
          <p:cNvSpPr>
            <a:spLocks noChangeArrowheads="1"/>
          </p:cNvSpPr>
          <p:nvPr/>
        </p:nvSpPr>
        <p:spPr bwMode="auto">
          <a:xfrm>
            <a:off x="755577" y="188913"/>
            <a:ext cx="763284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Статистика за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2011- 2012 годы: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908719"/>
          <a:ext cx="8496944" cy="5760641"/>
        </p:xfrm>
        <a:graphic>
          <a:graphicData uri="http://schemas.openxmlformats.org/drawingml/2006/table">
            <a:tbl>
              <a:tblPr/>
              <a:tblGrid>
                <a:gridCol w="2304256"/>
                <a:gridCol w="1368152"/>
                <a:gridCol w="1584176"/>
                <a:gridCol w="1440160"/>
                <a:gridCol w="1800200"/>
              </a:tblGrid>
              <a:tr h="57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Районы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Попытки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Завершенные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Попытки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Завершенные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Темрюкский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г. Армавир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Белореченский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Гулькевичский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Тбилисский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Щербиновский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Выселковский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Апшеронский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Кореновский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Староминский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Крыловский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Красноармейский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Кореновский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г. Горячий Ключ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Тихорецкий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р-н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Design\portfolio\suicide_present\obstanovka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92696"/>
            <a:ext cx="5868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ЧТО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ВАЖНО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ЗНАТЬ О СУИЦИДЕ</a:t>
            </a:r>
            <a:r>
              <a:rPr lang="en-US" sz="4800" b="1" dirty="0" smtClean="0">
                <a:solidFill>
                  <a:srgbClr val="FF0000"/>
                </a:solidFill>
              </a:rPr>
              <a:t>?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Группы  риска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Наследственные суициды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Лица, страдающие психическими заболеваниями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Дети-инвалиды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«Трудные»  подростки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Неформальные группы</a:t>
            </a:r>
          </a:p>
          <a:p>
            <a:endParaRPr lang="ru-RU" dirty="0"/>
          </a:p>
        </p:txBody>
      </p:sp>
      <p:pic>
        <p:nvPicPr>
          <p:cNvPr id="11" name="Picture 5" descr="69ca3f2fd1180c9c6083799ea9c5a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337" y="2566987"/>
            <a:ext cx="3667125" cy="2790825"/>
          </a:xfrm>
          <a:prstGeom prst="round2Diag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суицидального   поведения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группа – словесные признаки: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 собираюсь покончить с собой»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Я не могу так дальше жить»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Я больше не буду ни для кого проблемой»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«Тебе больше не придётся обо мне волноваться»</a:t>
            </a:r>
            <a:endParaRPr lang="ru-RU" dirty="0"/>
          </a:p>
        </p:txBody>
      </p:sp>
      <p:pic>
        <p:nvPicPr>
          <p:cNvPr id="5" name="Picture 5" descr="0_321_5d7d2715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5105400" y="1676400"/>
            <a:ext cx="3429000" cy="4572000"/>
          </a:xfrm>
          <a:prstGeom prst="round2Diag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суицидального   поведения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52578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группа – поведенческие признаки: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Раздача личных вещей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кому – либо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Приведение в порядок дел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Проявление признаков беспомощности, отчаяния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Замкнутость от семьи и друзей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Проявление раздражительности, угрюмости, подавленности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Ощущение попеременно то внезапной эйфории, то приступа отчаяния</a:t>
            </a:r>
            <a:endParaRPr lang="ru-RU" sz="3100" dirty="0"/>
          </a:p>
        </p:txBody>
      </p:sp>
      <p:pic>
        <p:nvPicPr>
          <p:cNvPr id="5" name="Picture 3" descr="http://www.earthtimes.org/newsimage/suicidal-teenagers-help_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4600"/>
            <a:ext cx="4343400" cy="2895600"/>
          </a:xfrm>
          <a:prstGeom prst="round2Diag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суицидального    поведения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500594" cy="4724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группа –эмоциональные признаки: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Плач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Всхлипывание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Долгие паузы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 усилием проговариваемые слова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Чувство вины, горя, неудачи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малозначимости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страхи</a:t>
            </a:r>
            <a:endParaRPr lang="ru-RU" sz="3000" dirty="0"/>
          </a:p>
        </p:txBody>
      </p:sp>
      <p:pic>
        <p:nvPicPr>
          <p:cNvPr id="5" name="Picture 3" descr="http://data.oedipe.org/media/actualites/suicid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ound2Diag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</TotalTime>
  <Words>825</Words>
  <Application>Microsoft Office PowerPoint</Application>
  <PresentationFormat>Экран (4:3)</PresentationFormat>
  <Paragraphs>219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Группы  риска</vt:lpstr>
      <vt:lpstr>Признаки  суицидального   поведения </vt:lpstr>
      <vt:lpstr>Признаки  суицидального   поведения </vt:lpstr>
      <vt:lpstr>Признаки  суицидального    поведения </vt:lpstr>
      <vt:lpstr>Причины  возникновения суицидальных   мыслей</vt:lpstr>
      <vt:lpstr>Причины  возникновения суицидальных  мыслей</vt:lpstr>
      <vt:lpstr>Средства  решения  проблем  для  подростка</vt:lpstr>
      <vt:lpstr>Обращение  к  родителям</vt:lpstr>
      <vt:lpstr>Обращение  к  родителям</vt:lpstr>
      <vt:lpstr>Обращение  к  родителям</vt:lpstr>
      <vt:lpstr>Обращение  к  родителям</vt:lpstr>
      <vt:lpstr>Обращение  к  родителям</vt:lpstr>
      <vt:lpstr>ДЕТИ должны знать, что  рядом всегда есть взрослые, готовые помочь!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26</cp:revision>
  <dcterms:created xsi:type="dcterms:W3CDTF">2005-01-01T02:36:20Z</dcterms:created>
  <dcterms:modified xsi:type="dcterms:W3CDTF">2005-01-01T04:34:42Z</dcterms:modified>
</cp:coreProperties>
</file>