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58" r:id="rId4"/>
    <p:sldId id="257" r:id="rId5"/>
    <p:sldId id="260" r:id="rId6"/>
    <p:sldId id="262" r:id="rId7"/>
    <p:sldId id="264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1" r:id="rId16"/>
    <p:sldId id="263" r:id="rId17"/>
    <p:sldId id="265" r:id="rId18"/>
    <p:sldId id="266" r:id="rId19"/>
    <p:sldId id="26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FA921"/>
    <a:srgbClr val="A83822"/>
    <a:srgbClr val="FF0000"/>
    <a:srgbClr val="FF0066"/>
    <a:srgbClr val="CE62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ГБОУ СПО "ЛЕНИНСК-КУЗНЕЦКИЙ ТЕХНОЛОГИЧЕСКИЙ ТЕХНИКУМ"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40714-D9F1-4544-AB2B-F125BDA24F3F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г. Ленинск-Кузнецкий, 2014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2A7DF-E083-4BBE-A0B3-FE24422C7C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ГБОУ СПО "ЛЕНИНСК-КУЗНЕЦКИЙ ТЕХНОЛОГИЧЕСКИЙ ТЕХНИКУМ"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3F1DE-2EEE-4C54-B2BA-B2C53E948B4F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г. Ленинск-Кузнецкий, 2014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B9ECC-C676-4E8D-9F96-1DFA879C30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Ленинск-Кузнецкий, 2014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 smtClean="0"/>
              <a:t>ГБОУ СПО "ЛЕНИНСК-КУЗНЕЦКИЙ ТЕХНОЛОГИЧЕСКИЙ ТЕХНИКУМ"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ГБОУ СПО "ЛЕНИНСК-КУЗНЕЦКИЙ ТЕХНОЛОГИЧЕСКИЙ ТЕХНИКУМ"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Ленинск-Кузнецкий, 2014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ГБОУ СПО "ЛЕНИНСК-КУЗНЕЦКИЙ ТЕХНОЛОГИЧЕСКИЙ ТЕХНИКУМ"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Ленинск-Кузнецкий, 2014</a:t>
            </a: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ГБОУ СПО "ЛЕНИНСК-КУЗНЕЦКИЙ ТЕХНОЛОГИЧЕСКИЙ ТЕХНИКУМ"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Ленинск-Кузнецкий, 2014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E7F0-7AE3-4773-A26B-FB5DB3E23AD3}" type="datetime1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Ленинск-Кузнецкий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03BE-F5A4-44BB-8A79-A87D33506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1538-B9BD-4B02-AA10-412559B5F5B2}" type="datetime1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Ленинск-Кузнецкий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03BE-F5A4-44BB-8A79-A87D33506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70CB-1659-43B3-82B6-AD61599C505D}" type="datetime1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Ленинск-Кузнецкий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03BE-F5A4-44BB-8A79-A87D33506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643D-F5B4-4C57-B3A0-2A5397CA35A9}" type="datetime1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Ленинск-Кузнецкий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03BE-F5A4-44BB-8A79-A87D33506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F1A-B26C-4835-9658-277E4355D8C0}" type="datetime1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Ленинск-Кузнецкий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03BE-F5A4-44BB-8A79-A87D33506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5A08-D4C6-4477-A90E-567A27E375E2}" type="datetime1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Ленинск-Кузнецкий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03BE-F5A4-44BB-8A79-A87D33506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21D-27D4-475D-AF00-DA864B61DEC7}" type="datetime1">
              <a:rPr lang="ru-RU" smtClean="0"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Ленинск-Кузнецкий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03BE-F5A4-44BB-8A79-A87D33506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10D3-EC3F-4662-8EF5-C33E7103C64D}" type="datetime1">
              <a:rPr lang="ru-RU" smtClean="0"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Ленинск-Кузнецкий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03BE-F5A4-44BB-8A79-A87D33506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E5FC-CC65-4145-9913-B8B7047B0BD7}" type="datetime1">
              <a:rPr lang="ru-RU" smtClean="0"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Ленинск-Кузнецкий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03BE-F5A4-44BB-8A79-A87D33506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328-E3BF-4D85-8E2F-5D95220455E5}" type="datetime1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Ленинск-Кузнецкий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03BE-F5A4-44BB-8A79-A87D33506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4E1C-7F93-4C52-BE62-36F311075031}" type="datetime1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г. Ленинск-Кузнецкий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03BE-F5A4-44BB-8A79-A87D335060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5EBC5-DFE5-4B36-8CFC-D0549B49559F}" type="datetime1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г. Ленинск-Кузнецкий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103BE-F5A4-44BB-8A79-A87D335060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d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14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«Создание наглядных средств обучения»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4429132"/>
            <a:ext cx="3557590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Разработала:</a:t>
            </a:r>
          </a:p>
          <a:p>
            <a:r>
              <a:rPr lang="ru-RU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Иванова Оксана Васильевна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500042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ГБОУ СПО </a:t>
            </a: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«ЛЕНИНСК-КУЗНЕЦКИЙ ТЕХНОЛОГИЧЕСКИЙ ТЕХНИКУМ»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428736"/>
            <a:ext cx="79296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Рассматривая использования разнообразных средств наглядности в составе разрабатываемого ЭСО следует обязательно учитывать особенности восприятия цвета для передачи информации на дисплее, так как чувствительность глаза различна к разным участкам спектра. В условиях дневного освещения чувствительность глаза наиболее высока к желтым и зеленым лучам. По данным экспериментальных исследований, зеленый цвет на экране дает несколько лучшие результаты по скорости и точности чтения, чем оранжево-желтый. Но при длительном цветовом воздействии на глаз снижается его чувствительность к данному цвету. Наибольшее падение чувствительности наблюдается для сине-фиолетового цвета, наименьшее - для зеленого и желтого, т.е. синий цвет наиболее утомляет глаз.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61619" y="214290"/>
            <a:ext cx="6057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ru-RU" sz="2400" b="1" i="1" u="sng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ВОСПРИЯТИЯ ЦВЕТА</a:t>
            </a:r>
            <a:endParaRPr lang="ru-RU" sz="2400" b="1" i="1" u="sng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786710" y="5643578"/>
            <a:ext cx="642942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142852"/>
            <a:ext cx="85725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мнению Дж.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Люшера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проделавшего колоссальную экспериментальную работу по изучению воздействия цвета на психику и физиологию человека, выделяют несколько цветов, которые выражают наиболее важные и существенные потребности человеческого организма: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714488"/>
            <a:ext cx="892971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7425" indent="-987425" algn="just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 цвет </a:t>
            </a:r>
            <a:r>
              <a:rPr lang="ru-RU" sz="2000" dirty="0" smtClean="0"/>
              <a:t>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символизирует активность, творчество, возбуждает нервную систему, соответствует мужскому началу. Рассматривание оранжево-красного цвета приводит к повышению функций вегетативной нервной системы - повышению пульса, давления и др. Красный цвет часто используют в рекламе, он быстрее всех привлекает внимание, но и быстро надоедает, пресыщает.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86190"/>
            <a:ext cx="8858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113" indent="-900113" algn="just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оранжевый цвет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символизирует развитие, направленность на успех. Этот цвет самый цепкий для глаз и он не вызывает такого быстрого привыкания, как чисто красный, поэтому его часто используют для стойкого привлечения внимания.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214950"/>
            <a:ext cx="8858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1213" indent="-811213" algn="just"/>
            <a:r>
              <a:rPr lang="ru-RU" sz="2400" b="1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желтый цвет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выражает потребность в раскрытии, изменении, ориентирован на будущее. Желтый воспринимается как солнце, это цвет легкий, сияющий и согревающий,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стабилизируще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влияет на нервную систему, разгоняет меланхолию.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358214" y="6215082"/>
            <a:ext cx="571504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42852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1213" indent="-722313" algn="just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синий цвет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отражает физиологическую и психологическую потребности человека в покое. Рассматривание темно-голубого цвета приводит к снижению функций вегетативной нервной системы - понижению пульса, давления и др. Синий цвет отражает единение, тесную связь, это цвет мудрости, терпения. Голубой и синий цвета очень популярны у женщин, эти цвета символизируют женственность.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786058"/>
            <a:ext cx="864399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113" indent="-811213" algn="just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зеленый цвет </a:t>
            </a:r>
            <a:r>
              <a:rPr lang="ru-RU" sz="2400" b="1" dirty="0" smtClean="0">
                <a:solidFill>
                  <a:srgbClr val="00B050"/>
                </a:solidFill>
              </a:rPr>
              <a:t>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самый спокойный из всех существующих цветов, он ничего не требует, никуда не зовет, действует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умиротворяюще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Однако различные оттенки зеленого цвета выражают отношение человека к самому себе. Так, сине-зеленый цвет, чистый и жесткий как кристалл, предпочитают люди, предъявляющие к себе жесткие требования.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143512"/>
            <a:ext cx="85011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2313" indent="-722313" algn="just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серый цвет </a:t>
            </a:r>
            <a:r>
              <a:rPr lang="ru-RU" dirty="0" smtClean="0"/>
              <a:t>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цвет пассивности, нейтралитета, конформизма, скромности.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58214" y="6000768"/>
            <a:ext cx="571504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4643446"/>
            <a:ext cx="82153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6325" indent="-1076325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черный цвет </a:t>
            </a:r>
            <a:r>
              <a:rPr lang="ru-RU" dirty="0" smtClean="0"/>
              <a:t>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выражает идею "ничто". Это цвет максимализма, критики, протеста, отрицания.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71480"/>
            <a:ext cx="828680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5225" indent="-1165225" algn="just"/>
            <a:r>
              <a:rPr lang="ru-RU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коричневый цвет 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выражает телесно-чувственные ощущения, инстинкты. Из практики психотерапии подмечено, что предпочтение коричневому перед другими цветами отдают люди подавленные, на грани нервного срыва. Для здорового физически и психологически человека этот цвет не имеет большого значения.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000372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5225" indent="-1076325" algn="just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фиолетовый</a:t>
            </a:r>
            <a:r>
              <a:rPr lang="ru-RU" dirty="0" smtClean="0"/>
              <a:t>  -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цвет - цвет художников и духовенства, символизирует таинственное, иррациональное, волшебное, он навевает мечты, фантазии.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43900" y="5929330"/>
            <a:ext cx="642942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3042" y="500042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sz="2400" b="1" i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929066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http://www.ido.rudn.ru/Open/technology/t6.htm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357430"/>
            <a:ext cx="6000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http://www.ido.rudn.ru/Open/technology/t6.htm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143248"/>
            <a:ext cx="46604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http://lib.sportedu.ru/Texts.idc?DocID=102022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357298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http://dlc.krirpo.ru/close/store/books/%7B9EFBEB27-0733-4E8C-90A7-A4185087AB26%7D/index.html</a:t>
            </a:r>
            <a:endParaRPr lang="ru-RU" dirty="0"/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7715272" y="5786454"/>
            <a:ext cx="714380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14290"/>
            <a:ext cx="864399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i="1" cap="all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Изобразительные и условно-графические средства наглядности  и мультимедиа приложения</a:t>
            </a:r>
            <a:endParaRPr lang="ru-RU" sz="2400" b="1" i="1" cap="all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1428736"/>
            <a:ext cx="3929090" cy="32861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Изобразительные: </a:t>
            </a:r>
          </a:p>
          <a:p>
            <a:pPr algn="ctr"/>
            <a:endParaRPr lang="ru-RU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рисунки, фотопортреты, фоторепродукции картин, живописи, архитектуры и другие фотоизображения окружающего мира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2" y="1428736"/>
            <a:ext cx="3929090" cy="3286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словно-графические : </a:t>
            </a:r>
          </a:p>
          <a:p>
            <a:pPr algn="ctr"/>
            <a:endParaRPr lang="ru-RU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таблицы, схемы, блок-схемы, чертежи графики, диаграммы, карты и картосхемы и т.д.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1538" y="5000636"/>
            <a:ext cx="6929486" cy="1143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ультимедиа приложения : </a:t>
            </a:r>
          </a:p>
          <a:p>
            <a:pPr algn="ctr"/>
            <a:endParaRPr lang="ru-RU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аудио- и видеофрагменты, анимация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8215338" y="6215082"/>
            <a:ext cx="571504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357166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СТАТИСТИКА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214422"/>
            <a:ext cx="78581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Согласно исследованиям педагогической психологии в копилку формирования знаний обучающихся: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учебный текст вносит около 25-30%,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иллюстративный материал - до 10-15%,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практические мероприятия и тренинги - до 35%,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правильно выбранная методика обучения и средства - около 25%,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тесты - не более 5%.</a:t>
            </a:r>
            <a:endParaRPr lang="ru-RU" sz="2000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7929586" y="5857892"/>
            <a:ext cx="642942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71670" y="428604"/>
            <a:ext cx="5779980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0" indent="-457200"/>
            <a:r>
              <a:rPr lang="ru-RU" sz="2400" b="1" i="1" u="sng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ИЗОБРАЗИТЕЛЬНАЯ НАГЛЯДНОСТЬ</a:t>
            </a:r>
            <a:endParaRPr lang="ru-RU" sz="2400" b="1" i="1" u="sng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214423"/>
            <a:ext cx="728667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изобразительной наглядности относятся: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фоторепродукции картин;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фоторепродукции памятников архитектуры и скульптуры;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фотопортреты;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фотоизображения окружающего мира (природы и общества);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учебные рисунки - специально созданные художниками или иллюстраторами для учебных текстов;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фоторисунки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аппликации;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видеофрагменты (сюжетные видеоролики);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видеофильмы (художественные и документальные).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001024" y="5857892"/>
            <a:ext cx="714380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85728"/>
            <a:ext cx="821537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0" indent="-457200" algn="ctr"/>
            <a:r>
              <a:rPr lang="ru-RU" sz="24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УСЛОВНО-ГРАФИЧЕСКАЯ НАГЛЯДНОСТЬ </a:t>
            </a:r>
          </a:p>
          <a:p>
            <a:pPr marL="457200" indent="-457200" algn="ctr"/>
            <a:r>
              <a:rPr lang="ru-RU" sz="24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(логико-структурные схемы или модели)</a:t>
            </a:r>
            <a:endParaRPr lang="ru-RU" sz="2400" b="1" i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571612"/>
            <a:ext cx="72866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	К условно графической наглядности относятся: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-таблицы (статистические и динамические);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-схемы  и  блок-схемы (статистические и динамические)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-диаграммы и гистограммы;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-графики;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-макеты;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-карты;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-картосхемы</a:t>
            </a: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072462" y="5929330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28794" y="285728"/>
            <a:ext cx="5829737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0" indent="-457200"/>
            <a:r>
              <a:rPr lang="ru-RU" sz="24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МУЛЬТИМЕДИЙНАЯ НАГЛЯДНОСТЬ</a:t>
            </a:r>
            <a:endParaRPr lang="ru-RU" sz="2400" b="1" i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071546"/>
            <a:ext cx="8358246" cy="5122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мультимедийной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наглядности относятся: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-все фотоизображения;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-анимация и 3D моделирование (без звука);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-анимация и 3D моделирование (с музыкальным или речевым сопровождением);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аудиофрагменты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аудиофрагменты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текста,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аудиолекции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звуковые комментарии к рисункам, речевые фрагменты персоналий и др.);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-видеофрагменты, или видеоролики;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аудиовидеофрагменты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(лекций, конференций,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видеообращений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политических событий, явлений и др.);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-видеофильмы (художественные и документальные)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215338" y="6072206"/>
            <a:ext cx="714380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868" y="428604"/>
            <a:ext cx="521497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такое наглядное обучение? Да это такое ученье, которое строится не на отвлеченных представлениях и словах, а на конкретных образах...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Педагог, желающий что-нибудь прочно запечатлеть в юношеской памяти, должен позаботиться о том, чтобы как можно больше органов чувств - ухо, глаз, голос, чувство мускульных движений и даже, если возможно, обоняние и вкус, приняли участие в акте запоминания.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algn="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К.Д. Ушинский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00108"/>
            <a:ext cx="2769403" cy="3929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428604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Содержание: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285860"/>
            <a:ext cx="735811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Принципы, признаки и функции наглядности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Наглядности и новые информационные технологии обучения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Количество иллюстративных объектов в тексте в пособии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Классификация наглядных средств обучения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Восприятие информации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Источники изображений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Особенности восприятия цвета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Литература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786842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 algn="ctr"/>
            <a:r>
              <a:rPr lang="ru-RU" sz="2400" b="1" i="1" u="sng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ПРИНЦИПЫ, ПРИЗНАКИ И ФУНКЦИИ </a:t>
            </a:r>
          </a:p>
          <a:p>
            <a:pPr marL="342900" indent="-342900" algn="ctr"/>
            <a:r>
              <a:rPr lang="ru-RU" sz="2400" b="1" i="1" u="sng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НАГЛЯДНОСТИ</a:t>
            </a:r>
            <a:endParaRPr lang="ru-RU" sz="2400" b="1" i="1" u="sng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857232"/>
            <a:ext cx="850112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0225" algn="just"/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Наглядные средства обучения или иллюстративные материалы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это рисунки, схемы, диаграммы, фотографии, мультимедиа и другие графические изображения, поясняющие текст.</a:t>
            </a:r>
          </a:p>
          <a:p>
            <a:pPr indent="530225" algn="just"/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 наглядности обучения в современной дидактике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это ориентация на использование в процессе обучения разнообразных средств наглядного представления соответствующей учебной информации.</a:t>
            </a:r>
          </a:p>
          <a:p>
            <a:pPr indent="530225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современных условиях, за счет использования возможностей средств ИКТ, средства наглядности обретают новую функцию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функцию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управления познавательной деятельностью учащихся. С их помощью можно подводить обучающихся к необходимым обобщениям, учить применять полученные знания.</a:t>
            </a:r>
          </a:p>
          <a:p>
            <a:pPr indent="530225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Одним из требований эффективной методики использования иллюстративных средств обучения является реализация их дидактических и воспитательных возможностей.</a:t>
            </a:r>
          </a:p>
          <a:p>
            <a:pPr indent="530225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форм наглядности, которые не только дополняют словесную информацию, но и сами выступают носителями информации, способствует повышению степени мыслительной активности обучающихся.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7786710" y="6143644"/>
            <a:ext cx="642942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0"/>
            <a:ext cx="821537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 algn="ctr"/>
            <a:r>
              <a:rPr lang="ru-RU" sz="2400" b="1" i="1" u="sng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НАГЛЯДНОСТИ И НОВЫЕ ИНФОРМАЦИОННЫЕ ТЕХНОЛОГИИ ОБУЧЕНИЯ</a:t>
            </a:r>
            <a:endParaRPr lang="ru-RU" sz="2400" b="1" i="1" u="sng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857232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54013"/>
            <a:r>
              <a:rPr lang="ru-RU" dirty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Несмотря на всеобщее признание высокой значимости принципа наглядности обучения, в науке практически отсутствуют теоретические основы создания сценариев педагогически эффективных наглядно-образных представлений для электронных учебников.</a:t>
            </a:r>
          </a:p>
          <a:p>
            <a:pPr algn="just" defTabSz="250825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Изобразительные и условно-графические  средства наглядности, а также современные мультимедиа приложения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являются одними из эффективных дидактических средств как для печатных, так и для электронных учебников. </a:t>
            </a:r>
          </a:p>
          <a:p>
            <a:pPr algn="just" defTabSz="3540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От наглядности, как и от доступности, смысловой полноты и других полезных свойств теоретического материала зависит скорость восприятия учебной информации, ее понимание, усвоение и закрепление полученных знаний.</a:t>
            </a:r>
          </a:p>
          <a:p>
            <a:pPr algn="just" defTabSz="3540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ри использовании информационных технологий принцип наглядности обучения приобретает  следующие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 одной стороны, средства современных информационных технологий существенно повышают качество самой визуальной информации, она становится ярче, красочнее, динамичнее;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другой стороны, становится возможным создание "наглядной абстракции", то есть разнообразных моделей явлений, процессов. </a:t>
            </a:r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8" name="Управляющая кнопка: возврат 7">
            <a:hlinkClick r:id="rId3" action="ppaction://hlinksldjump" highlightClick="1"/>
          </p:cNvPr>
          <p:cNvSpPr/>
          <p:nvPr/>
        </p:nvSpPr>
        <p:spPr>
          <a:xfrm>
            <a:off x="8286776" y="6215082"/>
            <a:ext cx="571504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214290"/>
            <a:ext cx="8143932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 algn="ctr"/>
            <a:r>
              <a:rPr lang="ru-RU" sz="2400" b="1" i="1" u="sng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КОЛИЧЕСТВО ИЛЛЮСТРАТИВНЫХ ОБЪЕКТОВ</a:t>
            </a:r>
          </a:p>
          <a:p>
            <a:pPr marL="342900" indent="-342900" algn="ctr"/>
            <a:r>
              <a:rPr lang="ru-RU" sz="2400" b="1" i="1" u="sng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ТЕКСТЕ</a:t>
            </a:r>
            <a:endParaRPr lang="ru-RU" sz="2400" b="1" i="1" u="sng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142984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2913"/>
            <a:r>
              <a:rPr lang="ru-RU" dirty="0" smtClean="0"/>
              <a:t>	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Иллюстративный материал нужно использовать в следующих случаях: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в местах, трудных для понимания учебного материала, требующих дополнительного наглядного разъяснения; 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для обобщений и систематизации тематических смысловых блоков (в конце модуля, темы, параграфа); 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для общего "оживления" учебного материала и повышения мотивации.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 - "чем больше иллюстраций, тем лучше" - ложный.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4429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Наличие большого количества иллюстраций в тексте, неоправданное количество переходов на тот или иной вид рисунков, предоставление студенту "неограниченной" свободы передвижения (за счет средств компьютерной навигации) по всему полю гипертекста к другим объектам посредством ссылок, может привести к противоположного результату.</a:t>
            </a:r>
          </a:p>
          <a:p>
            <a:pPr algn="just" defTabSz="4429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Количество иллюстраций диктуется содержанием учебного материала и психолого-возрастными особенностями контингента обучаемых.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358214" y="6072206"/>
            <a:ext cx="571504" cy="5714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ведения 6">
            <a:hlinkClick r:id="rId3" action="ppaction://hlinksldjump" highlightClick="1"/>
          </p:cNvPr>
          <p:cNvSpPr/>
          <p:nvPr/>
        </p:nvSpPr>
        <p:spPr>
          <a:xfrm>
            <a:off x="8215338" y="5357826"/>
            <a:ext cx="357190" cy="285752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0"/>
            <a:ext cx="8358246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indent="-342900" algn="ctr"/>
            <a:r>
              <a:rPr lang="ru-RU" sz="2400" b="1" i="1" u="sng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КЛАССИФИКАЦИЯ НАГЛЯДНЫХ СРЕДСТВ ОБУЧЕНИЯ</a:t>
            </a:r>
            <a:endParaRPr lang="ru-RU" sz="2400" b="1" i="1" u="sng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785794"/>
            <a:ext cx="36433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Создаваемые наглядные средства обучения условно можно классифицировать с учетом их дидактических свойств. Чаще всего специалисты классифицируют наглядные средства обучения по содержанию, характеру изображаемого и форме представления (рис. 1)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928670"/>
            <a:ext cx="4682143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857488" y="4071942"/>
            <a:ext cx="72152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/>
              <a:t>Рис.1. Классификация наглядных средств обучения</a:t>
            </a:r>
            <a:endParaRPr lang="ru-RU" sz="16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500570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этом выделяются три группы наглядности: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Изобразительная наглядность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Условно-графическая наглядность (логико-структурные схемы или модели)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Мультимедийная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 наглядность (на основе как изобразительных, так и условно- графических иллюстраций)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возврат 7">
            <a:hlinkClick r:id="rId6" action="ppaction://hlinksldjump" highlightClick="1"/>
          </p:cNvPr>
          <p:cNvSpPr/>
          <p:nvPr/>
        </p:nvSpPr>
        <p:spPr>
          <a:xfrm>
            <a:off x="8286776" y="6072206"/>
            <a:ext cx="642942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571480"/>
            <a:ext cx="864399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Существуют и другие классификации, такие как, например, классификация наглядных средств по признаку восприятия учебного материала.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 понятием восприятие информации подразумевается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включение в процесс усвоения информации органов чувств: слуховых, зрительных, двигательных и др. Чем больше органов чувств участвуют в восприятии учебной информации, тем легче она усваивается.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Кроме наличия иллюстративного материала, для активизации процесса осмысления учебного текста важно, чтобы он был доступным, интересным, логически взаимосвязанным, актуализированным. В этих целях лучше использовать яркие и точные формулировки, таблицы, схемы, репродукции картин, рисунки, анимацию, аудио-видеофрагменты.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Как показывает практика, авторы и разработчики курсов используют в основном в качестве наглядного материала при создании электронных средств обучения следующие средства изобразительной наглядности: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-фоторепродукции картин,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-фоторепродукции памятников архитектуры и скульптуры,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-фотопортреты,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-фотоизображения окружающего мира (природы и общества) и рисунки.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0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400" b="1" i="1" u="sng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ВОСПРИЯТИЕ ИНФОРМАЦИИ</a:t>
            </a:r>
            <a:endParaRPr lang="ru-RU" sz="2400" b="1" i="1" u="sng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286776" y="6215082"/>
            <a:ext cx="642942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071546"/>
            <a:ext cx="86439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42913"/>
            <a:r>
              <a:rPr lang="ru-RU" sz="2000" dirty="0" smtClean="0"/>
              <a:t>	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Первым источником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изображений являются иллюстрированные каталоги, фотоальбомы, различного рода сборники репродукций и др. Выборка, а затем сканирование и обработка - довольно трудоемкий и затратный по времени процесс.</a:t>
            </a:r>
          </a:p>
          <a:p>
            <a:pPr algn="just" defTabSz="4429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Второй источник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фотоматериалов - собственно авторские фотографии различных объектов (архитектура, люди, животные, явления природы и т.д.).</a:t>
            </a:r>
          </a:p>
          <a:p>
            <a:pPr algn="just" defTabSz="4429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Третий источник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изобразительных средств - это подготовленные автором на бумаге эскизы рисунков, специально созданные для учебного курса. Подготовленные эскизы рисунков передаются специалистам в области компьютерной графики, которые преобразуют рисунок в электронный вид. Если автор обладает навыками работы с компьютерными графическими программами, то он может самостоятельно преобразовать свой эскиз в компьютерную иллюстрацию для электронных средств обучения.</a:t>
            </a:r>
          </a:p>
          <a:p>
            <a:pPr algn="just" defTabSz="4429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Четвертый источник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фотоизображений - сеть Интернет. Для его использования автору необходимо иметь навыки работы с глобальной сетью. Но не следует забывать, что при использовании фотоизображений из любых источников необходимо учитывать вопросы охраны авторских прав.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0"/>
            <a:ext cx="4778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/>
            <a:r>
              <a:rPr lang="ru-RU" sz="2400" b="1" i="1" u="sng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ИСТОЧНИКИ ИЗОБРАЖЕНИЙ</a:t>
            </a:r>
            <a:endParaRPr lang="ru-RU" sz="2400" b="1" i="1" u="sng" spc="50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072462" y="6143644"/>
            <a:ext cx="642942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14348" y="571480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Выделяют 4 источника изображений:</a:t>
            </a:r>
            <a:endParaRPr lang="ru-RU" sz="2400" i="1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682</Words>
  <Application>Microsoft Office PowerPoint</Application>
  <PresentationFormat>Экран (4:3)</PresentationFormat>
  <Paragraphs>140</Paragraphs>
  <Slides>19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Тема:  «Создание наглядных средств обучения»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«Создание наглядных средств обучения»</dc:title>
  <dc:creator>FuckYouBill</dc:creator>
  <cp:lastModifiedBy>FuckYouBill</cp:lastModifiedBy>
  <cp:revision>37</cp:revision>
  <dcterms:created xsi:type="dcterms:W3CDTF">2001-12-31T17:59:54Z</dcterms:created>
  <dcterms:modified xsi:type="dcterms:W3CDTF">2002-01-01T00:09:43Z</dcterms:modified>
</cp:coreProperties>
</file>