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eg"/>
  <Override PartName="/ppt/notesSlides/notesSlide3.xml" ContentType="application/vnd.openxmlformats-officedocument.presentationml.notesSlide+xml"/>
  <Override PartName="/ppt/media/image8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1.jpg" ContentType="image/jpeg"/>
  <Override PartName="/ppt/media/image15.jpg" ContentType="image/jpeg"/>
  <Override PartName="/ppt/media/image17.jpg" ContentType="image/jpeg"/>
  <Override PartName="/ppt/media/image21.jpg" ContentType="image/jpeg"/>
  <Override PartName="/ppt/media/image25.jpg" ContentType="image/jpeg"/>
  <Override PartName="/ppt/media/image26.jpg" ContentType="image/jpeg"/>
  <Override PartName="/ppt/media/image30.jpg" ContentType="image/jpeg"/>
  <Override PartName="/ppt/media/image31.jpg" ContentType="image/jpeg"/>
  <Override PartName="/ppt/media/image36.jpg" ContentType="image/jpeg"/>
  <Override PartName="/ppt/media/image41.jpg" ContentType="image/jpeg"/>
  <Override PartName="/ppt/media/image4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44"/>
  </p:notesMasterIdLst>
  <p:handoutMasterIdLst>
    <p:handoutMasterId r:id="rId45"/>
  </p:handoutMasterIdLst>
  <p:sldIdLst>
    <p:sldId id="257" r:id="rId3"/>
    <p:sldId id="259" r:id="rId4"/>
    <p:sldId id="296" r:id="rId5"/>
    <p:sldId id="273" r:id="rId6"/>
    <p:sldId id="260" r:id="rId7"/>
    <p:sldId id="262" r:id="rId8"/>
    <p:sldId id="270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4" r:id="rId29"/>
    <p:sldId id="295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7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969" autoAdjust="0"/>
  </p:normalViewPr>
  <p:slideViewPr>
    <p:cSldViewPr>
      <p:cViewPr varScale="1">
        <p:scale>
          <a:sx n="94" d="100"/>
          <a:sy n="94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54D4857D-62A5-486B-9129-468003D7E020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2EBE4566-6F3A-4CC1-BD6C-9C510D05F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D2EF2CE-B28C-4ED4-8FD0-48BB3F48846A}" type="datetimeFigureOut">
              <a:rPr lang="ru-RU"/>
              <a:pPr/>
              <a:t>09.03.2014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61807874-5299-41B2-A37A-6AA3547857F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9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16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0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3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9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9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09.03.2014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09.03.2014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09.03.2014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09.03.2014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09.03.2014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09.03.2014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09.03.2014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09.03.2014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09.03.2014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8000">
              <a:srgbClr val="583C63"/>
            </a:gs>
            <a:gs pos="47000">
              <a:srgbClr val="A974BE"/>
            </a:gs>
            <a:gs pos="100000">
              <a:schemeClr val="bg1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09.03.2014</a:t>
            </a:fld>
            <a:endParaRPr kumimoji="0" lang="ru-RU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kumimoji="0" lang="ru-RU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550398" y="5274614"/>
            <a:ext cx="8098302" cy="1583386"/>
          </a:xfrm>
          <a:noFill/>
        </p:spPr>
        <p:txBody>
          <a:bodyPr>
            <a:normAutofit/>
          </a:bodyPr>
          <a:lstStyle>
            <a:extLst/>
          </a:lstStyle>
          <a:p>
            <a:r>
              <a:rPr lang="ru-RU" sz="1800" dirty="0" smtClean="0"/>
              <a:t>Выполнила </a:t>
            </a:r>
          </a:p>
          <a:p>
            <a:r>
              <a:rPr lang="ru-RU" sz="1800" dirty="0" smtClean="0"/>
              <a:t>Учитель русского языка и литературы</a:t>
            </a:r>
          </a:p>
          <a:p>
            <a:r>
              <a:rPr lang="ru-RU" sz="1800" dirty="0" smtClean="0"/>
              <a:t>МКОУ «Ленинская СОШ»</a:t>
            </a:r>
          </a:p>
          <a:p>
            <a:r>
              <a:rPr lang="ru-RU" sz="1800" dirty="0" smtClean="0"/>
              <a:t>Жукова В.Е.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" r="-144" b="263"/>
          <a:stretch/>
        </p:blipFill>
        <p:spPr>
          <a:xfrm>
            <a:off x="2123728" y="1628800"/>
            <a:ext cx="6228000" cy="3509472"/>
          </a:xfrm>
          <a:prstGeom prst="rect">
            <a:avLst/>
          </a:prstGeom>
          <a:effectLst>
            <a:outerShdw dist="50800" algn="ctr" rotWithShape="0">
              <a:srgbClr val="000000"/>
            </a:outerShdw>
            <a:softEdge rad="2286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6708"/>
            <a:ext cx="5472608" cy="1303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2" y="4950594"/>
            <a:ext cx="1521725" cy="1521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Подлежащее подчёркивается…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Одной чертой.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2247900"/>
            <a:ext cx="4873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_____________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37" y="3284984"/>
            <a:ext cx="5112568" cy="32575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408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Дополнение подчёркивается…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Пунктирной линией.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277678"/>
            <a:ext cx="6729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_ _ _ _ _ _ _ _ _ _ _</a:t>
            </a:r>
            <a:endParaRPr lang="ru-RU" sz="5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32" y="3501008"/>
            <a:ext cx="4824536" cy="309634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433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подчёркивается…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Волнистой линией.</a:t>
            </a:r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1210895" y="3212976"/>
            <a:ext cx="6271573" cy="534774"/>
          </a:xfrm>
          <a:custGeom>
            <a:avLst/>
            <a:gdLst>
              <a:gd name="connsiteX0" fmla="*/ 4588 w 6271573"/>
              <a:gd name="connsiteY0" fmla="*/ 111531 h 357798"/>
              <a:gd name="connsiteX1" fmla="*/ 60344 w 6271573"/>
              <a:gd name="connsiteY1" fmla="*/ 22321 h 357798"/>
              <a:gd name="connsiteX2" fmla="*/ 428334 w 6271573"/>
              <a:gd name="connsiteY2" fmla="*/ 133833 h 357798"/>
              <a:gd name="connsiteX3" fmla="*/ 673661 w 6271573"/>
              <a:gd name="connsiteY3" fmla="*/ 22321 h 357798"/>
              <a:gd name="connsiteX4" fmla="*/ 1008198 w 6271573"/>
              <a:gd name="connsiteY4" fmla="*/ 133833 h 357798"/>
              <a:gd name="connsiteX5" fmla="*/ 1298129 w 6271573"/>
              <a:gd name="connsiteY5" fmla="*/ 19 h 357798"/>
              <a:gd name="connsiteX6" fmla="*/ 1599212 w 6271573"/>
              <a:gd name="connsiteY6" fmla="*/ 144985 h 357798"/>
              <a:gd name="connsiteX7" fmla="*/ 1866842 w 6271573"/>
              <a:gd name="connsiteY7" fmla="*/ 11170 h 357798"/>
              <a:gd name="connsiteX8" fmla="*/ 2145622 w 6271573"/>
              <a:gd name="connsiteY8" fmla="*/ 178438 h 357798"/>
              <a:gd name="connsiteX9" fmla="*/ 2402100 w 6271573"/>
              <a:gd name="connsiteY9" fmla="*/ 22321 h 357798"/>
              <a:gd name="connsiteX10" fmla="*/ 2703183 w 6271573"/>
              <a:gd name="connsiteY10" fmla="*/ 223043 h 357798"/>
              <a:gd name="connsiteX11" fmla="*/ 3093476 w 6271573"/>
              <a:gd name="connsiteY11" fmla="*/ 19 h 357798"/>
              <a:gd name="connsiteX12" fmla="*/ 3294198 w 6271573"/>
              <a:gd name="connsiteY12" fmla="*/ 211892 h 357798"/>
              <a:gd name="connsiteX13" fmla="*/ 3673339 w 6271573"/>
              <a:gd name="connsiteY13" fmla="*/ 22321 h 357798"/>
              <a:gd name="connsiteX14" fmla="*/ 3885212 w 6271573"/>
              <a:gd name="connsiteY14" fmla="*/ 211892 h 357798"/>
              <a:gd name="connsiteX15" fmla="*/ 4208598 w 6271573"/>
              <a:gd name="connsiteY15" fmla="*/ 19 h 357798"/>
              <a:gd name="connsiteX16" fmla="*/ 4420471 w 6271573"/>
              <a:gd name="connsiteY16" fmla="*/ 223043 h 357798"/>
              <a:gd name="connsiteX17" fmla="*/ 4732705 w 6271573"/>
              <a:gd name="connsiteY17" fmla="*/ 78077 h 357798"/>
              <a:gd name="connsiteX18" fmla="*/ 5011485 w 6271573"/>
              <a:gd name="connsiteY18" fmla="*/ 278799 h 357798"/>
              <a:gd name="connsiteX19" fmla="*/ 5234510 w 6271573"/>
              <a:gd name="connsiteY19" fmla="*/ 55775 h 357798"/>
              <a:gd name="connsiteX20" fmla="*/ 5513290 w 6271573"/>
              <a:gd name="connsiteY20" fmla="*/ 356858 h 357798"/>
              <a:gd name="connsiteX21" fmla="*/ 5792071 w 6271573"/>
              <a:gd name="connsiteY21" fmla="*/ 156136 h 357798"/>
              <a:gd name="connsiteX22" fmla="*/ 6037398 w 6271573"/>
              <a:gd name="connsiteY22" fmla="*/ 323404 h 357798"/>
              <a:gd name="connsiteX23" fmla="*/ 6271573 w 6271573"/>
              <a:gd name="connsiteY23" fmla="*/ 178438 h 357798"/>
              <a:gd name="connsiteX24" fmla="*/ 6271573 w 6271573"/>
              <a:gd name="connsiteY24" fmla="*/ 178438 h 35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71573" h="357798">
                <a:moveTo>
                  <a:pt x="4588" y="111531"/>
                </a:moveTo>
                <a:cubicBezTo>
                  <a:pt x="-2846" y="65067"/>
                  <a:pt x="-10280" y="18604"/>
                  <a:pt x="60344" y="22321"/>
                </a:cubicBezTo>
                <a:cubicBezTo>
                  <a:pt x="130968" y="26038"/>
                  <a:pt x="326115" y="133833"/>
                  <a:pt x="428334" y="133833"/>
                </a:cubicBezTo>
                <a:cubicBezTo>
                  <a:pt x="530553" y="133833"/>
                  <a:pt x="577017" y="22321"/>
                  <a:pt x="673661" y="22321"/>
                </a:cubicBezTo>
                <a:cubicBezTo>
                  <a:pt x="770305" y="22321"/>
                  <a:pt x="904120" y="137550"/>
                  <a:pt x="1008198" y="133833"/>
                </a:cubicBezTo>
                <a:cubicBezTo>
                  <a:pt x="1112276" y="130116"/>
                  <a:pt x="1199627" y="-1840"/>
                  <a:pt x="1298129" y="19"/>
                </a:cubicBezTo>
                <a:cubicBezTo>
                  <a:pt x="1396631" y="1878"/>
                  <a:pt x="1504427" y="143127"/>
                  <a:pt x="1599212" y="144985"/>
                </a:cubicBezTo>
                <a:cubicBezTo>
                  <a:pt x="1693997" y="146843"/>
                  <a:pt x="1775774" y="5594"/>
                  <a:pt x="1866842" y="11170"/>
                </a:cubicBezTo>
                <a:cubicBezTo>
                  <a:pt x="1957910" y="16745"/>
                  <a:pt x="2056412" y="176580"/>
                  <a:pt x="2145622" y="178438"/>
                </a:cubicBezTo>
                <a:cubicBezTo>
                  <a:pt x="2234832" y="180297"/>
                  <a:pt x="2309173" y="14887"/>
                  <a:pt x="2402100" y="22321"/>
                </a:cubicBezTo>
                <a:cubicBezTo>
                  <a:pt x="2495027" y="29755"/>
                  <a:pt x="2587954" y="226760"/>
                  <a:pt x="2703183" y="223043"/>
                </a:cubicBezTo>
                <a:cubicBezTo>
                  <a:pt x="2818412" y="219326"/>
                  <a:pt x="2994974" y="1877"/>
                  <a:pt x="3093476" y="19"/>
                </a:cubicBezTo>
                <a:cubicBezTo>
                  <a:pt x="3191978" y="-1839"/>
                  <a:pt x="3197554" y="208175"/>
                  <a:pt x="3294198" y="211892"/>
                </a:cubicBezTo>
                <a:cubicBezTo>
                  <a:pt x="3390842" y="215609"/>
                  <a:pt x="3574837" y="22321"/>
                  <a:pt x="3673339" y="22321"/>
                </a:cubicBezTo>
                <a:cubicBezTo>
                  <a:pt x="3771841" y="22321"/>
                  <a:pt x="3796002" y="215609"/>
                  <a:pt x="3885212" y="211892"/>
                </a:cubicBezTo>
                <a:cubicBezTo>
                  <a:pt x="3974422" y="208175"/>
                  <a:pt x="4119388" y="-1839"/>
                  <a:pt x="4208598" y="19"/>
                </a:cubicBezTo>
                <a:cubicBezTo>
                  <a:pt x="4297808" y="1877"/>
                  <a:pt x="4333120" y="210033"/>
                  <a:pt x="4420471" y="223043"/>
                </a:cubicBezTo>
                <a:cubicBezTo>
                  <a:pt x="4507822" y="236053"/>
                  <a:pt x="4634203" y="68784"/>
                  <a:pt x="4732705" y="78077"/>
                </a:cubicBezTo>
                <a:cubicBezTo>
                  <a:pt x="4831207" y="87370"/>
                  <a:pt x="4927851" y="282516"/>
                  <a:pt x="5011485" y="278799"/>
                </a:cubicBezTo>
                <a:cubicBezTo>
                  <a:pt x="5095119" y="275082"/>
                  <a:pt x="5150876" y="42765"/>
                  <a:pt x="5234510" y="55775"/>
                </a:cubicBezTo>
                <a:cubicBezTo>
                  <a:pt x="5318144" y="68785"/>
                  <a:pt x="5420363" y="340131"/>
                  <a:pt x="5513290" y="356858"/>
                </a:cubicBezTo>
                <a:cubicBezTo>
                  <a:pt x="5606217" y="373585"/>
                  <a:pt x="5704720" y="161712"/>
                  <a:pt x="5792071" y="156136"/>
                </a:cubicBezTo>
                <a:cubicBezTo>
                  <a:pt x="5879422" y="150560"/>
                  <a:pt x="5957481" y="319687"/>
                  <a:pt x="6037398" y="323404"/>
                </a:cubicBezTo>
                <a:cubicBezTo>
                  <a:pt x="6117315" y="327121"/>
                  <a:pt x="6271573" y="178438"/>
                  <a:pt x="6271573" y="178438"/>
                </a:cubicBezTo>
                <a:lnTo>
                  <a:pt x="6271573" y="17843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79345"/>
            <a:ext cx="4286250" cy="28956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1457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Обстоятельство отвечает на вопросы…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988840"/>
            <a:ext cx="8229600" cy="28083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Наречия:</a:t>
            </a:r>
          </a:p>
          <a:p>
            <a:r>
              <a:rPr lang="ru-RU" dirty="0" smtClean="0"/>
              <a:t>Где? Когда? Куда? </a:t>
            </a:r>
          </a:p>
          <a:p>
            <a:r>
              <a:rPr lang="ru-RU" dirty="0" smtClean="0"/>
              <a:t>Откуда? Почему? Зачем? Как? Сколько?</a:t>
            </a:r>
          </a:p>
        </p:txBody>
      </p:sp>
    </p:spTree>
    <p:extLst>
      <p:ext uri="{BB962C8B-B14F-4D97-AF65-F5344CB8AC3E}">
        <p14:creationId xmlns:p14="http://schemas.microsoft.com/office/powerpoint/2010/main" val="10990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Сказуемое подчёркивается…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Двумя линиями.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480101"/>
            <a:ext cx="5955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________________</a:t>
            </a:r>
          </a:p>
          <a:p>
            <a:r>
              <a:rPr lang="ru-RU" sz="4800" b="1" dirty="0" smtClean="0"/>
              <a:t>________________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49080"/>
            <a:ext cx="2520280" cy="244530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956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Дополнение отвечает на вопросы…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Косвенных падежей.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91" y="2819400"/>
            <a:ext cx="5919818" cy="378429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37321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Наречие выполняет синтаксическую функцию…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1824608"/>
          </a:xfrm>
        </p:spPr>
        <p:txBody>
          <a:bodyPr>
            <a:normAutofit/>
          </a:bodyPr>
          <a:lstStyle/>
          <a:p>
            <a:r>
              <a:rPr lang="ru-RU" dirty="0" smtClean="0"/>
              <a:t>Обстоятельства, определения.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01008"/>
            <a:ext cx="5040560" cy="32194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3049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Числительное может быть в предложении…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4128864"/>
          </a:xfrm>
        </p:spPr>
        <p:txBody>
          <a:bodyPr>
            <a:normAutofit/>
          </a:bodyPr>
          <a:lstStyle/>
          <a:p>
            <a:r>
              <a:rPr lang="ru-RU" dirty="0" smtClean="0"/>
              <a:t>Любым </a:t>
            </a:r>
          </a:p>
          <a:p>
            <a:r>
              <a:rPr lang="ru-RU" dirty="0" smtClean="0"/>
              <a:t>членом </a:t>
            </a:r>
          </a:p>
          <a:p>
            <a:r>
              <a:rPr lang="ru-RU" dirty="0" smtClean="0"/>
              <a:t>предложения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94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Местоимение может быть в предложении…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369681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Любым </a:t>
            </a:r>
            <a:endParaRPr lang="ru-RU" dirty="0"/>
          </a:p>
          <a:p>
            <a:r>
              <a:rPr lang="ru-RU" dirty="0"/>
              <a:t>членом </a:t>
            </a:r>
          </a:p>
          <a:p>
            <a:r>
              <a:rPr lang="ru-RU" dirty="0"/>
              <a:t>предложения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709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подлежащее и сказуемое выражено инфинитивом, то…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2492896"/>
            <a:ext cx="8229600" cy="1872208"/>
          </a:xfrm>
        </p:spPr>
        <p:txBody>
          <a:bodyPr/>
          <a:lstStyle/>
          <a:p>
            <a:r>
              <a:rPr lang="ru-RU" dirty="0" smtClean="0"/>
              <a:t>Между ними ставится тире.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2543200" cy="29556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12976"/>
            <a:ext cx="3044552" cy="352839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4487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4" name="Rectangle 25"/>
          <p:cNvSpPr txBox="1">
            <a:spLocks/>
          </p:cNvSpPr>
          <p:nvPr/>
        </p:nvSpPr>
        <p:spPr>
          <a:xfrm>
            <a:off x="762000" y="2132856"/>
            <a:ext cx="7086600" cy="2134344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ru-RU"/>
            </a:pPr>
            <a:r>
              <a:rPr kumimoji="0" lang="ru-RU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Закрепить основные лингвистические понятия, изученные в курсе</a:t>
            </a:r>
            <a:r>
              <a:rPr kumimoji="0" lang="ru-RU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русского языка в 8 классе, умения опознавать их в тексте, грамотно ставить знаки препинания в простом предложении</a:t>
            </a:r>
            <a:r>
              <a:rPr kumimoji="0" lang="ru-RU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ru-RU"/>
            </a:pPr>
            <a:endParaRPr kumimoji="0" lang="ru-RU" sz="20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67200"/>
            <a:ext cx="3384376" cy="2232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перед сказуемым стоит частица </a:t>
            </a:r>
            <a:r>
              <a:rPr lang="ru-RU" b="1" dirty="0" smtClean="0"/>
              <a:t>не</a:t>
            </a:r>
            <a:r>
              <a:rPr lang="ru-RU" dirty="0" smtClean="0"/>
              <a:t>, то…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Тире не ставится.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3"/>
            <a:ext cx="5715000" cy="39604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8261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Сказуемое, состоящее из двух слов, одно из которых глагол, называется…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Составным именным.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36912"/>
            <a:ext cx="7128792" cy="403244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47747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Сказуемое, состоящее из одного слова, называется…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3408784"/>
          </a:xfrm>
        </p:spPr>
        <p:txBody>
          <a:bodyPr>
            <a:normAutofit/>
          </a:bodyPr>
          <a:lstStyle/>
          <a:p>
            <a:r>
              <a:rPr lang="ru-RU" dirty="0" smtClean="0"/>
              <a:t>Простым </a:t>
            </a:r>
          </a:p>
          <a:p>
            <a:r>
              <a:rPr lang="ru-RU" dirty="0" smtClean="0"/>
              <a:t>глагольным </a:t>
            </a:r>
          </a:p>
          <a:p>
            <a:r>
              <a:rPr lang="ru-RU" dirty="0" smtClean="0"/>
              <a:t>сказуемым.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5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Сказуемое, состоящее из двух глаголов, называется…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Составным глагольным.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844077"/>
            <a:ext cx="5715000" cy="3429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318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Иногда между подлежащим и сказуемым может стоять знак…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0" y="1299592"/>
            <a:ext cx="8229600" cy="189661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Тире.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5445699" cy="45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/>
              <a:t>Хочу спать </a:t>
            </a:r>
            <a:r>
              <a:rPr lang="ru-RU" dirty="0" smtClean="0"/>
              <a:t>– это сказуемое…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Составное глагольное.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95600"/>
            <a:ext cx="5715000" cy="365529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3500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Определения бывают…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Согласованные и несогласованные.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08920"/>
            <a:ext cx="6120680" cy="400771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05150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Определение, выраженное существительным, называется…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Приложением.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616624" cy="47434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631739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400672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II </a:t>
            </a:r>
            <a:r>
              <a:rPr lang="ru-RU" sz="8800" dirty="0" smtClean="0"/>
              <a:t>ТУР</a:t>
            </a:r>
            <a:endParaRPr lang="ru-RU" sz="8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44" y="1844824"/>
            <a:ext cx="6912768" cy="483826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415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Предложение с двумя главными членами называется…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-1446101" y="2780928"/>
            <a:ext cx="8229600" cy="1143000"/>
          </a:xfrm>
        </p:spPr>
        <p:txBody>
          <a:bodyPr/>
          <a:lstStyle/>
          <a:p>
            <a:r>
              <a:rPr lang="ru-RU" dirty="0" smtClean="0"/>
              <a:t>Двусоставным.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05011"/>
            <a:ext cx="4134966" cy="458441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4621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5984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I </a:t>
            </a:r>
            <a:r>
              <a:rPr lang="ru-RU" sz="8800" dirty="0" smtClean="0"/>
              <a:t>ТУР</a:t>
            </a:r>
            <a:endParaRPr lang="ru-RU" sz="8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381642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Предложение с одним главным членом называется…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Односоставным.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92896"/>
            <a:ext cx="3531832" cy="451061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44833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Предложение, в котором пропущен какой-либо член предложения, легко восстановимый из контекста, называется…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51520" y="2924944"/>
            <a:ext cx="8229600" cy="1143000"/>
          </a:xfrm>
        </p:spPr>
        <p:txBody>
          <a:bodyPr/>
          <a:lstStyle/>
          <a:p>
            <a:r>
              <a:rPr lang="ru-RU" dirty="0" smtClean="0"/>
              <a:t>Неполным.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32" y="3645024"/>
            <a:ext cx="5522976" cy="315468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752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Предложение с главным членом подлежащим называется…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-612576" y="2976347"/>
            <a:ext cx="8229600" cy="1143000"/>
          </a:xfrm>
        </p:spPr>
        <p:txBody>
          <a:bodyPr/>
          <a:lstStyle/>
          <a:p>
            <a:r>
              <a:rPr lang="ru-RU" dirty="0" smtClean="0"/>
              <a:t>Назывным.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75" y="1676400"/>
            <a:ext cx="3257823" cy="481155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290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односоставном предложении сказуемое выражено безличным глаголом. Это предложение…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51520" y="2276872"/>
            <a:ext cx="8229600" cy="998984"/>
          </a:xfrm>
        </p:spPr>
        <p:txBody>
          <a:bodyPr/>
          <a:lstStyle/>
          <a:p>
            <a:r>
              <a:rPr lang="ru-RU" dirty="0" smtClean="0"/>
              <a:t>Безличное.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83431"/>
            <a:ext cx="4536504" cy="367456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762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747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односоставном предложении сказуемое выражено глаголом прошедшего времени мн. ч. Это предложение…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194444" y="2564904"/>
            <a:ext cx="8229600" cy="1143000"/>
          </a:xfrm>
        </p:spPr>
        <p:txBody>
          <a:bodyPr/>
          <a:lstStyle/>
          <a:p>
            <a:r>
              <a:rPr lang="ru-RU" dirty="0" smtClean="0"/>
              <a:t>Неопределённо-личное.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3995713" cy="433374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850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5 0.028 0.062 0.062 0.062 C 0.097 0.062 0.125 0.035 0.125 0 C 0.125 -0.035 0.153 -0.062 0.188 -0.062 C 0.222 -0.062 0.25 -0.035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299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односоставном предложении сказуемое выражено глаголом 1-го лица ед. ч. Это предложение…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107504" y="1700808"/>
            <a:ext cx="8229600" cy="1143000"/>
          </a:xfrm>
        </p:spPr>
        <p:txBody>
          <a:bodyPr/>
          <a:lstStyle/>
          <a:p>
            <a:r>
              <a:rPr lang="ru-RU" dirty="0" smtClean="0"/>
              <a:t>Определённо-личное.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97414"/>
            <a:ext cx="6281316" cy="416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4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односоставном предложении сказуемое выражено наречием. Это предложение…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14248" y="1844824"/>
            <a:ext cx="8229600" cy="1143000"/>
          </a:xfrm>
        </p:spPr>
        <p:txBody>
          <a:bodyPr/>
          <a:lstStyle/>
          <a:p>
            <a:r>
              <a:rPr lang="ru-RU" dirty="0" smtClean="0"/>
              <a:t>Безличное.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06821"/>
            <a:ext cx="4099520" cy="30746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534538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651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односоставном предложении сказуемое выражено глаголом 3-го лица мн. ч. Это предложение…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41651" y="2348880"/>
            <a:ext cx="8229600" cy="1143000"/>
          </a:xfrm>
        </p:spPr>
        <p:txBody>
          <a:bodyPr/>
          <a:lstStyle/>
          <a:p>
            <a:r>
              <a:rPr lang="ru-RU" dirty="0" smtClean="0"/>
              <a:t>Неопределённо-личное.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7"/>
          <a:stretch/>
        </p:blipFill>
        <p:spPr>
          <a:xfrm>
            <a:off x="2376231" y="3459253"/>
            <a:ext cx="3960440" cy="334516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8027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Предложение «Поспешишь – людей насмешишь» является…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Обобщённо-личным.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3816424" cy="434672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74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Предложение без второстепенных членов называется…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Нераспространённым.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4765107" cy="34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члены предложения – это…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Подлежащее и сказуемое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56992"/>
            <a:ext cx="47525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38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Предложение «В коридоре шумно» является…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755576" y="2437862"/>
            <a:ext cx="8229600" cy="1143000"/>
          </a:xfrm>
        </p:spPr>
        <p:txBody>
          <a:bodyPr/>
          <a:lstStyle/>
          <a:p>
            <a:r>
              <a:rPr lang="ru-RU" dirty="0" smtClean="0"/>
              <a:t>Безличным.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6394096" cy="42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2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Предложение «Не ждали» является…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Неопределённо-личным.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92896"/>
            <a:ext cx="6191250" cy="41148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385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ru-RU" dirty="0" smtClean="0"/>
              <a:t>Подлежащее отвечает на вопросы…</a:t>
            </a:r>
            <a:endParaRPr lang="ru-RU"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Кто? Что?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2976"/>
            <a:ext cx="5184576" cy="302433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ru-RU" dirty="0" smtClean="0"/>
              <a:t>Сказуемое отвечает на вопросы…</a:t>
            </a:r>
            <a:endParaRPr lang="ru-RU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2544688"/>
          </a:xfrm>
        </p:spPr>
        <p:txBody>
          <a:bodyPr>
            <a:normAutofit lnSpcReduction="10000"/>
          </a:bodyPr>
          <a:lstStyle>
            <a:extLst/>
          </a:lstStyle>
          <a:p>
            <a:r>
              <a:rPr lang="ru-RU" dirty="0" smtClean="0"/>
              <a:t>Что делает предмет?</a:t>
            </a:r>
          </a:p>
          <a:p>
            <a:r>
              <a:rPr lang="ru-RU" dirty="0" smtClean="0"/>
              <a:t>Каков он?</a:t>
            </a:r>
          </a:p>
          <a:p>
            <a:r>
              <a:rPr lang="ru-RU" dirty="0" smtClean="0"/>
              <a:t>Что он есть?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3888432" cy="2419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20" y="4210168"/>
            <a:ext cx="3863279" cy="2430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Подлежащее чаще всего выражено в предложении…</a:t>
            </a:r>
            <a:endParaRPr lang="ru-RU" dirty="0"/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>
            <a:extLst/>
          </a:lstStyle>
          <a:p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Наречием</a:t>
            </a:r>
            <a:endParaRPr lang="ru-RU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>
            <a:extLst/>
          </a:lstStyle>
          <a:p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Местоимением</a:t>
            </a:r>
            <a:endParaRPr lang="ru-RU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15"/>
          <p:cNvSpPr>
            <a:spLocks noGrp="1"/>
          </p:cNvSpPr>
          <p:nvPr>
            <p:ph type="body" sz="quarter" idx="19"/>
          </p:nvPr>
        </p:nvSpPr>
        <p:spPr>
          <a:xfrm>
            <a:off x="1143000" y="2057400"/>
            <a:ext cx="7086600" cy="457200"/>
          </a:xfrm>
        </p:spPr>
        <p:txBody>
          <a:bodyPr/>
          <a:lstStyle>
            <a:extLst/>
          </a:lstStyle>
          <a:p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Прилагательным</a:t>
            </a:r>
            <a:endParaRPr lang="ru-RU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ctangle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>
            <a:extLst/>
          </a:lstStyle>
          <a:p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Глаголом</a:t>
            </a:r>
            <a:endParaRPr lang="ru-RU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7"/>
          <p:cNvSpPr>
            <a:spLocks noGrp="1"/>
          </p:cNvSpPr>
          <p:nvPr>
            <p:ph type="body" sz="quarter" idx="21"/>
          </p:nvPr>
        </p:nvSpPr>
        <p:spPr>
          <a:xfrm>
            <a:off x="1143000" y="3429000"/>
            <a:ext cx="7086600" cy="457200"/>
          </a:xfrm>
        </p:spPr>
        <p:txBody>
          <a:bodyPr/>
          <a:lstStyle>
            <a:extLst/>
          </a:lstStyle>
          <a:p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Существительным</a:t>
            </a:r>
            <a:endParaRPr lang="ru-RU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57" y="2057400"/>
            <a:ext cx="3153843" cy="446794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Существительное в косвенном падеже выполняет синтаксическую роль…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23528" y="1988840"/>
            <a:ext cx="8229600" cy="2304256"/>
          </a:xfrm>
        </p:spPr>
        <p:txBody>
          <a:bodyPr>
            <a:normAutofit/>
          </a:bodyPr>
          <a:lstStyle/>
          <a:p>
            <a:r>
              <a:rPr lang="ru-RU" dirty="0" smtClean="0"/>
              <a:t>Дополнения,</a:t>
            </a:r>
          </a:p>
          <a:p>
            <a:r>
              <a:rPr lang="ru-RU" dirty="0" smtClean="0"/>
              <a:t>Обстоятельства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3960440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20" y="3933055"/>
            <a:ext cx="4199436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Сказуемое чаще всего выражено в предложении…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23528" y="1988840"/>
            <a:ext cx="8229600" cy="17910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Глаголом, кратким прилагательным, причастием.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82" y="4077072"/>
            <a:ext cx="5363691" cy="292622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883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153012A-28E4-44D8-9679-B27C4EFA25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Викторина</Template>
  <TotalTime>0</TotalTime>
  <Words>486</Words>
  <Application>Microsoft Office PowerPoint</Application>
  <PresentationFormat>Экран (4:3)</PresentationFormat>
  <Paragraphs>108</Paragraphs>
  <Slides>41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Arial</vt:lpstr>
      <vt:lpstr>Trebuchet MS</vt:lpstr>
      <vt:lpstr>QuizShow</vt:lpstr>
      <vt:lpstr>Презентация PowerPoint</vt:lpstr>
      <vt:lpstr>ЦЕЛИ:</vt:lpstr>
      <vt:lpstr>I ТУР</vt:lpstr>
      <vt:lpstr>Главные члены предложения – это…</vt:lpstr>
      <vt:lpstr>Подлежащее отвечает на вопросы…</vt:lpstr>
      <vt:lpstr>Сказуемое отвечает на вопросы…</vt:lpstr>
      <vt:lpstr>Подлежащее чаще всего выражено в предложении…</vt:lpstr>
      <vt:lpstr>Существительное в косвенном падеже выполняет синтаксическую роль…</vt:lpstr>
      <vt:lpstr>Сказуемое чаще всего выражено в предложении…</vt:lpstr>
      <vt:lpstr>Подлежащее подчёркивается…</vt:lpstr>
      <vt:lpstr>Дополнение подчёркивается…</vt:lpstr>
      <vt:lpstr>Определение подчёркивается…</vt:lpstr>
      <vt:lpstr>Обстоятельство отвечает на вопросы…</vt:lpstr>
      <vt:lpstr>Сказуемое подчёркивается…</vt:lpstr>
      <vt:lpstr>Дополнение отвечает на вопросы…</vt:lpstr>
      <vt:lpstr>Наречие выполняет синтаксическую функцию…</vt:lpstr>
      <vt:lpstr>Числительное может быть в предложении…</vt:lpstr>
      <vt:lpstr>Местоимение может быть в предложении…</vt:lpstr>
      <vt:lpstr>Если подлежащее и сказуемое выражено инфинитивом, то…</vt:lpstr>
      <vt:lpstr>Если перед сказуемым стоит частица не, то…</vt:lpstr>
      <vt:lpstr>Сказуемое, состоящее из двух слов, одно из которых глагол, называется…</vt:lpstr>
      <vt:lpstr>Сказуемое, состоящее из одного слова, называется…</vt:lpstr>
      <vt:lpstr>Сказуемое, состоящее из двух глаголов, называется…</vt:lpstr>
      <vt:lpstr>Иногда между подлежащим и сказуемым может стоять знак…</vt:lpstr>
      <vt:lpstr>Хочу спать – это сказуемое…</vt:lpstr>
      <vt:lpstr>Определения бывают…</vt:lpstr>
      <vt:lpstr>Определение, выраженное существительным, называется…</vt:lpstr>
      <vt:lpstr>II ТУР</vt:lpstr>
      <vt:lpstr>Предложение с двумя главными членами называется…</vt:lpstr>
      <vt:lpstr>Предложение с одним главным членом называется…</vt:lpstr>
      <vt:lpstr>Предложение, в котором пропущен какой-либо член предложения, легко восстановимый из контекста, называется…</vt:lpstr>
      <vt:lpstr>Предложение с главным членом подлежащим называется…</vt:lpstr>
      <vt:lpstr>В односоставном предложении сказуемое выражено безличным глаголом. Это предложение…</vt:lpstr>
      <vt:lpstr>В односоставном предложении сказуемое выражено глаголом прошедшего времени мн. ч. Это предложение… </vt:lpstr>
      <vt:lpstr>В односоставном предложении сказуемое выражено глаголом 1-го лица ед. ч. Это предложение…</vt:lpstr>
      <vt:lpstr>В односоставном предложении сказуемое выражено наречием. Это предложение…</vt:lpstr>
      <vt:lpstr>В односоставном предложении сказуемое выражено глаголом 3-го лица мн. ч. Это предложение…</vt:lpstr>
      <vt:lpstr>Предложение «Поспешишь – людей насмешишь» является…</vt:lpstr>
      <vt:lpstr>Предложение без второстепенных членов называется…</vt:lpstr>
      <vt:lpstr>Предложение «В коридоре шумно» является…</vt:lpstr>
      <vt:lpstr>Предложение «Не ждали» является…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2014-01-03T07:17:54Z</dcterms:created>
  <dcterms:modified xsi:type="dcterms:W3CDTF">2014-03-09T09:36:04Z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TC101769299990</vt:lpwstr>
  </property>
</Properties>
</file>