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89FEE-4685-480D-AF9E-1630B1D0A405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B85AD-BA90-449A-B28E-2EBA05387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4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B85AD-BA90-449A-B28E-2EBA0538726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06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24936" cy="4248472"/>
          </a:xfrm>
        </p:spPr>
        <p:txBody>
          <a:bodyPr/>
          <a:lstStyle/>
          <a:p>
            <a:pPr algn="ctr"/>
            <a:r>
              <a:rPr lang="ru-RU" sz="6000" dirty="0" smtClean="0"/>
              <a:t>Четырнадцатое февраля.</a:t>
            </a:r>
            <a:br>
              <a:rPr lang="ru-RU" sz="6000" dirty="0" smtClean="0"/>
            </a:br>
            <a:r>
              <a:rPr lang="ru-RU" sz="6000" dirty="0" smtClean="0"/>
              <a:t>Классная работа.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11970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601148"/>
          </a:xfrm>
        </p:spPr>
        <p:txBody>
          <a:bodyPr/>
          <a:lstStyle/>
          <a:p>
            <a:pPr algn="ctr"/>
            <a:r>
              <a:rPr lang="ru-RU" sz="6000" dirty="0" smtClean="0"/>
              <a:t>Домашнее задание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C00000"/>
                </a:solidFill>
              </a:rPr>
              <a:t>Подготовиться к зачету!</a:t>
            </a:r>
            <a:endParaRPr lang="ru-RU" sz="4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7125113" cy="924475"/>
          </a:xfrm>
        </p:spPr>
        <p:txBody>
          <a:bodyPr/>
          <a:lstStyle/>
          <a:p>
            <a:pPr algn="ctr"/>
            <a:r>
              <a:rPr lang="ru-RU" sz="6000" dirty="0" smtClean="0"/>
              <a:t>Спасибо за урок!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0108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144016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Фразеологическая разминка.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060848"/>
            <a:ext cx="7632848" cy="3384376"/>
          </a:xfrm>
        </p:spPr>
        <p:txBody>
          <a:bodyPr>
            <a:noAutofit/>
          </a:bodyPr>
          <a:lstStyle/>
          <a:p>
            <a:pPr marL="228600" indent="-228600" algn="ctr">
              <a:buAutoNum type="arabicPeriod"/>
            </a:pPr>
            <a:r>
              <a:rPr lang="ru-RU" sz="5400" dirty="0" smtClean="0">
                <a:solidFill>
                  <a:srgbClr val="C00000"/>
                </a:solidFill>
                <a:cs typeface="Aharoni" pitchFamily="2" charset="-79"/>
              </a:rPr>
              <a:t>Как две капли воды</a:t>
            </a:r>
          </a:p>
          <a:p>
            <a:pPr marL="228600" indent="-228600" algn="ctr">
              <a:buAutoNum type="arabicPeriod"/>
            </a:pPr>
            <a:r>
              <a:rPr lang="ru-RU" sz="5400" dirty="0" smtClean="0">
                <a:solidFill>
                  <a:srgbClr val="7030A0"/>
                </a:solidFill>
                <a:cs typeface="Aharoni" pitchFamily="2" charset="-79"/>
              </a:rPr>
              <a:t>С три короба</a:t>
            </a:r>
          </a:p>
          <a:p>
            <a:pPr marL="228600" indent="-228600" algn="ctr">
              <a:buAutoNum type="arabicPeriod"/>
            </a:pPr>
            <a:r>
              <a:rPr lang="ru-RU" sz="5400" dirty="0" smtClean="0">
                <a:solidFill>
                  <a:srgbClr val="C00000"/>
                </a:solidFill>
                <a:cs typeface="Aharoni" pitchFamily="2" charset="-79"/>
              </a:rPr>
              <a:t>Убить двух зайцев</a:t>
            </a:r>
            <a:endParaRPr lang="ru-RU" sz="5400" dirty="0">
              <a:solidFill>
                <a:srgbClr val="C0000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10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75724"/>
            <a:ext cx="8280920" cy="5345564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rgbClr val="FFFF00"/>
                </a:solidFill>
                <a:latin typeface="Arial Black" pitchFamily="34" charset="0"/>
              </a:rPr>
              <a:t>Игра</a:t>
            </a:r>
            <a:r>
              <a:rPr lang="ru-RU" sz="54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5400" dirty="0" smtClean="0">
                <a:solidFill>
                  <a:srgbClr val="FFC000"/>
                </a:solidFill>
                <a:latin typeface="Arial Black" pitchFamily="34" charset="0"/>
              </a:rPr>
              <a:t>«</a:t>
            </a:r>
            <a:r>
              <a:rPr lang="ru-RU" sz="5400" dirty="0" smtClean="0">
                <a:solidFill>
                  <a:srgbClr val="FFFF00"/>
                </a:solidFill>
                <a:latin typeface="Arial Black" pitchFamily="34" charset="0"/>
              </a:rPr>
              <a:t>Третий</a:t>
            </a:r>
            <a:r>
              <a:rPr lang="ru-RU" sz="5400" dirty="0" smtClean="0">
                <a:latin typeface="Arial Black" pitchFamily="34" charset="0"/>
              </a:rPr>
              <a:t> </a:t>
            </a:r>
            <a:r>
              <a:rPr lang="ru-RU" sz="5400" dirty="0" smtClean="0">
                <a:solidFill>
                  <a:srgbClr val="FFFF00"/>
                </a:solidFill>
                <a:latin typeface="Arial Black" pitchFamily="34" charset="0"/>
              </a:rPr>
              <a:t>лишний</a:t>
            </a:r>
            <a:r>
              <a:rPr lang="ru-RU" sz="5400" dirty="0" smtClean="0">
                <a:solidFill>
                  <a:srgbClr val="FFC000"/>
                </a:solidFill>
                <a:latin typeface="Arial Black" pitchFamily="34" charset="0"/>
              </a:rPr>
              <a:t>»</a:t>
            </a:r>
            <a:r>
              <a:rPr lang="ru-RU" sz="5400" dirty="0" smtClean="0">
                <a:latin typeface="Arial Black" pitchFamily="34" charset="0"/>
              </a:rPr>
              <a:t/>
            </a:r>
            <a:br>
              <a:rPr lang="ru-RU" sz="5400" dirty="0" smtClean="0">
                <a:latin typeface="Arial Black" pitchFamily="34" charset="0"/>
              </a:rPr>
            </a:br>
            <a:r>
              <a:rPr lang="ru-RU" sz="5400" dirty="0" smtClean="0">
                <a:latin typeface="Arial Black" pitchFamily="34" charset="0"/>
              </a:rPr>
              <a:t>	</a:t>
            </a:r>
            <a:r>
              <a:rPr lang="ru-RU" sz="4000" dirty="0" smtClean="0">
                <a:latin typeface="Arial Black" pitchFamily="34" charset="0"/>
              </a:rPr>
              <a:t>1. </a:t>
            </a: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первый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smtClean="0">
                <a:solidFill>
                  <a:srgbClr val="FFC000"/>
                </a:solidFill>
                <a:latin typeface="Arial Black" pitchFamily="34" charset="0"/>
              </a:rPr>
              <a:t>другой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второй</a:t>
            </a: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2. </a:t>
            </a:r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пятый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сотый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smtClean="0">
                <a:solidFill>
                  <a:srgbClr val="FFC000"/>
                </a:solidFill>
                <a:latin typeface="Arial Black" pitchFamily="34" charset="0"/>
              </a:rPr>
              <a:t>новый</a:t>
            </a:r>
            <a:r>
              <a:rPr lang="ru-RU" sz="4000" dirty="0" smtClean="0">
                <a:latin typeface="Arial Black" pitchFamily="34" charset="0"/>
              </a:rPr>
              <a:t/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3. </a:t>
            </a:r>
            <a:r>
              <a:rPr lang="ru-RU" sz="4000" dirty="0" smtClean="0">
                <a:solidFill>
                  <a:srgbClr val="FFC000"/>
                </a:solidFill>
                <a:latin typeface="Arial Black" pitchFamily="34" charset="0"/>
              </a:rPr>
              <a:t>третий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лисий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седьмой</a:t>
            </a:r>
            <a:endParaRPr lang="ru-RU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0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59102" cy="2160240"/>
          </a:xfrm>
        </p:spPr>
        <p:txBody>
          <a:bodyPr/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Порядковые числительные.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0232" y="2636912"/>
            <a:ext cx="2160240" cy="2736304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2780928"/>
            <a:ext cx="6120680" cy="3080120"/>
          </a:xfrm>
        </p:spPr>
        <p:txBody>
          <a:bodyPr>
            <a:normAutofit/>
          </a:bodyPr>
          <a:lstStyle/>
          <a:p>
            <a:pPr algn="ctr"/>
            <a:r>
              <a:rPr lang="ru-RU" sz="6600" dirty="0"/>
              <a:t>Работа с учебником.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48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3080" cy="924475"/>
          </a:xfrm>
        </p:spPr>
        <p:txBody>
          <a:bodyPr/>
          <a:lstStyle/>
          <a:p>
            <a:pPr algn="ctr"/>
            <a:r>
              <a:rPr lang="ru-RU" sz="4400" dirty="0" smtClean="0"/>
              <a:t>Упражнение 376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556793"/>
            <a:ext cx="4392488" cy="4304258"/>
          </a:xfrm>
        </p:spPr>
        <p:txBody>
          <a:bodyPr>
            <a:normAutofit fontScale="85000" lnSpcReduction="20000"/>
          </a:bodyPr>
          <a:lstStyle/>
          <a:p>
            <a:r>
              <a:rPr lang="ru-RU" sz="4200" dirty="0" smtClean="0"/>
              <a:t>(о)плавательн</a:t>
            </a:r>
            <a:r>
              <a:rPr lang="ru-RU" sz="4200" dirty="0" smtClean="0">
                <a:solidFill>
                  <a:srgbClr val="C00000"/>
                </a:solidFill>
              </a:rPr>
              <a:t>ом</a:t>
            </a:r>
            <a:r>
              <a:rPr lang="ru-RU" sz="4200" dirty="0" smtClean="0"/>
              <a:t> бассейне; плавательн</a:t>
            </a:r>
            <a:r>
              <a:rPr lang="ru-RU" sz="4200" dirty="0" smtClean="0">
                <a:solidFill>
                  <a:srgbClr val="C00000"/>
                </a:solidFill>
              </a:rPr>
              <a:t>ым</a:t>
            </a:r>
            <a:r>
              <a:rPr lang="ru-RU" sz="4200" dirty="0" smtClean="0"/>
              <a:t> бассейном</a:t>
            </a:r>
          </a:p>
          <a:p>
            <a:r>
              <a:rPr lang="ru-RU" sz="4200" dirty="0" smtClean="0"/>
              <a:t>(</a:t>
            </a:r>
            <a:r>
              <a:rPr lang="ru-RU" sz="4200" dirty="0"/>
              <a:t>о) двадцать пят</a:t>
            </a:r>
            <a:r>
              <a:rPr lang="ru-RU" sz="4200" dirty="0">
                <a:solidFill>
                  <a:srgbClr val="C00000"/>
                </a:solidFill>
              </a:rPr>
              <a:t>ом</a:t>
            </a:r>
            <a:r>
              <a:rPr lang="ru-RU" sz="4200" dirty="0"/>
              <a:t> километре; двадцать пят</a:t>
            </a:r>
            <a:r>
              <a:rPr lang="ru-RU" sz="4200" dirty="0">
                <a:solidFill>
                  <a:srgbClr val="C00000"/>
                </a:solidFill>
              </a:rPr>
              <a:t>ым</a:t>
            </a:r>
            <a:r>
              <a:rPr lang="ru-RU" sz="4200" dirty="0"/>
              <a:t> километром</a:t>
            </a:r>
          </a:p>
          <a:p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268760"/>
            <a:ext cx="4085183" cy="4320480"/>
          </a:xfrm>
        </p:spPr>
        <p:txBody>
          <a:bodyPr>
            <a:normAutofit fontScale="85000" lnSpcReduction="20000"/>
          </a:bodyPr>
          <a:lstStyle/>
          <a:p>
            <a:r>
              <a:rPr lang="ru-RU" sz="4200" dirty="0" smtClean="0"/>
              <a:t>Тридцат</a:t>
            </a:r>
            <a:r>
              <a:rPr lang="ru-RU" sz="4200" dirty="0" smtClean="0">
                <a:solidFill>
                  <a:srgbClr val="C00000"/>
                </a:solidFill>
              </a:rPr>
              <a:t>ую</a:t>
            </a:r>
            <a:r>
              <a:rPr lang="ru-RU" sz="4200" dirty="0" smtClean="0"/>
              <a:t> секунду; тридцат</a:t>
            </a:r>
            <a:r>
              <a:rPr lang="ru-RU" sz="4200" dirty="0" smtClean="0">
                <a:solidFill>
                  <a:srgbClr val="C00000"/>
                </a:solidFill>
              </a:rPr>
              <a:t>ой</a:t>
            </a:r>
            <a:r>
              <a:rPr lang="ru-RU" sz="4200" dirty="0" smtClean="0"/>
              <a:t> секундой</a:t>
            </a:r>
          </a:p>
          <a:p>
            <a:r>
              <a:rPr lang="ru-RU" sz="4200" dirty="0" smtClean="0"/>
              <a:t>Гарев</a:t>
            </a:r>
            <a:r>
              <a:rPr lang="ru-RU" sz="4200" dirty="0" smtClean="0">
                <a:solidFill>
                  <a:srgbClr val="C00000"/>
                </a:solidFill>
              </a:rPr>
              <a:t>ую</a:t>
            </a:r>
            <a:r>
              <a:rPr lang="ru-RU" sz="4200" dirty="0" smtClean="0"/>
              <a:t> </a:t>
            </a:r>
            <a:r>
              <a:rPr lang="ru-RU" sz="4200" dirty="0"/>
              <a:t>дорожку; (о) гарев</a:t>
            </a:r>
            <a:r>
              <a:rPr lang="ru-RU" sz="4200" dirty="0">
                <a:solidFill>
                  <a:srgbClr val="C00000"/>
                </a:solidFill>
              </a:rPr>
              <a:t>ой</a:t>
            </a:r>
            <a:r>
              <a:rPr lang="ru-RU" sz="4200" dirty="0"/>
              <a:t> дорожке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0099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>
                <a:solidFill>
                  <a:srgbClr val="FFFF00"/>
                </a:solidFill>
              </a:rPr>
              <a:t/>
            </a:r>
            <a:br>
              <a:rPr lang="ru-RU" sz="8000" dirty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/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>Разминка!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3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Перечислите даты своих любимых праздников.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95536" y="1809749"/>
            <a:ext cx="4085183" cy="4051301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Готовимся к дате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Мая.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вернемся к празднику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 Мая.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Петя с нетерпением ждал день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 Марта.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63280" y="1809749"/>
            <a:ext cx="4085183" cy="40513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Первое мая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Девятое мая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Восьмое марта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Стрелка влево 5"/>
          <p:cNvSpPr/>
          <p:nvPr/>
        </p:nvSpPr>
        <p:spPr>
          <a:xfrm rot="477303">
            <a:off x="3707904" y="261062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 rot="20016495">
            <a:off x="3845022" y="3567656"/>
            <a:ext cx="937664" cy="4517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19780543">
            <a:off x="4197108" y="472514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8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17180" cy="1470025"/>
          </a:xfrm>
        </p:spPr>
        <p:txBody>
          <a:bodyPr/>
          <a:lstStyle/>
          <a:p>
            <a:pPr algn="ctr"/>
            <a:r>
              <a:rPr lang="ru-RU" sz="6000" dirty="0" smtClean="0"/>
              <a:t>Работа с учебником.</a:t>
            </a:r>
            <a:endParaRPr lang="ru-RU" sz="6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09442" y="3861048"/>
            <a:ext cx="7117180" cy="64807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400" dirty="0" smtClean="0"/>
              <a:t>Упражнение 379.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07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7117180" cy="936104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Проверим!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09442" y="1772816"/>
            <a:ext cx="7117180" cy="158417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 праздником Восьмое марта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Ко дню Седьмое января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К знаменательной дате Девятое мая</a:t>
            </a:r>
          </a:p>
        </p:txBody>
      </p:sp>
    </p:spTree>
    <p:extLst>
      <p:ext uri="{BB962C8B-B14F-4D97-AF65-F5344CB8AC3E}">
        <p14:creationId xmlns:p14="http://schemas.microsoft.com/office/powerpoint/2010/main" val="34040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464646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46464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80</TotalTime>
  <Words>126</Words>
  <Application>Microsoft Office PowerPoint</Application>
  <PresentationFormat>Экран (4:3)</PresentationFormat>
  <Paragraphs>31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Winter</vt:lpstr>
      <vt:lpstr>Четырнадцатое февраля. Классная работа.</vt:lpstr>
      <vt:lpstr>Фразеологическая разминка.</vt:lpstr>
      <vt:lpstr>Игра «Третий лишний»  1. первый, другой, второй 2. пятый, сотый, новый 3. третий, лисий, седьмой</vt:lpstr>
      <vt:lpstr>Порядковые числительные.</vt:lpstr>
      <vt:lpstr>Упражнение 376</vt:lpstr>
      <vt:lpstr>   Разминка!</vt:lpstr>
      <vt:lpstr>Перечислите даты своих любимых праздников.</vt:lpstr>
      <vt:lpstr>Работа с учебником.</vt:lpstr>
      <vt:lpstr>Проверим!</vt:lpstr>
      <vt:lpstr>Домашнее задание.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Четырнадцатое февраля. Классная работа.</dc:title>
  <dc:creator>Admin</dc:creator>
  <cp:lastModifiedBy>Admin</cp:lastModifiedBy>
  <cp:revision>8</cp:revision>
  <dcterms:created xsi:type="dcterms:W3CDTF">2007-01-04T22:56:15Z</dcterms:created>
  <dcterms:modified xsi:type="dcterms:W3CDTF">2007-01-05T00:29:00Z</dcterms:modified>
</cp:coreProperties>
</file>