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5A093B3-934B-417D-A8CF-9F2A96E3EBA4}" type="datetimeFigureOut">
              <a:rPr lang="ru-RU" smtClean="0"/>
              <a:t>23.01.2010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5C1BA93-EADA-4FCB-86EA-19A841377D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Активизация Творческой  деятельности учащихся 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Чемоданова</a:t>
            </a:r>
            <a:r>
              <a:rPr lang="ru-RU" dirty="0" smtClean="0"/>
              <a:t> Ирина Сергеевна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ru-RU" sz="2000" u="sng" dirty="0" smtClean="0"/>
              <a:t>Определите, что общего в данных фигурах, а в чём различие?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 descr="http://festival.1september.ru/articles/310131/img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700092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571536" y="3143248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071810"/>
            <a:ext cx="72152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u="sng" dirty="0" smtClean="0">
                <a:latin typeface="Arial" pitchFamily="34" charset="0"/>
                <a:ea typeface="Times New Roman" pitchFamily="18" charset="0"/>
              </a:rPr>
              <a:t>Уберите лишнюю фигуру. Ответ обоснуйте.</a:t>
            </a:r>
            <a:r>
              <a:rPr lang="ru-RU" sz="2000" dirty="0" smtClean="0">
                <a:latin typeface="Arial" pitchFamily="34" charset="0"/>
              </a:rPr>
              <a:t> </a:t>
            </a:r>
            <a:endParaRPr lang="ru-RU" sz="2000" dirty="0" smtClean="0">
              <a:latin typeface="Arial" pitchFamily="34" charset="0"/>
            </a:endParaRPr>
          </a:p>
        </p:txBody>
      </p:sp>
      <p:pic>
        <p:nvPicPr>
          <p:cNvPr id="7" name="Рисунок 6" descr="http://festival.1september.ru/articles/310131/img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65008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ru-RU" u="sng" dirty="0" smtClean="0"/>
              <a:t>Творческая деятельность учащихся не ограничивается лишь приобретением нового. Работа будет творческой, когда в ней проявляется собственный замысел учащихся, ставятся новые задачи и самостоятельно решаются при помощи приобретаемых знаний.</a:t>
            </a:r>
            <a:endParaRPr lang="ru-RU" dirty="0" smtClean="0"/>
          </a:p>
          <a:p>
            <a:r>
              <a:rPr lang="ru-RU" u="sng" dirty="0" smtClean="0"/>
              <a:t>Решение интересных, занимательных задач создает атмосферу взаимодействия, и я радуюсь повышению математической культуры своих </a:t>
            </a:r>
            <a:r>
              <a:rPr lang="ru-RU" u="sng" dirty="0" smtClean="0"/>
              <a:t>учеников.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643866" cy="2428892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dirty="0" smtClean="0"/>
              <a:t>«Ни один наставник не должен</a:t>
            </a:r>
            <a:br>
              <a:rPr lang="ru-RU" sz="1600" dirty="0" smtClean="0"/>
            </a:br>
            <a:r>
              <a:rPr lang="ru-RU" sz="1600" dirty="0" smtClean="0"/>
              <a:t>забывать, что его главнейшая</a:t>
            </a:r>
            <a:br>
              <a:rPr lang="ru-RU" sz="1600" dirty="0" smtClean="0"/>
            </a:br>
            <a:r>
              <a:rPr lang="ru-RU" sz="1600" dirty="0" smtClean="0"/>
              <a:t>обязанность состоит в приучении</a:t>
            </a:r>
            <a:br>
              <a:rPr lang="ru-RU" sz="1600" dirty="0" smtClean="0"/>
            </a:br>
            <a:r>
              <a:rPr lang="ru-RU" sz="1600" dirty="0" smtClean="0"/>
              <a:t>воспитанников к умственному</a:t>
            </a:r>
            <a:br>
              <a:rPr lang="ru-RU" sz="1600" dirty="0" smtClean="0"/>
            </a:br>
            <a:r>
              <a:rPr lang="ru-RU" sz="1600" dirty="0" smtClean="0"/>
              <a:t>труду и что эта обязанность</a:t>
            </a:r>
            <a:br>
              <a:rPr lang="ru-RU" sz="1600" dirty="0" smtClean="0"/>
            </a:br>
            <a:r>
              <a:rPr lang="ru-RU" sz="1600" dirty="0" smtClean="0"/>
              <a:t>более важна, нежели передача</a:t>
            </a:r>
            <a:br>
              <a:rPr lang="ru-RU" sz="1600" dirty="0" smtClean="0"/>
            </a:br>
            <a:r>
              <a:rPr lang="ru-RU" sz="1600" dirty="0" smtClean="0"/>
              <a:t>самого предмета»</a:t>
            </a:r>
            <a:br>
              <a:rPr lang="ru-RU" sz="1600" dirty="0" smtClean="0"/>
            </a:br>
            <a:r>
              <a:rPr lang="ru-RU" sz="1600" dirty="0" smtClean="0"/>
              <a:t>К.Д.Ушинский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329510" cy="4169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600" u="sng" dirty="0" smtClean="0"/>
              <a:t>	“</a:t>
            </a:r>
            <a:r>
              <a:rPr lang="ru-RU" sz="1600" u="sng" dirty="0" smtClean="0"/>
              <a:t>Основная задача обучения математике – обеспечить прочное и созидательное овладение учащимися системой математических знаний и умений, необходимых в повседневной жизни и трудовой деятельности каждому члену современного общества, достаточных для изучения смежных дисциплин и продолжения образования” - говорится в объяснительной записке программы по математике.</a:t>
            </a:r>
            <a:endParaRPr lang="ru-RU" sz="1600" dirty="0" smtClean="0"/>
          </a:p>
          <a:p>
            <a:pPr algn="just">
              <a:buNone/>
            </a:pPr>
            <a:r>
              <a:rPr lang="ru-RU" sz="1600" u="sng" dirty="0" smtClean="0"/>
              <a:t>	Проблема </a:t>
            </a:r>
            <a:r>
              <a:rPr lang="ru-RU" sz="1600" u="sng" dirty="0" smtClean="0"/>
              <a:t>развития ученика является одной из сложнейших задач в педагогической практике. Решение этой проблемы зависит от того, на получение какого именно результата ориентируется </a:t>
            </a:r>
            <a:r>
              <a:rPr lang="ru-RU" sz="1600" u="sng" dirty="0" err="1" smtClean="0"/>
              <a:t>каждывй</a:t>
            </a:r>
            <a:r>
              <a:rPr lang="ru-RU" sz="1600" u="sng" dirty="0" smtClean="0"/>
              <a:t> учитель </a:t>
            </a:r>
            <a:r>
              <a:rPr lang="ru-RU" sz="1600" u="sng" dirty="0" smtClean="0"/>
              <a:t>в своей работе. Критерием </a:t>
            </a:r>
            <a:r>
              <a:rPr lang="ru-RU" sz="1600" u="sng" dirty="0" smtClean="0"/>
              <a:t>моей педагогической деятельности </a:t>
            </a:r>
            <a:r>
              <a:rPr lang="ru-RU" sz="1600" u="sng" dirty="0" smtClean="0"/>
              <a:t>является конечный результат: либо дать ученику лишь набор по предмету, либо сформировать личность, готовую к творческой деятельности.</a:t>
            </a:r>
            <a:endParaRPr lang="ru-RU" sz="1600" dirty="0" smtClean="0"/>
          </a:p>
          <a:p>
            <a:pPr algn="just">
              <a:buNone/>
            </a:pPr>
            <a:r>
              <a:rPr lang="ru-RU" sz="1600" u="sng" dirty="0" smtClean="0"/>
              <a:t>. К.Д.Ушинский писал: “Сделать учебную работу насколько возможно интересной для ребенка и не превратить эту работу в забаву – одна из труднейших и важнейших задач дидактики”.</a:t>
            </a:r>
            <a:endParaRPr lang="ru-RU" sz="1600" dirty="0" smtClean="0"/>
          </a:p>
          <a:p>
            <a:pPr algn="just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58072" cy="609857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u="sng" dirty="0" smtClean="0"/>
              <a:t>Развитие учащихся зависит от той деятельности, которую они выполняют в процессе обучения – репродуктивную или продуктивную (творческую).</a:t>
            </a:r>
            <a:endParaRPr lang="ru-RU" dirty="0" smtClean="0"/>
          </a:p>
          <a:p>
            <a:pPr algn="just">
              <a:buNone/>
            </a:pPr>
            <a:r>
              <a:rPr lang="ru-RU" u="sng" dirty="0" smtClean="0"/>
              <a:t>	Одним </a:t>
            </a:r>
            <a:r>
              <a:rPr lang="ru-RU" u="sng" dirty="0" smtClean="0"/>
              <a:t>из активных методов на </a:t>
            </a:r>
            <a:r>
              <a:rPr lang="ru-RU" u="sng" dirty="0" smtClean="0"/>
              <a:t>моем уроке </a:t>
            </a:r>
            <a:r>
              <a:rPr lang="ru-RU" u="sng" dirty="0" smtClean="0"/>
              <a:t>является создание проблемных ситуаций, который на много улучшает усвоение материала учениками и развивает в них внимательность, гибкость ума, следствием чего является высокая активность учащихся на уроках. Нельзя заставить ребенка слепо штудировать предмет в погоне за всеобщей успеваемостью. Необходимо давать возможность ученику экспериментировать и не бояться ошибок, воспитывать у учащихся смелость быть не согласным с учителем.</a:t>
            </a:r>
            <a:endParaRPr lang="ru-RU" dirty="0" smtClean="0"/>
          </a:p>
          <a:p>
            <a:pPr algn="just">
              <a:buNone/>
            </a:pPr>
            <a:r>
              <a:rPr lang="ru-RU" u="sng" dirty="0" smtClean="0"/>
              <a:t>	Я считаю, что предмет </a:t>
            </a:r>
            <a:r>
              <a:rPr lang="ru-RU" u="sng" dirty="0" smtClean="0"/>
              <a:t>должен преподаваться в атмосфере дружелюбия, увлеченности, естественной реакции большинства учеников.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u="sng" dirty="0" smtClean="0"/>
              <a:t>Для меня в процессе обучения главным является постановка перед учащимися на уроках какой-то маленькой проблемы и старание совместно с ними ответить на поставленный вопрос.</a:t>
            </a:r>
            <a:endParaRPr lang="ru-RU" sz="2000" dirty="0" smtClean="0"/>
          </a:p>
          <a:p>
            <a:pPr algn="just">
              <a:buNone/>
            </a:pPr>
            <a:r>
              <a:rPr lang="ru-RU" sz="2000" u="sng" dirty="0" smtClean="0"/>
              <a:t>	Как </a:t>
            </a:r>
            <a:r>
              <a:rPr lang="ru-RU" sz="2000" u="sng" dirty="0" smtClean="0"/>
              <a:t>же создавать эти проблемные ситуации, какие есть варианты их постановки.</a:t>
            </a:r>
            <a:endParaRPr lang="ru-RU" sz="2000" dirty="0" smtClean="0"/>
          </a:p>
          <a:p>
            <a:r>
              <a:rPr lang="ru-RU" sz="2000" b="1" u="sng" dirty="0" smtClean="0"/>
              <a:t>Пример №1: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	</a:t>
            </a:r>
            <a:r>
              <a:rPr lang="ru-RU" sz="2000" u="sng" dirty="0" smtClean="0"/>
              <a:t>В </a:t>
            </a:r>
            <a:r>
              <a:rPr lang="ru-RU" sz="2000" u="sng" dirty="0" smtClean="0"/>
              <a:t>понимании детей учитель – это компьютер, который не может ошибиться никогда, и они обычно слепо копируют его решение. </a:t>
            </a:r>
            <a:endParaRPr lang="ru-RU" sz="2000" dirty="0" smtClean="0"/>
          </a:p>
          <a:p>
            <a:r>
              <a:rPr lang="ru-RU" sz="2000" u="sng" dirty="0" smtClean="0"/>
              <a:t>Решаю быстро уравнение: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(3Х + 7) </a:t>
            </a:r>
            <a:r>
              <a:rPr lang="ru-RU" sz="2000" u="sng" dirty="0" err="1" smtClean="0"/>
              <a:t>х</a:t>
            </a:r>
            <a:r>
              <a:rPr lang="ru-RU" sz="2000" u="sng" dirty="0" smtClean="0"/>
              <a:t> 2 – 3 = 17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6Х + 14 – 3 = 17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6Х = 17 – 14 – 3 (умышленная ошибка)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6Х = 0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Х = 0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	Естественно </a:t>
            </a:r>
            <a:r>
              <a:rPr lang="ru-RU" sz="2000" u="sng" dirty="0" smtClean="0"/>
              <a:t>при проверке ответ не сходится. Ищут ошибку. Дети решают проблему. После этого учащиеся очень внимательно следят за мыслью и решением учителя. Результат – внимательность и заинтересованность на уроке.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Пример №2.</a:t>
            </a:r>
            <a:r>
              <a:rPr lang="ru-RU" sz="2000" u="sng" dirty="0" smtClean="0"/>
              <a:t> Даю задачу на дом и говорю: “У меня не получается”. Попробуйте вы, обращайтесь к кому хотите за помощью. Хотя задача решается. На другой урок у них радостные лица – они решили.</a:t>
            </a:r>
            <a:endParaRPr lang="ru-RU" sz="2000" dirty="0" smtClean="0"/>
          </a:p>
          <a:p>
            <a:pPr algn="just"/>
            <a:r>
              <a:rPr lang="ru-RU" sz="2000" b="1" u="sng" dirty="0" smtClean="0"/>
              <a:t>Пример №3.</a:t>
            </a:r>
            <a:r>
              <a:rPr lang="ru-RU" sz="2000" u="sng" dirty="0" smtClean="0"/>
              <a:t> Решаю квадратное уравнение. </a:t>
            </a:r>
            <a:endParaRPr lang="ru-RU" sz="2000" dirty="0" smtClean="0"/>
          </a:p>
          <a:p>
            <a:pPr algn="just">
              <a:buNone/>
            </a:pPr>
            <a:r>
              <a:rPr lang="ru-RU" sz="2000" u="sng" dirty="0" smtClean="0"/>
              <a:t>	3Х</a:t>
            </a:r>
            <a:r>
              <a:rPr lang="ru-RU" sz="2000" u="sng" baseline="30000" dirty="0" smtClean="0"/>
              <a:t>2</a:t>
            </a:r>
            <a:r>
              <a:rPr lang="ru-RU" sz="2000" u="sng" dirty="0" smtClean="0"/>
              <a:t> </a:t>
            </a:r>
            <a:r>
              <a:rPr lang="ru-RU" sz="2000" u="sng" dirty="0" smtClean="0"/>
              <a:t>– 2Х – 2 = 0</a:t>
            </a:r>
            <a:endParaRPr lang="ru-RU" sz="2000" dirty="0" smtClean="0"/>
          </a:p>
          <a:p>
            <a:pPr algn="just">
              <a:buNone/>
            </a:pPr>
            <a:r>
              <a:rPr lang="ru-RU" sz="2000" u="sng" dirty="0" smtClean="0"/>
              <a:t>	Д </a:t>
            </a:r>
            <a:r>
              <a:rPr lang="ru-RU" sz="2000" u="sng" dirty="0" smtClean="0"/>
              <a:t>= (-2)</a:t>
            </a:r>
            <a:r>
              <a:rPr lang="ru-RU" sz="2000" u="sng" baseline="30000" dirty="0" smtClean="0"/>
              <a:t>2</a:t>
            </a:r>
            <a:r>
              <a:rPr lang="ru-RU" sz="2000" u="sng" dirty="0" smtClean="0"/>
              <a:t> – 4 </a:t>
            </a:r>
            <a:r>
              <a:rPr lang="ru-RU" sz="2000" u="sng" dirty="0" err="1" smtClean="0"/>
              <a:t>х</a:t>
            </a:r>
            <a:r>
              <a:rPr lang="ru-RU" sz="2000" u="sng" dirty="0" smtClean="0"/>
              <a:t> 3 </a:t>
            </a:r>
            <a:r>
              <a:rPr lang="ru-RU" sz="2000" u="sng" dirty="0" err="1" smtClean="0"/>
              <a:t>х</a:t>
            </a:r>
            <a:r>
              <a:rPr lang="ru-RU" sz="2000" u="sng" dirty="0" smtClean="0"/>
              <a:t> (-2) = 25 (Ошибка, заставляю </a:t>
            </a:r>
            <a:r>
              <a:rPr lang="ru-RU" sz="2000" u="sng" dirty="0" err="1" smtClean="0"/>
              <a:t>делатьпроверку</a:t>
            </a:r>
            <a:r>
              <a:rPr lang="ru-RU" sz="2000" u="sng" dirty="0" smtClean="0"/>
              <a:t>. Не получается. Где ошибка? Находят Д = 28)</a:t>
            </a:r>
            <a:endParaRPr lang="ru-RU" sz="2000" dirty="0" smtClean="0"/>
          </a:p>
          <a:p>
            <a:pPr algn="just"/>
            <a:r>
              <a:rPr lang="ru-RU" sz="2000" u="sng" dirty="0" smtClean="0"/>
              <a:t>Вот такие примеры активизируют деятельность учащихся.</a:t>
            </a:r>
            <a:endParaRPr lang="ru-RU" sz="2000" dirty="0" smtClean="0"/>
          </a:p>
          <a:p>
            <a:r>
              <a:rPr lang="ru-RU" sz="2000" u="sng" dirty="0" smtClean="0"/>
              <a:t>Я считаю, что задача </a:t>
            </a:r>
            <a:r>
              <a:rPr lang="ru-RU" sz="2000" u="sng" dirty="0" smtClean="0"/>
              <a:t>учителя – привить своим ученикам привычку к упорному, самостоятельному, творческому труду, выработать у учащихся умение преодолевать трудности при решении задач, а также при любой работе, связанной с учебной деятельностью.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r>
              <a:rPr lang="ru-RU" sz="2000" u="sng" dirty="0" smtClean="0"/>
              <a:t>Задача будит мысль учащегося, активизирует его мыслительную деятельность. Решение задач считается гимнастикой ума.</a:t>
            </a:r>
            <a:endParaRPr lang="ru-RU" sz="2000" dirty="0" smtClean="0"/>
          </a:p>
          <a:p>
            <a:r>
              <a:rPr lang="ru-RU" sz="2000" u="sng" dirty="0" smtClean="0"/>
              <a:t>Готовясь к уроку, я подбираю материал к нему и формы работы, чтобы обеспечить мыслительную деятельность каждого ученика каждую минуту.</a:t>
            </a:r>
            <a:endParaRPr lang="ru-RU" sz="2000" dirty="0" smtClean="0"/>
          </a:p>
          <a:p>
            <a:r>
              <a:rPr lang="ru-RU" sz="2000" u="sng" dirty="0" smtClean="0"/>
              <a:t>Что же нужно знать тому, кто стремится создать на своих уроках положительную эмоциональную обстановку? Прежде всего, то, что на уроках такой строгой науки, как математика, сделать это можно только введением в них занимательных моментов. </a:t>
            </a:r>
            <a:endParaRPr lang="ru-RU" sz="2000" dirty="0" smtClean="0"/>
          </a:p>
          <a:p>
            <a:r>
              <a:rPr lang="ru-RU" sz="2000" u="sng" dirty="0" smtClean="0"/>
              <a:t>Занимательные моменты могут быть связаны с изучаемой темой, а могут быть с нею не связанными.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Например, можно </a:t>
            </a:r>
            <a:r>
              <a:rPr lang="ru-RU" sz="2000" u="sng" dirty="0" smtClean="0"/>
              <a:t>взять задание из школьного учебника и подать его как игру.</a:t>
            </a:r>
            <a:endParaRPr lang="ru-RU" sz="2000" dirty="0" smtClean="0"/>
          </a:p>
          <a:p>
            <a:r>
              <a:rPr lang="ru-RU" sz="2000" b="1" u="sng" dirty="0" smtClean="0"/>
              <a:t>Обычная форма задания: 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функция задана формулой У = Х + 5</a:t>
            </a: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найдите значение функции при Х = 0, 7, -5, 1.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r>
              <a:rPr lang="ru-RU" sz="2200" b="1" u="sng" dirty="0" smtClean="0"/>
              <a:t>Занимательная форма задания:</a:t>
            </a:r>
            <a:r>
              <a:rPr lang="ru-RU" sz="2200" u="sng" dirty="0" smtClean="0"/>
              <a:t> Приглашаю к доске ученика, даю ему карточку, на которой </a:t>
            </a:r>
            <a:r>
              <a:rPr lang="ru-RU" sz="2200" u="sng" dirty="0" smtClean="0"/>
              <a:t>написано</a:t>
            </a:r>
          </a:p>
          <a:p>
            <a:pPr>
              <a:buNone/>
            </a:pPr>
            <a:r>
              <a:rPr lang="ru-RU" sz="2200" u="sng" dirty="0" smtClean="0"/>
              <a:t> </a:t>
            </a:r>
            <a:r>
              <a:rPr lang="ru-RU" sz="2200" u="sng" dirty="0" smtClean="0"/>
              <a:t>У = Х + 5. На доске заготовлена таблица: </a:t>
            </a: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 smtClean="0"/>
          </a:p>
          <a:p>
            <a:pPr algn="just">
              <a:buNone/>
            </a:pPr>
            <a:r>
              <a:rPr lang="ru-RU" sz="2000" u="sng" dirty="0" smtClean="0"/>
              <a:t>	</a:t>
            </a:r>
            <a:r>
              <a:rPr lang="ru-RU" sz="2000" u="sng" dirty="0" smtClean="0"/>
              <a:t> Ученик из класса называет какое-нибудь значение Х. Ученик у доски вписывает это число в таблицу и, поставив его в формулу, находит и вписывает в таблицу соответствующее ему значение У. Затем другой ученик из класса называет другое значение Х и ученик у доски проделывает те же операции. Задача класса – “угадать” формулу, записанную на карточке. Выигрывает тот ученик, который первый назовет формулу.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071678"/>
          <a:ext cx="6096000" cy="7416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r>
              <a:rPr lang="ru-RU" sz="2000" u="sng" dirty="0" smtClean="0"/>
              <a:t>Следующий момент занимательности – это смекалка. Смекалка – это особый вид проявления творчества. Она выражается в результате анализа сравнений, обобщений, установления связей, аналогии, выводов, умозаключений. Эти качества можно и нужно развивать в процессе обучения.</a:t>
            </a:r>
            <a:endParaRPr lang="ru-RU" sz="2000" dirty="0" smtClean="0"/>
          </a:p>
          <a:p>
            <a:r>
              <a:rPr lang="ru-RU" sz="2000" u="sng" dirty="0" smtClean="0"/>
              <a:t>В своей практике я использую такие занимательные элементы урока:</a:t>
            </a:r>
            <a:endParaRPr lang="ru-RU" sz="2000" dirty="0" smtClean="0"/>
          </a:p>
          <a:p>
            <a:r>
              <a:rPr lang="ru-RU" sz="2000" u="sng" dirty="0" smtClean="0"/>
              <a:t>Определите, сколько треугольников вы видите на рис.1 и квадратов на рис.2а,б?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festival.1september.ru/articles/310131/img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71876"/>
            <a:ext cx="65722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Сколько треугольников на каждом </a:t>
            </a:r>
            <a:r>
              <a:rPr lang="ru-RU" sz="2400" u="sng" dirty="0" smtClean="0"/>
              <a:t>рисунке?</a:t>
            </a:r>
            <a:endParaRPr lang="ru-RU" sz="2400" dirty="0"/>
          </a:p>
        </p:txBody>
      </p:sp>
      <p:pic>
        <p:nvPicPr>
          <p:cNvPr id="6" name="Рисунок 5" descr="http://festival.1september.ru/articles/310131/img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750099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417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Активизация Творческой  деятельности учащихся  </vt:lpstr>
      <vt:lpstr>«Ни один наставник не должен забывать, что его главнейшая обязанность состоит в приучении воспитанников к умственному труду и что эта обязанность более важна, нежели передача самого предмета» К.Д.Ушинский  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Творческой  деятельности учащихся  </dc:title>
  <dc:creator>Ирина</dc:creator>
  <cp:lastModifiedBy>Ирина</cp:lastModifiedBy>
  <cp:revision>9</cp:revision>
  <dcterms:created xsi:type="dcterms:W3CDTF">2010-01-23T08:59:53Z</dcterms:created>
  <dcterms:modified xsi:type="dcterms:W3CDTF">2010-01-23T10:23:56Z</dcterms:modified>
</cp:coreProperties>
</file>