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C340-0E17-470F-9058-687315561BF6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222E41-647B-42C3-9412-5C90414B7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C340-0E17-470F-9058-687315561BF6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2E41-647B-42C3-9412-5C90414B7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C340-0E17-470F-9058-687315561BF6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2E41-647B-42C3-9412-5C90414B7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C340-0E17-470F-9058-687315561BF6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222E41-647B-42C3-9412-5C90414B7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C340-0E17-470F-9058-687315561BF6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2E41-647B-42C3-9412-5C90414B7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C340-0E17-470F-9058-687315561BF6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2E41-647B-42C3-9412-5C90414B7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C340-0E17-470F-9058-687315561BF6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222E41-647B-42C3-9412-5C90414B7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C340-0E17-470F-9058-687315561BF6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2E41-647B-42C3-9412-5C90414B7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C340-0E17-470F-9058-687315561BF6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2E41-647B-42C3-9412-5C90414B7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C340-0E17-470F-9058-687315561BF6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2E41-647B-42C3-9412-5C90414B7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C340-0E17-470F-9058-687315561BF6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2E41-647B-42C3-9412-5C90414B7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A5C340-0E17-470F-9058-687315561BF6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222E41-647B-42C3-9412-5C90414B7B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yandex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196753"/>
            <a:ext cx="8458200" cy="2016223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/>
              <a:t>ТИРЕ МЕЖДУ ПОДЛЕЖАЩИМ</a:t>
            </a:r>
            <a:br>
              <a:rPr lang="ru-RU" b="1" u="sng" dirty="0" smtClean="0"/>
            </a:br>
            <a:r>
              <a:rPr lang="ru-RU" b="1" u="sng" dirty="0" smtClean="0"/>
              <a:t> И  СКАЗУЕМЫМ</a:t>
            </a:r>
            <a:br>
              <a:rPr lang="ru-RU" b="1" u="sng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886200"/>
            <a:ext cx="4267200" cy="14870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Учитель русского языка и литературы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 № 10 г. Ессентуки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Борисова Ольга Вячеславовна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Домашнее   задание: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§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32-34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упр.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169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 17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1.</a:t>
            </a:r>
          </a:p>
          <a:p>
            <a:pPr algn="ctr"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340768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9600" b="1" i="1" u="wavyHeavy" kern="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haroni" pitchFamily="2" charset="-79"/>
              </a:rPr>
              <a:t>Всем спасибо!</a:t>
            </a:r>
          </a:p>
        </p:txBody>
      </p:sp>
      <p:pic>
        <p:nvPicPr>
          <p:cNvPr id="5" name="Рисунок 3" descr="радость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89466"/>
            <a:ext cx="2425458" cy="306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descr="радость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376264" cy="3006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Используемые    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Русский язык. Издательство «Просвещение».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Т.А </a:t>
            </a:r>
            <a:r>
              <a:rPr lang="ru-RU" sz="2800" dirty="0" err="1" smtClean="0">
                <a:solidFill>
                  <a:srgbClr val="C00000"/>
                </a:solidFill>
              </a:rPr>
              <a:t>Ладыженская</a:t>
            </a:r>
            <a:r>
              <a:rPr lang="ru-RU" sz="2800" dirty="0" smtClean="0">
                <a:solidFill>
                  <a:srgbClr val="C00000"/>
                </a:solidFill>
              </a:rPr>
              <a:t>, М. Т. Баранова.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Диктанты и изложения по русскому языку. ФГОС. Издательство «Экзамен»</a:t>
            </a:r>
          </a:p>
          <a:p>
            <a:r>
              <a:rPr lang="en-US" sz="2800" dirty="0" smtClean="0">
                <a:solidFill>
                  <a:srgbClr val="C00000"/>
                </a:solidFill>
                <a:hlinkClick r:id="rId2"/>
              </a:rPr>
              <a:t>http://</a:t>
            </a:r>
            <a:r>
              <a:rPr lang="en-US" sz="2800" dirty="0" smtClean="0">
                <a:solidFill>
                  <a:srgbClr val="C00000"/>
                </a:solidFill>
                <a:hlinkClick r:id="rId2"/>
              </a:rPr>
              <a:t>yandex.ru/</a:t>
            </a:r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Игровые технологии на уроках русского языка. Игры со словами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55"/>
          <p:cNvGrpSpPr/>
          <p:nvPr/>
        </p:nvGrpSpPr>
        <p:grpSpPr>
          <a:xfrm>
            <a:off x="683568" y="1772816"/>
            <a:ext cx="6120680" cy="576064"/>
            <a:chOff x="683568" y="1772816"/>
            <a:chExt cx="6120680" cy="57606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83568" y="1772816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err="1" smtClean="0"/>
                <a:t>п</a:t>
              </a:r>
              <a:endParaRPr lang="ru-RU" sz="36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295636" y="1772816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у</a:t>
              </a:r>
              <a:endParaRPr lang="ru-RU" sz="36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07704" y="1772816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err="1" smtClean="0"/>
                <a:t>н</a:t>
              </a:r>
              <a:endParaRPr lang="ru-RU" sz="36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519772" y="1772816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к</a:t>
              </a:r>
              <a:endParaRPr lang="ru-RU" sz="36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131840" y="1772816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FF0000"/>
                  </a:solidFill>
                </a:rPr>
                <a:t>т</a:t>
              </a:r>
              <a:endParaRPr lang="ru-RU" sz="3600" dirty="0">
                <a:solidFill>
                  <a:srgbClr val="FF0000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743908" y="1772816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у</a:t>
              </a:r>
              <a:endParaRPr lang="ru-RU" sz="360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355976" y="1772816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а</a:t>
              </a:r>
              <a:endParaRPr lang="ru-RU" sz="3600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968044" y="1772816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err="1" smtClean="0"/>
                <a:t>ц</a:t>
              </a:r>
              <a:endParaRPr lang="ru-RU" sz="3600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580112" y="1772816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и</a:t>
              </a:r>
              <a:endParaRPr lang="ru-RU" sz="36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192180" y="1772816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я</a:t>
              </a:r>
              <a:endParaRPr lang="ru-RU" sz="3600" dirty="0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2483768" y="2348880"/>
            <a:ext cx="5443805" cy="576064"/>
            <a:chOff x="2483768" y="2348880"/>
            <a:chExt cx="5443805" cy="576064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483768" y="2348880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с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088635" y="2348880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rgbClr val="FF0000"/>
                  </a:solidFill>
                </a:rPr>
                <a:t>и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693502" y="2348880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err="1"/>
                <a:t>н</a:t>
              </a:r>
              <a:endParaRPr lang="ru-RU" sz="36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98370" y="2348880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т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903237" y="2348880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а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508104" y="2348880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к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112971" y="2348880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с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717838" y="2348880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и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7322706" y="2348880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с</a:t>
              </a: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2483260" y="2924944"/>
            <a:ext cx="6660740" cy="576064"/>
            <a:chOff x="2483260" y="2924944"/>
            <a:chExt cx="6660740" cy="576064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2483260" y="2924944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err="1"/>
                <a:t>п</a:t>
              </a:r>
              <a:endParaRPr lang="ru-RU" sz="3600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088127" y="2924944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err="1">
                  <a:solidFill>
                    <a:srgbClr val="FF0000"/>
                  </a:solidFill>
                </a:rPr>
                <a:t>р</a:t>
              </a:r>
              <a:endParaRPr lang="ru-RU" sz="3600" dirty="0">
                <a:solidFill>
                  <a:srgbClr val="FF0000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692994" y="2924944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е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297862" y="2924944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err="1"/>
                <a:t>д</a:t>
              </a:r>
              <a:endParaRPr lang="ru-RU" sz="3600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902729" y="2924944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л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5507596" y="2924944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о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6112463" y="2924944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ж</a:t>
              </a: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6717330" y="2924944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е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322198" y="2924944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err="1"/>
                <a:t>н</a:t>
              </a:r>
              <a:endParaRPr lang="ru-RU" sz="3600" dirty="0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927065" y="2924944"/>
              <a:ext cx="604867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и</a:t>
              </a:r>
              <a:endParaRPr lang="ru-RU" sz="3600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8531932" y="2924944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е</a:t>
              </a: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0" y="3501008"/>
            <a:ext cx="5508612" cy="576064"/>
            <a:chOff x="0" y="3501008"/>
            <a:chExt cx="5508612" cy="57606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0" y="3501008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с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612068" y="3501008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к</a:t>
              </a: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224136" y="3501008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/>
                <a:t>а</a:t>
              </a: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835696" y="3501008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err="1" smtClean="0"/>
                <a:t>з</a:t>
              </a:r>
              <a:endParaRPr lang="ru-RU" sz="3600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448272" y="3501008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у</a:t>
              </a:r>
              <a:endParaRPr lang="ru-RU" sz="3600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3060340" y="3501008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FF0000"/>
                  </a:solidFill>
                </a:rPr>
                <a:t>е</a:t>
              </a:r>
              <a:endParaRPr lang="ru-RU" sz="3600" dirty="0">
                <a:solidFill>
                  <a:srgbClr val="FF0000"/>
                </a:solidFill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672408" y="3501008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м</a:t>
              </a:r>
              <a:endParaRPr lang="ru-RU" sz="3600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284476" y="3501008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о</a:t>
              </a:r>
              <a:endParaRPr lang="ru-RU" sz="3600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4896544" y="3501008"/>
              <a:ext cx="612068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/>
                <a:t>е</a:t>
              </a:r>
              <a:endParaRPr lang="ru-RU" sz="3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Тема урока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ДЩШГЕАСМТЬРЕУЦЫ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ТИРЕ</a:t>
            </a:r>
            <a:r>
              <a:rPr lang="ru-RU" b="1" i="1" dirty="0" smtClean="0">
                <a:solidFill>
                  <a:srgbClr val="002060"/>
                </a:solidFill>
              </a:rPr>
              <a:t>ЮЖЗЩНГ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ЦЯТЬОЛДГКЙФЮХШГ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МЕЖДУ</a:t>
            </a:r>
            <a:r>
              <a:rPr lang="ru-RU" b="1" i="1" dirty="0" smtClean="0">
                <a:solidFill>
                  <a:srgbClr val="002060"/>
                </a:solidFill>
              </a:rPr>
              <a:t>ЧЫЦЙФ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КТЬБДЛШГНИ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ПОДЛЕЖАЩИМ</a:t>
            </a:r>
            <a:r>
              <a:rPr lang="ru-RU" b="1" i="1" dirty="0" smtClean="0">
                <a:solidFill>
                  <a:srgbClr val="002060"/>
                </a:solidFill>
              </a:rPr>
              <a:t>ИГНКУ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ЦСМ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b="1" i="1" dirty="0" smtClean="0">
                <a:solidFill>
                  <a:srgbClr val="002060"/>
                </a:solidFill>
              </a:rPr>
              <a:t>Б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СКАЗУЕМЫМ</a:t>
            </a:r>
            <a:r>
              <a:rPr lang="ru-RU" b="1" i="1" dirty="0" smtClean="0">
                <a:solidFill>
                  <a:srgbClr val="002060"/>
                </a:solidFill>
              </a:rPr>
              <a:t>ЖДЛШГВСЦЯМ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Аллея  Проверочная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Изд…лека, </a:t>
            </a:r>
            <a:r>
              <a:rPr lang="ru-RU" i="1" dirty="0" err="1" smtClean="0">
                <a:solidFill>
                  <a:srgbClr val="002060"/>
                </a:solidFill>
              </a:rPr>
              <a:t>изр</a:t>
            </a:r>
            <a:r>
              <a:rPr lang="ru-RU" i="1" dirty="0" smtClean="0">
                <a:solidFill>
                  <a:srgbClr val="002060"/>
                </a:solidFill>
              </a:rPr>
              <a:t>…</a:t>
            </a:r>
            <a:r>
              <a:rPr lang="ru-RU" i="1" dirty="0" err="1" smtClean="0">
                <a:solidFill>
                  <a:srgbClr val="002060"/>
                </a:solidFill>
              </a:rPr>
              <a:t>дка,стремит?ся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синт</a:t>
            </a:r>
            <a:r>
              <a:rPr lang="ru-RU" i="1" dirty="0" smtClean="0">
                <a:solidFill>
                  <a:srgbClr val="002060"/>
                </a:solidFill>
              </a:rPr>
              <a:t>…</a:t>
            </a:r>
            <a:r>
              <a:rPr lang="ru-RU" i="1" dirty="0" err="1" smtClean="0">
                <a:solidFill>
                  <a:srgbClr val="002060"/>
                </a:solidFill>
              </a:rPr>
              <a:t>ксис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пунктуац</a:t>
            </a:r>
            <a:r>
              <a:rPr lang="ru-RU" i="1" dirty="0" smtClean="0">
                <a:solidFill>
                  <a:srgbClr val="002060"/>
                </a:solidFill>
              </a:rPr>
              <a:t>…я, </a:t>
            </a:r>
            <a:r>
              <a:rPr lang="ru-RU" i="1" dirty="0" err="1" smtClean="0">
                <a:solidFill>
                  <a:srgbClr val="002060"/>
                </a:solidFill>
              </a:rPr>
              <a:t>бр</a:t>
            </a:r>
            <a:r>
              <a:rPr lang="ru-RU" i="1" dirty="0" smtClean="0">
                <a:solidFill>
                  <a:srgbClr val="002060"/>
                </a:solidFill>
              </a:rPr>
              <a:t>…</a:t>
            </a:r>
            <a:r>
              <a:rPr lang="ru-RU" i="1" dirty="0" err="1" smtClean="0">
                <a:solidFill>
                  <a:srgbClr val="002060"/>
                </a:solidFill>
              </a:rPr>
              <a:t>ш</a:t>
            </a:r>
            <a:r>
              <a:rPr lang="ru-RU" i="1" dirty="0" smtClean="0">
                <a:solidFill>
                  <a:srgbClr val="002060"/>
                </a:solidFill>
              </a:rPr>
              <a:t>…</a:t>
            </a:r>
            <a:r>
              <a:rPr lang="ru-RU" i="1" dirty="0" err="1" smtClean="0">
                <a:solidFill>
                  <a:srgbClr val="002060"/>
                </a:solidFill>
              </a:rPr>
              <a:t>ра</a:t>
            </a:r>
            <a:r>
              <a:rPr lang="ru-RU" i="1" dirty="0" smtClean="0">
                <a:solidFill>
                  <a:srgbClr val="002060"/>
                </a:solidFill>
              </a:rPr>
              <a:t>, в…юга, (с)лева, </a:t>
            </a:r>
            <a:r>
              <a:rPr lang="ru-RU" i="1" dirty="0" err="1" smtClean="0">
                <a:solidFill>
                  <a:srgbClr val="002060"/>
                </a:solidFill>
              </a:rPr>
              <a:t>воскл</a:t>
            </a:r>
            <a:r>
              <a:rPr lang="ru-RU" i="1" dirty="0" smtClean="0">
                <a:solidFill>
                  <a:srgbClr val="002060"/>
                </a:solidFill>
              </a:rPr>
              <a:t>…</a:t>
            </a:r>
            <a:r>
              <a:rPr lang="ru-RU" i="1" dirty="0" err="1" smtClean="0">
                <a:solidFill>
                  <a:srgbClr val="002060"/>
                </a:solidFill>
              </a:rPr>
              <a:t>цательное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зв</a:t>
            </a:r>
            <a:r>
              <a:rPr lang="ru-RU" i="1" dirty="0" smtClean="0">
                <a:solidFill>
                  <a:srgbClr val="002060"/>
                </a:solidFill>
              </a:rPr>
              <a:t>…</a:t>
            </a:r>
            <a:r>
              <a:rPr lang="ru-RU" i="1" dirty="0" err="1" smtClean="0">
                <a:solidFill>
                  <a:srgbClr val="002060"/>
                </a:solidFill>
              </a:rPr>
              <a:t>зда</a:t>
            </a:r>
            <a:r>
              <a:rPr lang="ru-RU" i="1" dirty="0" smtClean="0">
                <a:solidFill>
                  <a:srgbClr val="002060"/>
                </a:solidFill>
              </a:rPr>
              <a:t>, нас…лить, разг…</a:t>
            </a:r>
            <a:r>
              <a:rPr lang="ru-RU" i="1" dirty="0" err="1" smtClean="0">
                <a:solidFill>
                  <a:srgbClr val="002060"/>
                </a:solidFill>
              </a:rPr>
              <a:t>варивать</a:t>
            </a:r>
            <a:r>
              <a:rPr lang="ru-RU" i="1" dirty="0" smtClean="0">
                <a:solidFill>
                  <a:srgbClr val="002060"/>
                </a:solidFill>
              </a:rPr>
              <a:t>,, </a:t>
            </a:r>
            <a:r>
              <a:rPr lang="ru-RU" i="1" dirty="0" err="1" smtClean="0">
                <a:solidFill>
                  <a:srgbClr val="002060"/>
                </a:solidFill>
              </a:rPr>
              <a:t>гиган</a:t>
            </a:r>
            <a:r>
              <a:rPr lang="ru-RU" i="1" dirty="0" smtClean="0">
                <a:solidFill>
                  <a:srgbClr val="002060"/>
                </a:solidFill>
              </a:rPr>
              <a:t>…</a:t>
            </a:r>
            <a:r>
              <a:rPr lang="ru-RU" i="1" dirty="0" err="1" smtClean="0">
                <a:solidFill>
                  <a:srgbClr val="002060"/>
                </a:solidFill>
              </a:rPr>
              <a:t>ский</a:t>
            </a:r>
            <a:r>
              <a:rPr lang="ru-RU" i="1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556792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1556792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1556792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ь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060848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2060848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2060848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92280" y="2060848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ю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2492896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ь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2636912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2564904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3068960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59832" y="3068960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08104" y="3068960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35696" y="3573016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т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Пунктуационно-синтаксическая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разминка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234878"/>
          </a:xfrm>
        </p:spPr>
        <p:txBody>
          <a:bodyPr/>
          <a:lstStyle/>
          <a:p>
            <a:r>
              <a:rPr lang="ru-RU" dirty="0" smtClean="0"/>
              <a:t>Осень яркое солнечное утро разноцветные листья тихо падают на холодную землю хороша ранняя осень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356992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Осень</a:t>
            </a:r>
            <a:r>
              <a:rPr lang="ru-RU" sz="4400" dirty="0" smtClean="0">
                <a:solidFill>
                  <a:srgbClr val="FF0000"/>
                </a:solidFill>
              </a:rPr>
              <a:t>.</a:t>
            </a:r>
            <a:r>
              <a:rPr lang="ru-RU" sz="4400" dirty="0" smtClean="0"/>
              <a:t> Яркое</a:t>
            </a:r>
            <a:r>
              <a:rPr lang="ru-RU" sz="4400" dirty="0" smtClean="0">
                <a:solidFill>
                  <a:srgbClr val="FF0000"/>
                </a:solidFill>
              </a:rPr>
              <a:t>,</a:t>
            </a:r>
            <a:r>
              <a:rPr lang="ru-RU" sz="4400" dirty="0" smtClean="0"/>
              <a:t> солнечное утро. Разноцветные листья тихо падают на холодную землю</a:t>
            </a:r>
            <a:r>
              <a:rPr lang="ru-RU" sz="4400" dirty="0" smtClean="0">
                <a:solidFill>
                  <a:srgbClr val="FF0000"/>
                </a:solidFill>
              </a:rPr>
              <a:t>.</a:t>
            </a:r>
            <a:r>
              <a:rPr lang="ru-RU" sz="4400" dirty="0" smtClean="0"/>
              <a:t> Хороша ранняя осень</a:t>
            </a:r>
            <a:r>
              <a:rPr lang="ru-RU" sz="4400" dirty="0" smtClean="0">
                <a:solidFill>
                  <a:srgbClr val="FF0000"/>
                </a:solidFill>
              </a:rPr>
              <a:t>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Нужно вспомнить!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680520"/>
          </a:xfrm>
        </p:spPr>
        <p:txBody>
          <a:bodyPr>
            <a:normAutofit/>
          </a:bodyPr>
          <a:lstStyle/>
          <a:p>
            <a:pPr indent="342900">
              <a:buNone/>
            </a:pPr>
            <a:r>
              <a:rPr lang="ru-RU" i="1" dirty="0" smtClean="0"/>
              <a:t>- Что такое грамматическая основа предложения?</a:t>
            </a:r>
          </a:p>
          <a:p>
            <a:pPr indent="342900">
              <a:buNone/>
            </a:pPr>
            <a:r>
              <a:rPr lang="ru-RU" i="1" dirty="0" smtClean="0"/>
              <a:t>- Что такое подлежащее?</a:t>
            </a:r>
          </a:p>
          <a:p>
            <a:pPr indent="342900">
              <a:buNone/>
            </a:pPr>
            <a:r>
              <a:rPr lang="ru-RU" i="1" dirty="0" smtClean="0"/>
              <a:t>- Какой частью речи может быть выражено подлежащее?</a:t>
            </a:r>
          </a:p>
          <a:p>
            <a:pPr indent="342900">
              <a:buNone/>
            </a:pPr>
            <a:r>
              <a:rPr lang="ru-RU" i="1" dirty="0" smtClean="0"/>
              <a:t>- Что такое сказуемое?</a:t>
            </a:r>
          </a:p>
          <a:p>
            <a:pPr indent="342900">
              <a:buNone/>
            </a:pPr>
            <a:r>
              <a:rPr lang="ru-RU" i="1" dirty="0" smtClean="0"/>
              <a:t>-Какой частью речи может быть выражено сказуемое?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196752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ТИРЕ МЕЖДУ ПОДЛЕЖАЩИМ И СКАЗУЕМЫМ.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Script MT Bold" pitchFamily="66" charset="0"/>
              </a:rPr>
              <a:t>Тире между подлежащим  и сказуемым </a:t>
            </a:r>
            <a:r>
              <a:rPr lang="ru-RU" b="1" i="1" u="sng" dirty="0" smtClean="0">
                <a:solidFill>
                  <a:schemeClr val="tx2">
                    <a:lumMod val="50000"/>
                  </a:schemeClr>
                </a:solidFill>
                <a:latin typeface="Script MT Bold" pitchFamily="66" charset="0"/>
              </a:rPr>
              <a:t>ставится</a:t>
            </a:r>
            <a:endParaRPr lang="ru-RU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67544" y="1484784"/>
            <a:ext cx="36734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ru-R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</a:t>
            </a:r>
            <a:r>
              <a:rPr lang="ru-RU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оба главных члена выражены именем существительным в </a:t>
            </a:r>
            <a:r>
              <a:rPr lang="ru-RU" sz="2400" b="1" u="sng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именительном </a:t>
            </a:r>
            <a:r>
              <a:rPr lang="ru-RU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падеже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716016" y="1772816"/>
            <a:ext cx="41044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Москва 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столица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России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1560" y="5085184"/>
            <a:ext cx="475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3…..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4…..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5…..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539552" y="3645024"/>
            <a:ext cx="36004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ru-RU" sz="2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предложении есть указательные слова  </a:t>
            </a:r>
            <a:r>
              <a:rPr lang="ru-RU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это, вот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644008" y="3717032"/>
            <a:ext cx="3960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Осень – это прекрасное время года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ch.znate.ru/tw_files2/urls_18/4/d-3575/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8028384" cy="60212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6309320"/>
            <a:ext cx="777686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Исаак Левитан «Золотая осень».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Подведём  итоги.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Чему мы сегодня с вами учились на уроке?</a:t>
            </a:r>
          </a:p>
          <a:p>
            <a:pPr indent="34290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Что такое подлежащее и сказуемое?</a:t>
            </a:r>
          </a:p>
          <a:p>
            <a:pPr indent="34290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Какими частями речи могут быть выражены подлежащее и сказуемое?</a:t>
            </a:r>
          </a:p>
          <a:p>
            <a:pPr indent="34290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В каких случаях между подлежащим и сказуемым ставится тире?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176</TotalTime>
  <Words>333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ТИРЕ МЕЖДУ ПОДЛЕЖАЩИМ  И  СКАЗУЕМЫМ </vt:lpstr>
      <vt:lpstr>Слайд 2</vt:lpstr>
      <vt:lpstr>Тема урока :</vt:lpstr>
      <vt:lpstr>Аллея  Проверочная</vt:lpstr>
      <vt:lpstr>Пунктуационно-синтаксическая разминка</vt:lpstr>
      <vt:lpstr>Нужно вспомнить!</vt:lpstr>
      <vt:lpstr>Тире между подлежащим  и сказуемым ставится</vt:lpstr>
      <vt:lpstr>Слайд 8</vt:lpstr>
      <vt:lpstr>Подведём  итоги.</vt:lpstr>
      <vt:lpstr>Домашнее   задание: </vt:lpstr>
      <vt:lpstr>Слайд 11</vt:lpstr>
      <vt:lpstr>Используемые     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ТИРЕ МЕЖДУ ПОДЛЕЖАЩИМ  И  СКАЗУЕМЫМ</dc:title>
  <dc:creator>андрей</dc:creator>
  <cp:lastModifiedBy>андрей</cp:lastModifiedBy>
  <cp:revision>21</cp:revision>
  <dcterms:created xsi:type="dcterms:W3CDTF">2013-10-14T16:55:43Z</dcterms:created>
  <dcterms:modified xsi:type="dcterms:W3CDTF">2014-03-05T19:08:29Z</dcterms:modified>
</cp:coreProperties>
</file>