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66" r:id="rId8"/>
    <p:sldId id="267" r:id="rId9"/>
    <p:sldId id="272" r:id="rId10"/>
    <p:sldId id="270" r:id="rId11"/>
    <p:sldId id="269" r:id="rId12"/>
    <p:sldId id="268" r:id="rId13"/>
    <p:sldId id="287" r:id="rId14"/>
    <p:sldId id="288" r:id="rId15"/>
    <p:sldId id="289" r:id="rId16"/>
    <p:sldId id="283" r:id="rId17"/>
    <p:sldId id="273" r:id="rId18"/>
    <p:sldId id="290" r:id="rId19"/>
    <p:sldId id="291" r:id="rId20"/>
    <p:sldId id="292" r:id="rId21"/>
    <p:sldId id="293" r:id="rId22"/>
    <p:sldId id="274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phf.ispu.ru/iff/publ/go/go3-2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lavonic.iptelecom.net.ua/vybor/photokarelia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.ria.ua/photos/ria/news/6/638/63837/63837m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okoc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images.km.ru/news/basharina/lsnoj_pozhar_250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sebastopol.ua/image/100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i-sayan.ru/news/465/2007-09-11_2-1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airegion22.ru/images/03_9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concert.com/ic/lenta.ru:8000/russia/2002/09/18/fire/picture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hyperlink" Target="http://www.rosconcert.com/ic/pix.lenta.ru/news/2007/08/21/smog/picture.jpg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helyabinsk.rfn.ru/p/m_45683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hyperlink" Target="http://img-2007-09.photosight.ru/03/2282067.jpg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.newsru.com/pict/id/large/540505_20030422234149.gif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ruvr.ru/files/Image/RiaNovosti_foto/Russia_raznoe/Proisshestvja/Pozhar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5%D1%8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2%D0%BE%D1%80%D1%8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"/>
          <p:cNvPicPr>
            <a:picLocks noChangeAspect="1" noChangeArrowheads="1"/>
          </p:cNvPicPr>
          <p:nvPr/>
        </p:nvPicPr>
        <p:blipFill>
          <a:blip r:embed="rId2">
            <a:lum bright="56000" contrast="-36000"/>
          </a:blip>
          <a:srcRect/>
          <a:stretch>
            <a:fillRect/>
          </a:stretch>
        </p:blipFill>
        <p:spPr bwMode="auto">
          <a:xfrm>
            <a:off x="-11206" y="1"/>
            <a:ext cx="91552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071701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Государственное</a:t>
            </a:r>
            <a:r>
              <a:rPr lang="ru-RU" sz="2400" i="1" dirty="0" smtClean="0"/>
              <a:t>  бюджетное общеобразовательное учреждение средняя общеобразовательная </a:t>
            </a:r>
            <a:br>
              <a:rPr lang="ru-RU" sz="2400" i="1" dirty="0" smtClean="0"/>
            </a:br>
            <a:r>
              <a:rPr lang="ru-RU" sz="2400" i="1" dirty="0" smtClean="0"/>
              <a:t>школа № 117 Выборгского района Санкт- Петербурга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1643074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Основы безопасности жизнедеятельности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 класс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Виды лесных пожаров определяются от яруса леса, в котором распространяется пожар.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Виды лесных пожаров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571612"/>
            <a:ext cx="478634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Виды лесных пожаров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Автофигура 22"/>
          <p:cNvSpPr>
            <a:spLocks noChangeArrowheads="1"/>
          </p:cNvSpPr>
          <p:nvPr/>
        </p:nvSpPr>
        <p:spPr bwMode="auto">
          <a:xfrm>
            <a:off x="5429256" y="4286256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Автофигура 22"/>
          <p:cNvSpPr>
            <a:spLocks noChangeArrowheads="1"/>
          </p:cNvSpPr>
          <p:nvPr/>
        </p:nvSpPr>
        <p:spPr bwMode="auto">
          <a:xfrm>
            <a:off x="2214546" y="4214818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Автофигура 22"/>
          <p:cNvSpPr>
            <a:spLocks noChangeArrowheads="1"/>
          </p:cNvSpPr>
          <p:nvPr/>
        </p:nvSpPr>
        <p:spPr bwMode="auto">
          <a:xfrm>
            <a:off x="3500430" y="3857628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Автофигура 22"/>
          <p:cNvSpPr>
            <a:spLocks noChangeArrowheads="1"/>
          </p:cNvSpPr>
          <p:nvPr/>
        </p:nvSpPr>
        <p:spPr bwMode="auto">
          <a:xfrm>
            <a:off x="2000232" y="235743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Автофигура 22"/>
          <p:cNvSpPr>
            <a:spLocks noChangeArrowheads="1"/>
          </p:cNvSpPr>
          <p:nvPr/>
        </p:nvSpPr>
        <p:spPr bwMode="auto">
          <a:xfrm>
            <a:off x="6786578" y="2428868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Автофигура 22"/>
          <p:cNvSpPr>
            <a:spLocks noChangeArrowheads="1"/>
          </p:cNvSpPr>
          <p:nvPr/>
        </p:nvSpPr>
        <p:spPr bwMode="auto">
          <a:xfrm>
            <a:off x="4429124" y="235743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Автофигура 22"/>
          <p:cNvSpPr>
            <a:spLocks noChangeArrowheads="1"/>
          </p:cNvSpPr>
          <p:nvPr/>
        </p:nvSpPr>
        <p:spPr bwMode="auto">
          <a:xfrm>
            <a:off x="285720" y="3929066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2857496"/>
            <a:ext cx="2500330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Низовой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2857496"/>
            <a:ext cx="2500330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Подземный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2857496"/>
            <a:ext cx="2500330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Верховой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4357694"/>
            <a:ext cx="164307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Устойчивый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429132"/>
            <a:ext cx="164307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Устойчивый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4714884"/>
            <a:ext cx="121444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Беглый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2066" y="4786322"/>
            <a:ext cx="1214446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Беглый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Характеристика лесных пожаров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</a:t>
            </a:r>
            <a:endParaRPr lang="ru-RU" dirty="0"/>
          </a:p>
        </p:txBody>
      </p:sp>
      <p:pic>
        <p:nvPicPr>
          <p:cNvPr id="5" name="Рисунок 6" descr="Картинка 13 из 1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31925"/>
            <a:ext cx="9144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Верховые пожары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</a:t>
            </a:r>
            <a:endParaRPr lang="ru-RU" dirty="0"/>
          </a:p>
        </p:txBody>
      </p:sp>
      <p:pic>
        <p:nvPicPr>
          <p:cNvPr id="6" name="Рисунок 8" descr="Картинка 48 из 414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3706009" cy="49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48" y="1714488"/>
          <a:ext cx="4357718" cy="4468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</a:tblGrid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Верховые лесные пожары характеризуются сгоранием надпочвенного покрова и полосы древостоя. Эти пожары возникают из низовых как дальнейшая стадия их развития, причем низовой огонь является составной частью верхового пожара.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Возникают  в засушливую погоду при сильных ветрах. </a:t>
                      </a: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Беглый верховой пожар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 беглых верховых пожарах распространение горения по пологу может опережать продвижение кромки низового пожара. В ветреную погоду происходят преимущественно беглые верховые пожары.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 descr="Картинка 57 из 4140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Устойчивый верховой пожар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 </a:t>
            </a:r>
            <a:r>
              <a:rPr lang="ru-RU" sz="2400" b="1" dirty="0" smtClean="0"/>
              <a:t>устойчивых пожарах</a:t>
            </a:r>
            <a:r>
              <a:rPr lang="ru-RU" sz="2400" dirty="0" smtClean="0"/>
              <a:t> кроны деревьев сгорают по мере продвижения кромки низового пожара. </a:t>
            </a:r>
            <a:r>
              <a:rPr lang="ru-RU" sz="2400" u="sng" dirty="0" smtClean="0">
                <a:hlinkClick r:id="rId3"/>
              </a:rPr>
              <a:t>Самостоятельного продвижения</a:t>
            </a:r>
            <a:r>
              <a:rPr lang="ru-RU" sz="2400" dirty="0" smtClean="0"/>
              <a:t> горения по пологу не происходит. Такие пожары можно назвать повальными.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5" descr="Картинка 51 из 4140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428868"/>
            <a:ext cx="446487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Огневой шторм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0042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Огненный шторм – это не метафора.  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вихрь раскаленного воздуха, обращающий в пепел всё на своем пути. </a:t>
            </a:r>
          </a:p>
          <a:p>
            <a:pPr>
              <a:spcBef>
                <a:spcPct val="5000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Скорость – 200 км/час</a:t>
            </a:r>
          </a:p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5" descr="Картинка 59 из 871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00174"/>
            <a:ext cx="475774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Низовой устойчивый пожар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Картинка 89 из 383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4143403" cy="412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14876" y="1571612"/>
          <a:ext cx="4071966" cy="267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</a:tblGrid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Обгорает лесная подстилка, корни деревьев, гибнет подлесок.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eaLnBrk="1" hangingPunct="1">
                        <a:lnSpc>
                          <a:spcPct val="90000"/>
                        </a:lnSpc>
                        <a:buFontTx/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Происходятлетом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Низовой пожар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                                  </a:t>
            </a:r>
            <a:endParaRPr lang="ru-RU" dirty="0"/>
          </a:p>
        </p:txBody>
      </p:sp>
      <p:pic>
        <p:nvPicPr>
          <p:cNvPr id="5" name="Рисунок 5" descr="Картинка 198 из 41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2"/>
            <a:ext cx="352425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29124" y="1643051"/>
          <a:ext cx="4214842" cy="4462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</a:tblGrid>
              <a:tr h="513716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ru-RU" sz="2800" b="1" dirty="0" smtClean="0"/>
                        <a:t>90 % всех случаев лесных пожаров – низовые.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2800" b="1" dirty="0" smtClean="0"/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ru-RU" sz="2800" b="1" dirty="0" smtClean="0"/>
                        <a:t>Распространяются по нижнему ярусу леса.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endParaRPr lang="ru-RU" sz="2800" b="1" dirty="0" smtClean="0"/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ru-RU" sz="2800" b="1" dirty="0" smtClean="0"/>
                        <a:t>Пламя достигает высоты 5-50 см</a:t>
                      </a:r>
                      <a:r>
                        <a:rPr lang="ru-RU" sz="2800" dirty="0" smtClean="0"/>
                        <a:t>.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Tx/>
                        <a:buNone/>
                      </a:pPr>
                      <a:endParaRPr lang="ru-RU" sz="2800" dirty="0" smtClean="0"/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ru-RU" sz="2800" b="1" dirty="0" smtClean="0"/>
                        <a:t>Скорость распространения 0,5-3 м/мин</a:t>
                      </a:r>
                      <a:r>
                        <a:rPr lang="ru-RU" sz="1800" b="1" dirty="0" smtClean="0"/>
                        <a:t>.</a:t>
                      </a:r>
                    </a:p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8"/>
            <a:ext cx="9144000" cy="6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Подземные  (торфяные ) пожары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714488"/>
            <a:ext cx="4040188" cy="4411675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Лесными почвенными (подземными) называют беспламенное горение верхнего торфянистого слоя почвы.. Почвенные пожары наблюдаются на участках с торфянистыми почвами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5" descr="Картинка 13 из 2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65037"/>
            <a:ext cx="3857620" cy="24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Картинка 13 из 259">
            <a:hlinkClick r:id="rId5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0" y="44291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8"/>
            <a:ext cx="9144000" cy="6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Подземные  (торфяные ) пожары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785926"/>
            <a:ext cx="4040188" cy="164307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ct val="50000"/>
              </a:spcBef>
            </a:pPr>
            <a:r>
              <a:rPr lang="ru-RU" sz="9600" dirty="0" smtClean="0"/>
              <a:t>Скорость торфяных пожаров низкая. </a:t>
            </a:r>
          </a:p>
          <a:p>
            <a:pPr>
              <a:spcBef>
                <a:spcPct val="50000"/>
              </a:spcBef>
            </a:pPr>
            <a:r>
              <a:rPr lang="ru-RU" sz="9600" dirty="0" smtClean="0"/>
              <a:t>Тушение затруднено, так как торф горит под почвой на глубине </a:t>
            </a:r>
            <a:r>
              <a:rPr lang="ru-RU" sz="11200" dirty="0" smtClean="0"/>
              <a:t>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3643313"/>
            <a:ext cx="4213255" cy="3214687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Опасны: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неожиданными прорывами огня;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риском провалиться в     прогоревший торф;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задохнуться из-за задымления.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5" descr="Картинка 32 из 258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3607596"/>
            <a:ext cx="3749680" cy="281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Картинка 41 из 25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214422"/>
            <a:ext cx="3328974" cy="237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"/>
          <p:cNvPicPr>
            <a:picLocks noChangeAspect="1" noChangeArrowheads="1"/>
          </p:cNvPicPr>
          <p:nvPr/>
        </p:nvPicPr>
        <p:blipFill>
          <a:blip r:embed="rId2">
            <a:lum bright="56000" contrast="-36000"/>
          </a:blip>
          <a:srcRect/>
          <a:stretch>
            <a:fillRect/>
          </a:stretch>
        </p:blipFill>
        <p:spPr bwMode="auto">
          <a:xfrm>
            <a:off x="-11206" y="1"/>
            <a:ext cx="91552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Тема  урока: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Лесные и торфяные пожары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характеристика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14313" y="1428750"/>
            <a:ext cx="8929687" cy="2286000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dirty="0" smtClean="0"/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Познакомить с опасными природными явлениями - лесными и торфяными пожарами, </a:t>
            </a:r>
            <a:r>
              <a:rPr lang="ru-RU" dirty="0" smtClean="0"/>
              <a:t>с видами природных пожаров и их разрушительным действием.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l">
              <a:buFont typeface="Arial" pitchFamily="34" charset="0"/>
              <a:buChar char="•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8"/>
            <a:ext cx="9144000" cy="6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листочках ответить да или нет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3900486" cy="462598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Верховой пожары бывают устойчивые и беглые.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Низовой пожар приносит больше вреда, чем верховой.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Беглые низовые пожары чаще Лесной пожар - неконтролируемое, стихийно распространяющееся горение леса.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Низовой и всего происходят весной – горит подсохшая лесная подстилка.</a:t>
            </a:r>
          </a:p>
          <a:p>
            <a:pPr marL="457200" indent="-457200">
              <a:lnSpc>
                <a:spcPct val="80000"/>
              </a:lnSpc>
              <a:buFontTx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Торфяные пожары называют ещё и подземными.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041775" cy="455455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6. Скорость торфяного пожара выше скорости лесных.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7.  Торфяной пожар возможен без доступа воздуха и даже под водой. 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8.   Верховые пожары распространяются скачками.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9.   Низовые пожары распространяются скачками.</a:t>
            </a:r>
          </a:p>
          <a:p>
            <a:pPr marL="457200" indent="-457200">
              <a:lnSpc>
                <a:spcPct val="80000"/>
              </a:lnSpc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10.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Пирология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– наука о лесных пожарах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8"/>
            <a:ext cx="9144000" cy="6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Определить вид пожара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4071942"/>
            <a:ext cx="4040188" cy="205422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С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endParaRPr lang="ru-RU" dirty="0"/>
          </a:p>
        </p:txBody>
      </p:sp>
      <p:pic>
        <p:nvPicPr>
          <p:cNvPr id="16" name="Рисунок 5" descr="i?id=44577716&amp;tov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3571876" cy="267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6" descr="Картинка 13 из 4038">
            <a:hlinkClick r:id="rId4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357298"/>
            <a:ext cx="333330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Картинка 134 из 26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4143380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п. 5.1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0"/>
            <a:ext cx="8982075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Ребята, не забудьте сдать листочки. </a:t>
            </a:r>
            <a:endParaRPr lang="ru-RU" dirty="0"/>
          </a:p>
        </p:txBody>
      </p:sp>
      <p:pic>
        <p:nvPicPr>
          <p:cNvPr id="7" name="Содержимое 6" descr="СМАЙЛИК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14678" y="2857496"/>
            <a:ext cx="2447925" cy="2447925"/>
          </a:xfrm>
        </p:spPr>
      </p:pic>
      <p:sp>
        <p:nvSpPr>
          <p:cNvPr id="6" name="Прямоугольник 5"/>
          <p:cNvSpPr/>
          <p:nvPr/>
        </p:nvSpPr>
        <p:spPr>
          <a:xfrm>
            <a:off x="500034" y="1643050"/>
            <a:ext cx="6110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УРОК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FF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"/>
          <p:cNvPicPr>
            <a:picLocks noChangeAspect="1" noChangeArrowheads="1"/>
          </p:cNvPicPr>
          <p:nvPr/>
        </p:nvPicPr>
        <p:blipFill>
          <a:blip r:embed="rId2">
            <a:lum bright="56000" contrast="-36000"/>
          </a:blip>
          <a:srcRect/>
          <a:stretch>
            <a:fillRect/>
          </a:stretch>
        </p:blipFill>
        <p:spPr bwMode="auto">
          <a:xfrm>
            <a:off x="-11206" y="1"/>
            <a:ext cx="91552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Лесные и торфяные пожары и их характеристика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Предметные результаты: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Объяснять основные причины лесных и торфяных пожаров;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Приводить примеры влияния этого природного явления на безопасность человека;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Предвидеть возникновение лесных и торфяных пожаров по характерным признакам их проявления, а также на основе информации получаемой из различных источников;</a:t>
            </a:r>
          </a:p>
          <a:p>
            <a:pPr lvl="1">
              <a:buFont typeface="Arial" pitchFamily="34" charset="0"/>
              <a:buChar char="•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"/>
          <p:cNvPicPr>
            <a:picLocks noChangeAspect="1" noChangeArrowheads="1"/>
          </p:cNvPicPr>
          <p:nvPr/>
        </p:nvPicPr>
        <p:blipFill>
          <a:blip r:embed="rId2">
            <a:lum bright="56000" contrast="-36000"/>
          </a:blip>
          <a:srcRect/>
          <a:stretch>
            <a:fillRect/>
          </a:stretch>
        </p:blipFill>
        <p:spPr bwMode="auto">
          <a:xfrm>
            <a:off x="-11206" y="1"/>
            <a:ext cx="91552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Лесные и торфяные пожары и их характеристика</a:t>
            </a:r>
          </a:p>
          <a:p>
            <a:pPr lvl="1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Оборудование.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Учебный фильм « Лесные и торфяные пожары».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Презентация.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Компьютер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проектор.</a:t>
            </a:r>
          </a:p>
          <a:p>
            <a:pPr lvl="1" algn="ctr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"/>
          <p:cNvPicPr>
            <a:picLocks noChangeAspect="1" noChangeArrowheads="1"/>
          </p:cNvPicPr>
          <p:nvPr/>
        </p:nvPicPr>
        <p:blipFill>
          <a:blip r:embed="rId2">
            <a:lum bright="56000" contrast="-36000"/>
          </a:blip>
          <a:srcRect/>
          <a:stretch>
            <a:fillRect/>
          </a:stretch>
        </p:blipFill>
        <p:spPr bwMode="auto">
          <a:xfrm>
            <a:off x="-11206" y="-714404"/>
            <a:ext cx="9155206" cy="7572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1285884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Лесные и торфяные пожары и их характеристика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143932" cy="364333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Изучаемые вопросы.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лесных и торфяных пожаров и основные причины их возникновения.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лесных и торфяных пожаров.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Последствия лесных и торфяных пожаров.</a:t>
            </a: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"/>
          <p:cNvPicPr>
            <a:picLocks noChangeAspect="1" noChangeArrowheads="1"/>
          </p:cNvPicPr>
          <p:nvPr/>
        </p:nvPicPr>
        <p:blipFill>
          <a:blip r:embed="rId2">
            <a:lum bright="56000" contrast="-36000"/>
          </a:blip>
          <a:srcRect/>
          <a:stretch>
            <a:fillRect/>
          </a:stretch>
        </p:blipFill>
        <p:spPr bwMode="auto">
          <a:xfrm>
            <a:off x="-11206" y="1"/>
            <a:ext cx="915520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Ребята, после просмотра сюжета сформулируйте тему урока.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958"/>
            <a:ext cx="9144000" cy="68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Ребята, после просмотра сюжета сформулируйте тему урока.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7643866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Лесные и торфяные пожары и их характеристика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Лесно́й</a:t>
            </a:r>
            <a:r>
              <a:rPr lang="ru-RU" b="1" dirty="0" smtClean="0"/>
              <a:t> </a:t>
            </a:r>
            <a:r>
              <a:rPr lang="ru-RU" b="1" dirty="0" err="1" smtClean="0"/>
              <a:t>пожа́р</a:t>
            </a:r>
            <a:r>
              <a:rPr lang="ru-RU" dirty="0" smtClean="0"/>
              <a:t> — стихийное, неуправляемое распространение огня по </a:t>
            </a:r>
            <a:r>
              <a:rPr lang="ru-RU" dirty="0" smtClean="0">
                <a:hlinkClick r:id="rId3" tooltip="Лес"/>
              </a:rPr>
              <a:t>лесным</a:t>
            </a:r>
            <a:r>
              <a:rPr lang="ru-RU" dirty="0" smtClean="0"/>
              <a:t> площадям.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Торфяные пожары</a:t>
            </a:r>
            <a:r>
              <a:rPr lang="ru-RU" dirty="0" smtClean="0"/>
              <a:t> — вид лесных пожаров, при котором горит слой </a:t>
            </a:r>
            <a:r>
              <a:rPr lang="ru-RU" dirty="0" smtClean="0">
                <a:hlinkClick r:id="rId4" tooltip="Торф"/>
              </a:rPr>
              <a:t>торфа</a:t>
            </a:r>
            <a:r>
              <a:rPr lang="ru-RU" dirty="0" smtClean="0"/>
              <a:t> и корни деревьев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8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Схема лесного пожара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968" y="1600200"/>
            <a:ext cx="81540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482</Words>
  <PresentationFormat>Экран (4:3)</PresentationFormat>
  <Paragraphs>94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Государственное  бюджетное общеобразовательное учреждение средняя общеобразовательная  школа № 117 Выборгского района Санкт- Петербурга</vt:lpstr>
      <vt:lpstr>Тема  урока: Лесные и торфяные пожары их характеристика  </vt:lpstr>
      <vt:lpstr>Слайд 3</vt:lpstr>
      <vt:lpstr>Слайд 4</vt:lpstr>
      <vt:lpstr>Лесные и торфяные пожары и их характеристика </vt:lpstr>
      <vt:lpstr>Ребята, после просмотра сюжета сформулируйте тему урока.</vt:lpstr>
      <vt:lpstr>Ребята, после просмотра сюжета сформулируйте тему урока.</vt:lpstr>
      <vt:lpstr>Лесные и торфяные пожары и их характеристика</vt:lpstr>
      <vt:lpstr>Схема лесного пожара</vt:lpstr>
      <vt:lpstr>Виды лесных пожаров определяются от яруса леса, в котором распространяется пожар.</vt:lpstr>
      <vt:lpstr>Характеристика лесных пожаров</vt:lpstr>
      <vt:lpstr>Верховые пожары</vt:lpstr>
      <vt:lpstr>Беглый верховой пожар</vt:lpstr>
      <vt:lpstr>Устойчивый верховой пожар</vt:lpstr>
      <vt:lpstr>Огневой шторм</vt:lpstr>
      <vt:lpstr>Низовой устойчивый пожар</vt:lpstr>
      <vt:lpstr>Низовой пожар</vt:lpstr>
      <vt:lpstr>Подземные  (торфяные ) пожары</vt:lpstr>
      <vt:lpstr>Подземные  (торфяные ) пожары</vt:lpstr>
      <vt:lpstr>На листочках ответить да или нет</vt:lpstr>
      <vt:lpstr>Определить вид пожара</vt:lpstr>
      <vt:lpstr>ДОМАШНЕЕ ЗАДАНИЕ</vt:lpstr>
      <vt:lpstr>Ребята, не забудьте сдать листочки.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общеобразовательное учреждение средняя общеобразовательная  школа № 117 Выборгского района Санкт- Петербурга</dc:title>
  <cp:lastModifiedBy>витя</cp:lastModifiedBy>
  <cp:revision>35</cp:revision>
  <dcterms:modified xsi:type="dcterms:W3CDTF">2014-11-29T17:57:59Z</dcterms:modified>
</cp:coreProperties>
</file>